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4" r:id="rId1"/>
  </p:sldMasterIdLst>
  <p:notesMasterIdLst>
    <p:notesMasterId r:id="rId15"/>
  </p:notesMasterIdLst>
  <p:handoutMasterIdLst>
    <p:handoutMasterId r:id="rId16"/>
  </p:handoutMasterIdLst>
  <p:sldIdLst>
    <p:sldId id="283" r:id="rId2"/>
    <p:sldId id="305" r:id="rId3"/>
    <p:sldId id="285" r:id="rId4"/>
    <p:sldId id="289" r:id="rId5"/>
    <p:sldId id="306" r:id="rId6"/>
    <p:sldId id="308" r:id="rId7"/>
    <p:sldId id="307" r:id="rId8"/>
    <p:sldId id="303" r:id="rId9"/>
    <p:sldId id="304" r:id="rId10"/>
    <p:sldId id="286" r:id="rId11"/>
    <p:sldId id="287" r:id="rId12"/>
    <p:sldId id="297" r:id="rId13"/>
    <p:sldId id="299" r:id="rId1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66FFFF"/>
    <a:srgbClr val="FF3300"/>
    <a:srgbClr val="3333CC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2571" autoAdjust="0"/>
  </p:normalViewPr>
  <p:slideViewPr>
    <p:cSldViewPr>
      <p:cViewPr varScale="1">
        <p:scale>
          <a:sx n="84" d="100"/>
          <a:sy n="84" d="100"/>
        </p:scale>
        <p:origin x="677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895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32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9695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8153400" cy="1447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ound Diagonal Corner Rectangle 6"/>
          <p:cNvSpPr/>
          <p:nvPr userDrawn="1"/>
        </p:nvSpPr>
        <p:spPr>
          <a:xfrm>
            <a:off x="609600" y="2133601"/>
            <a:ext cx="8534400" cy="4724400"/>
          </a:xfrm>
          <a:prstGeom prst="round2DiagRect">
            <a:avLst>
              <a:gd name="adj1" fmla="val 20689"/>
              <a:gd name="adj2" fmla="val 0"/>
            </a:avLst>
          </a:prstGeom>
          <a:gradFill>
            <a:gsLst>
              <a:gs pos="0">
                <a:schemeClr val="bg2">
                  <a:alpha val="50000"/>
                </a:schemeClr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2362200"/>
            <a:ext cx="7962900" cy="419100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3600"/>
            </a:lvl3pPr>
            <a:lvl4pPr>
              <a:defRPr sz="3600"/>
            </a:lvl4pPr>
            <a:lvl5pPr>
              <a:defRPr sz="3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67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ound Diagonal Corner Rectangle 7"/>
          <p:cNvSpPr/>
          <p:nvPr userDrawn="1"/>
        </p:nvSpPr>
        <p:spPr>
          <a:xfrm>
            <a:off x="609600" y="2057401"/>
            <a:ext cx="4038600" cy="4648200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231263"/>
            <a:ext cx="3886200" cy="4169537"/>
          </a:xfrm>
          <a:prstGeom prst="rect">
            <a:avLst/>
          </a:prstGeom>
        </p:spPr>
        <p:txBody>
          <a:bodyPr/>
          <a:lstStyle>
            <a:lvl1pPr>
              <a:defRPr sz="3200" baseline="0">
                <a:solidFill>
                  <a:schemeClr val="tx2"/>
                </a:solidFill>
              </a:defRPr>
            </a:lvl1pPr>
            <a:lvl2pPr>
              <a:defRPr sz="3200" baseline="0">
                <a:solidFill>
                  <a:schemeClr val="tx2"/>
                </a:solidFill>
              </a:defRPr>
            </a:lvl2pPr>
            <a:lvl3pPr>
              <a:defRPr sz="2800" baseline="0">
                <a:solidFill>
                  <a:schemeClr val="tx2"/>
                </a:solidFill>
              </a:defRPr>
            </a:lvl3pPr>
            <a:lvl4pPr>
              <a:defRPr sz="2800" baseline="0">
                <a:solidFill>
                  <a:schemeClr val="tx2"/>
                </a:solidFill>
              </a:defRPr>
            </a:lvl4pPr>
            <a:lvl5pPr>
              <a:defRPr sz="2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ound Diagonal Corner Rectangle 8"/>
          <p:cNvSpPr/>
          <p:nvPr userDrawn="1"/>
        </p:nvSpPr>
        <p:spPr>
          <a:xfrm>
            <a:off x="4928307" y="2053207"/>
            <a:ext cx="4038600" cy="4648200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318129"/>
            <a:ext cx="3810000" cy="4082672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3200">
                <a:solidFill>
                  <a:schemeClr val="tx2"/>
                </a:solidFill>
              </a:defRPr>
            </a:lvl2pPr>
            <a:lvl3pPr>
              <a:defRPr sz="2800">
                <a:solidFill>
                  <a:schemeClr val="tx2"/>
                </a:solidFill>
              </a:defRPr>
            </a:lvl3pPr>
            <a:lvl4pPr>
              <a:defRPr sz="2800">
                <a:solidFill>
                  <a:schemeClr val="tx2"/>
                </a:solidFill>
              </a:defRPr>
            </a:lvl4pPr>
            <a:lvl5pPr>
              <a:defRPr sz="2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11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 Diagonal Corner Rectangle 9"/>
          <p:cNvSpPr/>
          <p:nvPr userDrawn="1"/>
        </p:nvSpPr>
        <p:spPr>
          <a:xfrm>
            <a:off x="609600" y="2814636"/>
            <a:ext cx="4038600" cy="3971358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 Diagonal Corner Rectangle 10"/>
          <p:cNvSpPr/>
          <p:nvPr userDrawn="1"/>
        </p:nvSpPr>
        <p:spPr>
          <a:xfrm>
            <a:off x="4928307" y="2810442"/>
            <a:ext cx="4038600" cy="3971358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304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1981200"/>
            <a:ext cx="3335840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946177"/>
            <a:ext cx="3335839" cy="3652089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1990724"/>
            <a:ext cx="3335840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98560" y="2946177"/>
            <a:ext cx="3335840" cy="3652089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0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97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661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42900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Rectangle 10" title="Divider Bar"/>
          <p:cNvSpPr/>
          <p:nvPr/>
        </p:nvSpPr>
        <p:spPr>
          <a:xfrm>
            <a:off x="342900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3237344"/>
            <a:ext cx="2891790" cy="30110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3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6022" y="-152400"/>
            <a:ext cx="6113356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381000"/>
            <a:ext cx="4953000" cy="5410200"/>
          </a:xfrm>
          <a:prstGeom prst="rect">
            <a:avLst/>
          </a:prstGeom>
        </p:spPr>
        <p:txBody>
          <a:bodyPr/>
          <a:lstStyle>
            <a:lvl1pPr marL="514350" indent="-514350">
              <a:buFont typeface="Wingdings" panose="05000000000000000000" pitchFamily="2" charset="2"/>
              <a:buChar char="q"/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83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63082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0"/>
            <a:ext cx="9165382" cy="6841222"/>
          </a:xfrm>
          <a:prstGeom prst="rect">
            <a:avLst/>
          </a:prstGeom>
        </p:spPr>
      </p:pic>
      <p:sp>
        <p:nvSpPr>
          <p:cNvPr id="12" name="Round Diagonal Corner Rectangle 11"/>
          <p:cNvSpPr/>
          <p:nvPr userDrawn="1"/>
        </p:nvSpPr>
        <p:spPr>
          <a:xfrm>
            <a:off x="609600" y="0"/>
            <a:ext cx="8534400" cy="1867694"/>
          </a:xfrm>
          <a:prstGeom prst="round2DiagRect">
            <a:avLst>
              <a:gd name="adj1" fmla="val 40044"/>
              <a:gd name="adj2" fmla="val 0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191294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705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b="0" kern="1200" cap="none" spc="0" baseline="0">
          <a:ln w="0"/>
          <a:solidFill>
            <a:schemeClr val="tx1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Power in the Word of God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Ps 19:7-14</a:t>
            </a:r>
          </a:p>
          <a:p>
            <a:r>
              <a:rPr lang="en-US" dirty="0" err="1" smtClean="0"/>
              <a:t>Jn</a:t>
            </a:r>
            <a:r>
              <a:rPr lang="en-US" dirty="0" smtClean="0"/>
              <a:t> 8:31-32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in the Word of God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Bible Truth is Enduring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Pet 1:23-25, Being born again by the word of God that lives and abides forever</a:t>
            </a:r>
          </a:p>
          <a:p>
            <a:r>
              <a:rPr lang="en-US" dirty="0" smtClean="0"/>
              <a:t>Mt 24:35, Jesus proclaims his words will never pass away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584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in the Word of God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3237344"/>
            <a:ext cx="3048000" cy="3011056"/>
          </a:xfrm>
        </p:spPr>
        <p:txBody>
          <a:bodyPr>
            <a:normAutofit/>
          </a:bodyPr>
          <a:lstStyle/>
          <a:p>
            <a:r>
              <a:rPr lang="en-US" dirty="0" smtClean="0"/>
              <a:t>Strict Adherence is Commanded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228600"/>
            <a:ext cx="4724400" cy="5943600"/>
          </a:xfrm>
        </p:spPr>
        <p:txBody>
          <a:bodyPr/>
          <a:lstStyle/>
          <a:p>
            <a:r>
              <a:rPr lang="en-US" sz="3200" dirty="0" smtClean="0"/>
              <a:t>II Tim 2:15, be diligent to Rightly divide</a:t>
            </a:r>
          </a:p>
          <a:p>
            <a:r>
              <a:rPr lang="en-US" sz="3200" dirty="0" smtClean="0"/>
              <a:t>II </a:t>
            </a:r>
            <a:r>
              <a:rPr lang="en-US" sz="3200" dirty="0" err="1" smtClean="0"/>
              <a:t>Thes</a:t>
            </a:r>
            <a:r>
              <a:rPr lang="en-US" sz="3200" dirty="0" smtClean="0"/>
              <a:t> 3:6-7, 14-15, if one does not obey word</a:t>
            </a:r>
          </a:p>
          <a:p>
            <a:r>
              <a:rPr lang="en-US" sz="3200" dirty="0" err="1" smtClean="0"/>
              <a:t>Heb</a:t>
            </a:r>
            <a:r>
              <a:rPr lang="en-US" sz="3200" dirty="0" smtClean="0"/>
              <a:t> 2:1-2, give more earnest heed</a:t>
            </a:r>
          </a:p>
          <a:p>
            <a:r>
              <a:rPr lang="en-US" dirty="0"/>
              <a:t>II Tim 4:1-4, Some will not </a:t>
            </a:r>
            <a:r>
              <a:rPr lang="en-US" dirty="0" smtClean="0"/>
              <a:t>hear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444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in the Word of God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Words Work For All Man Kind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Judges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Jn</a:t>
            </a:r>
            <a:r>
              <a:rPr lang="en-US" dirty="0" smtClean="0"/>
              <a:t> 12:48, word will judge</a:t>
            </a:r>
          </a:p>
          <a:p>
            <a:r>
              <a:rPr lang="en-US" dirty="0" smtClean="0"/>
              <a:t> Rom 2:16, judge according to Paul’s teaching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864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in the Word of God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Gods Wisdom revealed to Man</a:t>
            </a:r>
          </a:p>
          <a:p>
            <a:r>
              <a:rPr lang="en-US" dirty="0"/>
              <a:t>Is Complete</a:t>
            </a:r>
          </a:p>
          <a:p>
            <a:r>
              <a:rPr lang="en-US" dirty="0"/>
              <a:t>Is Sufficient</a:t>
            </a:r>
          </a:p>
          <a:p>
            <a:r>
              <a:rPr lang="en-US" dirty="0" smtClean="0"/>
              <a:t>Endures Forever</a:t>
            </a:r>
          </a:p>
          <a:p>
            <a:r>
              <a:rPr lang="en-US" dirty="0" smtClean="0"/>
              <a:t>Strict Adherence Commanded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Judges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65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in the Word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Inspired by God</a:t>
            </a:r>
          </a:p>
          <a:p>
            <a:r>
              <a:rPr lang="en-US" dirty="0" smtClean="0"/>
              <a:t>Word’s Work in Salvation</a:t>
            </a:r>
          </a:p>
          <a:p>
            <a:r>
              <a:rPr lang="en-US" dirty="0" smtClean="0"/>
              <a:t>Word’s Work in Christian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53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in the Word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Revelation by God Required</a:t>
            </a:r>
          </a:p>
          <a:p>
            <a:r>
              <a:rPr lang="en-US" dirty="0" smtClean="0"/>
              <a:t>I </a:t>
            </a:r>
            <a:r>
              <a:rPr lang="en-US" dirty="0" err="1"/>
              <a:t>Cor</a:t>
            </a:r>
            <a:r>
              <a:rPr lang="en-US" dirty="0"/>
              <a:t> </a:t>
            </a:r>
            <a:r>
              <a:rPr lang="en-US" dirty="0" smtClean="0"/>
              <a:t>2:9-15, </a:t>
            </a:r>
            <a:r>
              <a:rPr lang="en-US" dirty="0"/>
              <a:t>Man cannot Know </a:t>
            </a:r>
            <a:endParaRPr lang="en-US" dirty="0" smtClean="0"/>
          </a:p>
          <a:p>
            <a:r>
              <a:rPr lang="en-US" dirty="0" err="1" smtClean="0"/>
              <a:t>Jer</a:t>
            </a:r>
            <a:r>
              <a:rPr lang="en-US" dirty="0" smtClean="0"/>
              <a:t> 10:23, Not within Man</a:t>
            </a:r>
          </a:p>
          <a:p>
            <a:r>
              <a:rPr lang="en-US" dirty="0" smtClean="0"/>
              <a:t>Isa 55:8-11, Achieves His Purpose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US" sz="4000" dirty="0"/>
              <a:t>Bible is God’s Wisdom Revealed to Man</a:t>
            </a:r>
          </a:p>
        </p:txBody>
      </p:sp>
    </p:spTree>
    <p:extLst>
      <p:ext uri="{BB962C8B-B14F-4D97-AF65-F5344CB8AC3E}">
        <p14:creationId xmlns:p14="http://schemas.microsoft.com/office/powerpoint/2010/main" val="85501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in the Word of God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Bible is God’s Wisdom Revealed to 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Holy Spirit Revealed</a:t>
            </a:r>
          </a:p>
          <a:p>
            <a:r>
              <a:rPr lang="en-US" dirty="0"/>
              <a:t>I </a:t>
            </a:r>
            <a:r>
              <a:rPr lang="en-US" dirty="0" err="1"/>
              <a:t>Cor</a:t>
            </a:r>
            <a:r>
              <a:rPr lang="en-US" dirty="0"/>
              <a:t> 2:9-15, </a:t>
            </a:r>
            <a:r>
              <a:rPr lang="en-US" dirty="0" smtClean="0"/>
              <a:t>God Revealed unto Apostles by his Spirit</a:t>
            </a:r>
            <a:endParaRPr lang="en-US" dirty="0"/>
          </a:p>
          <a:p>
            <a:r>
              <a:rPr lang="en-US" sz="3200" dirty="0" smtClean="0"/>
              <a:t>II </a:t>
            </a:r>
            <a:r>
              <a:rPr lang="en-US" sz="3200" dirty="0" smtClean="0"/>
              <a:t>Pet 1:21, Old Testament Prophets</a:t>
            </a:r>
            <a:endParaRPr lang="en-US" dirty="0" smtClean="0"/>
          </a:p>
          <a:p>
            <a:r>
              <a:rPr lang="en-US" dirty="0" err="1"/>
              <a:t>Jn</a:t>
            </a:r>
            <a:r>
              <a:rPr lang="en-US" dirty="0"/>
              <a:t> 14:26, 15:26, 16:13 God sent </a:t>
            </a:r>
            <a:r>
              <a:rPr lang="en-US" dirty="0" smtClean="0"/>
              <a:t>Comforter </a:t>
            </a:r>
            <a:r>
              <a:rPr lang="en-US" dirty="0"/>
              <a:t>to Apostles </a:t>
            </a:r>
            <a:r>
              <a:rPr lang="en-US" dirty="0" smtClean="0"/>
              <a:t>to </a:t>
            </a:r>
            <a:r>
              <a:rPr lang="en-US" dirty="0" smtClean="0"/>
              <a:t>Reveal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612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in the Word of God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Bible is God’s Wisdom Revealed to 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Delivered by Apostles</a:t>
            </a:r>
          </a:p>
          <a:p>
            <a:r>
              <a:rPr lang="en-US" sz="2400" dirty="0" err="1" smtClean="0"/>
              <a:t>Jn</a:t>
            </a:r>
            <a:r>
              <a:rPr lang="en-US" sz="2400" dirty="0" smtClean="0"/>
              <a:t> </a:t>
            </a:r>
            <a:r>
              <a:rPr lang="en-US" sz="2400" dirty="0"/>
              <a:t>14:26, 15:26, 16:13 God sent Comforter to Apostles to </a:t>
            </a:r>
            <a:r>
              <a:rPr lang="en-US" sz="2400" dirty="0" smtClean="0"/>
              <a:t>Reveal</a:t>
            </a:r>
          </a:p>
          <a:p>
            <a:r>
              <a:rPr lang="en-US" sz="2400" dirty="0"/>
              <a:t>I </a:t>
            </a:r>
            <a:r>
              <a:rPr lang="en-US" sz="2400" dirty="0" err="1"/>
              <a:t>Cor</a:t>
            </a:r>
            <a:r>
              <a:rPr lang="en-US" sz="2400" dirty="0"/>
              <a:t> 2:9-15, God Revealed unto Apostles by his Spirit</a:t>
            </a:r>
          </a:p>
          <a:p>
            <a:r>
              <a:rPr lang="en-US" sz="2400" dirty="0" smtClean="0"/>
              <a:t>I </a:t>
            </a:r>
            <a:r>
              <a:rPr lang="en-US" sz="2400" dirty="0" err="1" smtClean="0"/>
              <a:t>Thes</a:t>
            </a:r>
            <a:r>
              <a:rPr lang="en-US" sz="2400" dirty="0" smtClean="0"/>
              <a:t> 2:13, </a:t>
            </a:r>
            <a:r>
              <a:rPr lang="en-US" sz="2400" dirty="0" smtClean="0"/>
              <a:t>They received </a:t>
            </a:r>
            <a:r>
              <a:rPr lang="en-US" sz="2400" dirty="0" smtClean="0"/>
              <a:t>as the Word of God</a:t>
            </a:r>
          </a:p>
          <a:p>
            <a:r>
              <a:rPr lang="en-US" sz="2400" dirty="0"/>
              <a:t>I </a:t>
            </a:r>
            <a:r>
              <a:rPr lang="en-US" sz="2400" dirty="0" err="1"/>
              <a:t>Cor</a:t>
            </a:r>
            <a:r>
              <a:rPr lang="en-US" sz="2400" dirty="0"/>
              <a:t> </a:t>
            </a:r>
            <a:r>
              <a:rPr lang="en-US" sz="2400" dirty="0" smtClean="0"/>
              <a:t>14:37, Paul’s instructions were the Commands of God 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78714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in the Word of God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Bible is God’s Wisdom Revealed to 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Confirmed by Holy Spirit</a:t>
            </a:r>
          </a:p>
          <a:p>
            <a:r>
              <a:rPr lang="en-US" dirty="0"/>
              <a:t>Mk </a:t>
            </a:r>
            <a:r>
              <a:rPr lang="en-US" dirty="0" smtClean="0"/>
              <a:t>16:15-18, These signs will follow</a:t>
            </a:r>
          </a:p>
          <a:p>
            <a:r>
              <a:rPr lang="en-US" dirty="0" err="1"/>
              <a:t>Heb</a:t>
            </a:r>
            <a:r>
              <a:rPr lang="en-US" dirty="0"/>
              <a:t> 2:3-4, signs, wonders, divers miracles, and gifts of the Holy Spirit 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662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in the Word of God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Bible is God’s Wisdom Revealed to 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Revelation by God Required</a:t>
            </a:r>
          </a:p>
          <a:p>
            <a:r>
              <a:rPr lang="en-US" dirty="0" smtClean="0"/>
              <a:t>God sent Holy Spirit to Reveal it</a:t>
            </a:r>
          </a:p>
          <a:p>
            <a:r>
              <a:rPr lang="en-US" dirty="0" smtClean="0"/>
              <a:t>It was delivered to the Apostles </a:t>
            </a:r>
          </a:p>
          <a:p>
            <a:r>
              <a:rPr lang="en-US" dirty="0" smtClean="0"/>
              <a:t>Apostles work/words Confirmed by Holy Spirit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5665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in the Word of God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Bible Truth is 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Tim 3:16-17, makes one Complete, Thoroughly Furnished unto all good works </a:t>
            </a:r>
          </a:p>
          <a:p>
            <a:r>
              <a:rPr lang="en-US" dirty="0" err="1" smtClean="0"/>
              <a:t>Jn</a:t>
            </a:r>
            <a:r>
              <a:rPr lang="en-US" dirty="0" smtClean="0"/>
              <a:t> 16:13, They would receive all truth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371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in the Word of God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Bible Truth is Sufficient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Lk 16:27-31, If they will not hear Moses &amp; Prophets then…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80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2513</TotalTime>
  <Words>438</Words>
  <Application>Microsoft Office PowerPoint</Application>
  <PresentationFormat>On-screen Show (4:3)</PresentationFormat>
  <Paragraphs>67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Franklin Gothic Book</vt:lpstr>
      <vt:lpstr>Times New Roman</vt:lpstr>
      <vt:lpstr>Wingdings</vt:lpstr>
      <vt:lpstr>Crop</vt:lpstr>
      <vt:lpstr>Power in the Word of God</vt:lpstr>
      <vt:lpstr>Power in the Word of God</vt:lpstr>
      <vt:lpstr>Power in the Word of God</vt:lpstr>
      <vt:lpstr>Power in the Word of God</vt:lpstr>
      <vt:lpstr>Power in the Word of God</vt:lpstr>
      <vt:lpstr>Power in the Word of God</vt:lpstr>
      <vt:lpstr>Power in the Word of God</vt:lpstr>
      <vt:lpstr>Power in the Word of God</vt:lpstr>
      <vt:lpstr>Power in the Word of God</vt:lpstr>
      <vt:lpstr>Power in the Word of God</vt:lpstr>
      <vt:lpstr>Power in the Word of God</vt:lpstr>
      <vt:lpstr>Power in the Word of God</vt:lpstr>
      <vt:lpstr>Power in the Word of God</vt:lpstr>
    </vt:vector>
  </TitlesOfParts>
  <Company>EVANGELIST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rdward</cp:lastModifiedBy>
  <cp:revision>166</cp:revision>
  <dcterms:created xsi:type="dcterms:W3CDTF">1998-07-07T15:18:40Z</dcterms:created>
  <dcterms:modified xsi:type="dcterms:W3CDTF">2017-07-16T13:56:52Z</dcterms:modified>
</cp:coreProperties>
</file>