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1"/>
  </p:sldMasterIdLst>
  <p:notesMasterIdLst>
    <p:notesMasterId r:id="rId10"/>
  </p:notesMasterIdLst>
  <p:handoutMasterIdLst>
    <p:handoutMasterId r:id="rId11"/>
  </p:handoutMasterIdLst>
  <p:sldIdLst>
    <p:sldId id="283" r:id="rId2"/>
    <p:sldId id="290" r:id="rId3"/>
    <p:sldId id="288" r:id="rId4"/>
    <p:sldId id="291" r:id="rId5"/>
    <p:sldId id="292" r:id="rId6"/>
    <p:sldId id="301" r:id="rId7"/>
    <p:sldId id="302" r:id="rId8"/>
    <p:sldId id="299" r:id="rId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FFFF"/>
    <a:srgbClr val="FF3300"/>
    <a:srgbClr val="3333C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571" autoAdjust="0"/>
  </p:normalViewPr>
  <p:slideViewPr>
    <p:cSldViewPr>
      <p:cViewPr varScale="1">
        <p:scale>
          <a:sx n="84" d="100"/>
          <a:sy n="84" d="100"/>
        </p:scale>
        <p:origin x="677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56280"/>
            <a:ext cx="6934200" cy="10862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95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53400" cy="1447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609600" y="2133601"/>
            <a:ext cx="8534400" cy="4724400"/>
          </a:xfrm>
          <a:prstGeom prst="round2DiagRect">
            <a:avLst>
              <a:gd name="adj1" fmla="val 20689"/>
              <a:gd name="adj2" fmla="val 0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362200"/>
            <a:ext cx="7962900" cy="4191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3600"/>
            </a:lvl3pPr>
            <a:lvl4pPr>
              <a:defRPr sz="3600"/>
            </a:lvl4pPr>
            <a:lvl5pPr>
              <a:defRPr sz="3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7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659649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ound Diagonal Corner Rectangle 7"/>
          <p:cNvSpPr/>
          <p:nvPr userDrawn="1"/>
        </p:nvSpPr>
        <p:spPr>
          <a:xfrm>
            <a:off x="609600" y="2057401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860" y="2231263"/>
            <a:ext cx="3754940" cy="4169537"/>
          </a:xfrm>
          <a:prstGeom prst="rect">
            <a:avLst/>
          </a:prstGeo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defRPr sz="3200" baseline="0">
                <a:solidFill>
                  <a:schemeClr val="tx2"/>
                </a:solidFill>
              </a:defRPr>
            </a:lvl2pPr>
            <a:lvl3pPr>
              <a:defRPr sz="2800" baseline="0">
                <a:solidFill>
                  <a:schemeClr val="tx2"/>
                </a:solidFill>
              </a:defRPr>
            </a:lvl3pPr>
            <a:lvl4pPr>
              <a:defRPr sz="2800" baseline="0">
                <a:solidFill>
                  <a:schemeClr val="tx2"/>
                </a:solidFill>
              </a:defRPr>
            </a:lvl4pPr>
            <a:lvl5pPr>
              <a:defRPr sz="2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4928307" y="2053207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8560" y="2318129"/>
            <a:ext cx="3640640" cy="408267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3200">
                <a:solidFill>
                  <a:schemeClr val="tx2"/>
                </a:solidFill>
              </a:defRPr>
            </a:lvl2pPr>
            <a:lvl3pPr>
              <a:defRPr sz="2800">
                <a:solidFill>
                  <a:schemeClr val="tx2"/>
                </a:solidFill>
              </a:defRPr>
            </a:lvl3pPr>
            <a:lvl4pPr>
              <a:defRPr sz="28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11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 Diagonal Corner Rectangle 9"/>
          <p:cNvSpPr/>
          <p:nvPr userDrawn="1"/>
        </p:nvSpPr>
        <p:spPr>
          <a:xfrm>
            <a:off x="609600" y="2814636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 Diagonal Corner Rectangle 10"/>
          <p:cNvSpPr/>
          <p:nvPr userDrawn="1"/>
        </p:nvSpPr>
        <p:spPr>
          <a:xfrm>
            <a:off x="4928307" y="2810442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304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981200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946177"/>
            <a:ext cx="3335839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1990724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8560" y="2946177"/>
            <a:ext cx="3335840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/>
          <a:lstStyle/>
          <a:p>
            <a:fld id="{87DE6118-2437-4B30-8E3C-4D2BE6020583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7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429000" cy="68576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0" title="Divider Bar"/>
          <p:cNvSpPr/>
          <p:nvPr/>
        </p:nvSpPr>
        <p:spPr>
          <a:xfrm>
            <a:off x="342900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237344"/>
            <a:ext cx="2891790" cy="30110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3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5444" y="0"/>
            <a:ext cx="6113356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685800"/>
            <a:ext cx="4953000" cy="5943600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600" b="1"/>
            </a:lvl1pPr>
            <a:lvl2pPr marL="344488" indent="-344488">
              <a:buSzPct val="75000"/>
              <a:buFont typeface="Wingdings" panose="05000000000000000000" pitchFamily="2" charset="2"/>
              <a:buChar char="q"/>
              <a:defRPr sz="3200" i="0"/>
            </a:lvl2pPr>
            <a:lvl3pPr marL="796925" indent="-334963">
              <a:defRPr sz="3200"/>
            </a:lvl3pPr>
            <a:lvl4pPr marL="1258888" indent="-344488">
              <a:defRPr sz="3200"/>
            </a:lvl4pPr>
            <a:lvl5pPr>
              <a:defRPr sz="3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83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308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Diagonal Corner Rectangle 11"/>
          <p:cNvSpPr/>
          <p:nvPr userDrawn="1"/>
        </p:nvSpPr>
        <p:spPr>
          <a:xfrm>
            <a:off x="609600" y="0"/>
            <a:ext cx="8534400" cy="1867694"/>
          </a:xfrm>
          <a:prstGeom prst="round2DiagRect">
            <a:avLst>
              <a:gd name="adj1" fmla="val 40044"/>
              <a:gd name="adj2" fmla="val 0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191294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70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2" r:id="rId7"/>
    <p:sldLayoutId id="2147483733" r:id="rId8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b="0" kern="1200" cap="none" spc="0" baseline="0">
          <a:ln w="0"/>
          <a:solidFill>
            <a:schemeClr val="tx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Jn 8:31-32 – Makes us Free</a:t>
            </a:r>
          </a:p>
          <a:p>
            <a:r>
              <a:rPr lang="en-US" smtClean="0"/>
              <a:t>Lk 8:4-15 – Parable of the Sower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5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6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Words Work in Salvation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457200"/>
            <a:ext cx="4953000" cy="5943600"/>
          </a:xfrm>
        </p:spPr>
        <p:txBody>
          <a:bodyPr/>
          <a:lstStyle/>
          <a:p>
            <a:r>
              <a:rPr lang="en-US" dirty="0" smtClean="0"/>
              <a:t>Leads to Belief</a:t>
            </a:r>
          </a:p>
          <a:p>
            <a:pPr lvl="1"/>
            <a:r>
              <a:rPr lang="en-US" dirty="0" err="1" smtClean="0"/>
              <a:t>Jn</a:t>
            </a:r>
            <a:r>
              <a:rPr lang="en-US" dirty="0" smtClean="0"/>
              <a:t> 5:24, He that hears and believes… has Everlasting Life  </a:t>
            </a:r>
          </a:p>
          <a:p>
            <a:pPr lvl="1"/>
            <a:r>
              <a:rPr lang="en-US" dirty="0" smtClean="0"/>
              <a:t>Acts 2:38, When they heard this…</a:t>
            </a:r>
          </a:p>
          <a:p>
            <a:pPr lvl="1"/>
            <a:r>
              <a:rPr lang="en-US" dirty="0" smtClean="0"/>
              <a:t>Acts 8:5-17, Samaritans</a:t>
            </a:r>
          </a:p>
          <a:p>
            <a:pPr lvl="1"/>
            <a:r>
              <a:rPr lang="en-US" dirty="0" smtClean="0"/>
              <a:t>Acts 8:26-39, Ethiopian Eunuch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0248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Words Work in Salvation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Produces Faith</a:t>
            </a:r>
          </a:p>
          <a:p>
            <a:pPr lvl="1"/>
            <a:r>
              <a:rPr lang="en-US" sz="3200" dirty="0" err="1" smtClean="0"/>
              <a:t>Eph</a:t>
            </a:r>
            <a:r>
              <a:rPr lang="en-US" sz="3200" dirty="0" smtClean="0"/>
              <a:t> 1:13, trusted after hearing word</a:t>
            </a:r>
          </a:p>
          <a:p>
            <a:pPr lvl="1"/>
            <a:r>
              <a:rPr lang="en-US" sz="3200" dirty="0" smtClean="0"/>
              <a:t>Rom 10:17, Faith by Hearing </a:t>
            </a:r>
            <a:r>
              <a:rPr lang="en-US" sz="3200" dirty="0" smtClean="0"/>
              <a:t>Word</a:t>
            </a:r>
          </a:p>
        </p:txBody>
      </p:sp>
    </p:spTree>
    <p:extLst>
      <p:ext uri="{BB962C8B-B14F-4D97-AF65-F5344CB8AC3E}">
        <p14:creationId xmlns:p14="http://schemas.microsoft.com/office/powerpoint/2010/main" val="20147873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Words Work in Salvation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Influences the Heart </a:t>
            </a:r>
          </a:p>
          <a:p>
            <a:pPr lvl="1"/>
            <a:r>
              <a:rPr lang="en-US" smtClean="0"/>
              <a:t>Heb 4:2, Word mixed with Faith</a:t>
            </a:r>
          </a:p>
          <a:p>
            <a:pPr lvl="1"/>
            <a:r>
              <a:rPr lang="en-US" smtClean="0"/>
              <a:t>Heb 4:12, Word is quick and powerful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565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Words Work in Salvation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Converts Sinner from Error</a:t>
            </a:r>
          </a:p>
          <a:p>
            <a:pPr lvl="1"/>
            <a:r>
              <a:rPr lang="en-US" smtClean="0"/>
              <a:t>Jn 8:31-32, Makes Free</a:t>
            </a:r>
          </a:p>
          <a:p>
            <a:pPr lvl="1"/>
            <a:r>
              <a:rPr lang="en-US" smtClean="0"/>
              <a:t>Rom 1:16-17, power of God </a:t>
            </a:r>
          </a:p>
          <a:p>
            <a:pPr lvl="1"/>
            <a:r>
              <a:rPr lang="en-US" smtClean="0"/>
              <a:t>Acts 2:37-38, when they heard this</a:t>
            </a:r>
          </a:p>
          <a:p>
            <a:pPr lvl="1"/>
            <a:r>
              <a:rPr lang="en-US" smtClean="0"/>
              <a:t>II Pet 2:20, escaped pollutions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0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in the Word of God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Words Work For All Man Kind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Judges</a:t>
            </a:r>
          </a:p>
          <a:p>
            <a:pPr lvl="1"/>
            <a:r>
              <a:rPr lang="en-US" dirty="0" err="1" smtClean="0"/>
              <a:t>Jn</a:t>
            </a:r>
            <a:r>
              <a:rPr lang="en-US" dirty="0" smtClean="0"/>
              <a:t> 12:48, </a:t>
            </a:r>
            <a:r>
              <a:rPr lang="en-US" dirty="0" smtClean="0"/>
              <a:t>Word </a:t>
            </a:r>
            <a:r>
              <a:rPr lang="en-US" dirty="0" smtClean="0"/>
              <a:t>will judge</a:t>
            </a:r>
          </a:p>
          <a:p>
            <a:pPr lvl="1"/>
            <a:r>
              <a:rPr lang="en-US" dirty="0" smtClean="0"/>
              <a:t>Rom 2:16</a:t>
            </a:r>
            <a:r>
              <a:rPr lang="en-US" dirty="0" smtClean="0"/>
              <a:t>, Paul’s teachings also Judge us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466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191294"/>
            <a:ext cx="8953500" cy="1485900"/>
          </a:xfrm>
        </p:spPr>
        <p:txBody>
          <a:bodyPr>
            <a:normAutofit/>
          </a:bodyPr>
          <a:lstStyle/>
          <a:p>
            <a:r>
              <a:rPr lang="en-US" dirty="0" smtClean="0"/>
              <a:t>Power in the Word of God</a:t>
            </a:r>
            <a:br>
              <a:rPr lang="en-US" dirty="0" smtClean="0"/>
            </a:br>
            <a:r>
              <a:rPr lang="en-US" dirty="0" smtClean="0"/>
              <a:t>Through the Holy Spirit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00200" y="2551093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2674203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Sent</a:t>
            </a:r>
            <a:endParaRPr lang="en-US" sz="24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600200" y="3367207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Jesus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3490317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Promised</a:t>
            </a:r>
            <a:endParaRPr lang="en-US" sz="24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600200" y="4205407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Holy Spirit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1200" y="4151293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Revealed &amp; Confirmed</a:t>
            </a:r>
            <a:endParaRPr lang="en-US" sz="2400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1600200" y="5065693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Apostles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91200" y="5188803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Received &amp; Delivered</a:t>
            </a:r>
            <a:endParaRPr lang="en-US" sz="2400" u="sng" dirty="0"/>
          </a:p>
        </p:txBody>
      </p:sp>
      <p:sp>
        <p:nvSpPr>
          <p:cNvPr id="14" name="Right Arrow 13"/>
          <p:cNvSpPr/>
          <p:nvPr/>
        </p:nvSpPr>
        <p:spPr>
          <a:xfrm>
            <a:off x="4572000" y="2779692"/>
            <a:ext cx="990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4572000" y="3588604"/>
            <a:ext cx="990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4572000" y="4429542"/>
            <a:ext cx="990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572000" y="5294293"/>
            <a:ext cx="990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2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9600" y="2231263"/>
            <a:ext cx="4059740" cy="4169537"/>
          </a:xfrm>
        </p:spPr>
        <p:txBody>
          <a:bodyPr/>
          <a:lstStyle/>
          <a:p>
            <a:r>
              <a:rPr lang="en-US" dirty="0"/>
              <a:t>Work in Salvation</a:t>
            </a:r>
          </a:p>
          <a:p>
            <a:pPr lvl="1"/>
            <a:r>
              <a:rPr lang="en-US" dirty="0" smtClean="0"/>
              <a:t>Leads to Belief</a:t>
            </a:r>
            <a:endParaRPr lang="en-US" dirty="0"/>
          </a:p>
          <a:p>
            <a:pPr lvl="1"/>
            <a:r>
              <a:rPr lang="en-US" dirty="0" smtClean="0"/>
              <a:t>Produces Faith</a:t>
            </a:r>
            <a:endParaRPr lang="en-US" dirty="0"/>
          </a:p>
          <a:p>
            <a:pPr lvl="1"/>
            <a:r>
              <a:rPr lang="en-US" dirty="0" smtClean="0"/>
              <a:t>Influences the Heart</a:t>
            </a:r>
            <a:endParaRPr lang="en-US" dirty="0"/>
          </a:p>
          <a:p>
            <a:pPr lvl="1"/>
            <a:r>
              <a:rPr lang="en-US" dirty="0" smtClean="0"/>
              <a:t>Converts Sinner</a:t>
            </a:r>
          </a:p>
          <a:p>
            <a:pPr lvl="1"/>
            <a:r>
              <a:rPr lang="en-US" dirty="0" smtClean="0"/>
              <a:t>Judges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953000" y="2318129"/>
            <a:ext cx="3886200" cy="4082672"/>
          </a:xfrm>
        </p:spPr>
        <p:txBody>
          <a:bodyPr/>
          <a:lstStyle/>
          <a:p>
            <a:r>
              <a:rPr lang="en-US" dirty="0" smtClean="0"/>
              <a:t>The Holy Spirit does not directly act upon the </a:t>
            </a:r>
            <a:r>
              <a:rPr lang="en-US" dirty="0" smtClean="0"/>
              <a:t>believer but through the Word which He revealed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59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2523</TotalTime>
  <Words>237</Words>
  <Application>Microsoft Office PowerPoint</Application>
  <PresentationFormat>On-screen Show (4:3)</PresentationFormat>
  <Paragraphs>50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Franklin Gothic Book</vt:lpstr>
      <vt:lpstr>Times New Roman</vt:lpstr>
      <vt:lpstr>Wingdings</vt:lpstr>
      <vt:lpstr>Crop</vt:lpstr>
      <vt:lpstr>Power in the Word of God</vt:lpstr>
      <vt:lpstr>Power in the Word of God</vt:lpstr>
      <vt:lpstr>Power in the Word of God</vt:lpstr>
      <vt:lpstr>Power in the Word of God</vt:lpstr>
      <vt:lpstr>Power in the Word of God</vt:lpstr>
      <vt:lpstr>Power in the Word of God</vt:lpstr>
      <vt:lpstr>Power in the Word of God Through the Holy Spirit</vt:lpstr>
      <vt:lpstr>Power in the Word of God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171</cp:revision>
  <dcterms:created xsi:type="dcterms:W3CDTF">1998-07-07T15:18:40Z</dcterms:created>
  <dcterms:modified xsi:type="dcterms:W3CDTF">2017-08-06T15:08:10Z</dcterms:modified>
</cp:coreProperties>
</file>