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44" r:id="rId2"/>
    <p:sldId id="350" r:id="rId3"/>
    <p:sldId id="351" r:id="rId4"/>
    <p:sldId id="353" r:id="rId5"/>
    <p:sldId id="354" r:id="rId6"/>
    <p:sldId id="355" r:id="rId7"/>
    <p:sldId id="356" r:id="rId8"/>
    <p:sldId id="357" r:id="rId9"/>
    <p:sldId id="358" r:id="rId10"/>
    <p:sldId id="422" r:id="rId11"/>
    <p:sldId id="415" r:id="rId12"/>
    <p:sldId id="361" r:id="rId13"/>
    <p:sldId id="365" r:id="rId14"/>
    <p:sldId id="413" r:id="rId15"/>
    <p:sldId id="407" r:id="rId16"/>
    <p:sldId id="368" r:id="rId17"/>
    <p:sldId id="369" r:id="rId18"/>
    <p:sldId id="370" r:id="rId19"/>
    <p:sldId id="375" r:id="rId20"/>
    <p:sldId id="374" r:id="rId21"/>
    <p:sldId id="377" r:id="rId22"/>
    <p:sldId id="378" r:id="rId23"/>
    <p:sldId id="371" r:id="rId24"/>
    <p:sldId id="380" r:id="rId25"/>
    <p:sldId id="382" r:id="rId26"/>
    <p:sldId id="383" r:id="rId27"/>
    <p:sldId id="384" r:id="rId28"/>
    <p:sldId id="385" r:id="rId29"/>
    <p:sldId id="420" r:id="rId30"/>
    <p:sldId id="388" r:id="rId31"/>
    <p:sldId id="386" r:id="rId32"/>
    <p:sldId id="373" r:id="rId33"/>
    <p:sldId id="414" r:id="rId34"/>
    <p:sldId id="421" r:id="rId35"/>
    <p:sldId id="391" r:id="rId36"/>
    <p:sldId id="393" r:id="rId37"/>
    <p:sldId id="418" r:id="rId38"/>
    <p:sldId id="419" r:id="rId39"/>
    <p:sldId id="417" r:id="rId40"/>
    <p:sldId id="416" r:id="rId41"/>
  </p:sldIdLst>
  <p:sldSz cx="9144000" cy="6858000" type="screen4x3"/>
  <p:notesSz cx="6858000" cy="9144000"/>
  <p:defaultTextStyle>
    <a:defPPr>
      <a:defRPr lang="en-US"/>
    </a:defPPr>
    <a:lvl1pPr algn="l" rtl="0" fontAlgn="base">
      <a:spcBef>
        <a:spcPct val="0"/>
      </a:spcBef>
      <a:spcAft>
        <a:spcPct val="0"/>
      </a:spcAft>
      <a:buChar char="•"/>
      <a:defRPr sz="3200" b="1" kern="1200">
        <a:solidFill>
          <a:schemeClr val="accent1"/>
        </a:solidFill>
        <a:latin typeface="Arial Rounded MT Bold" panose="020F0704030504030204" pitchFamily="34" charset="0"/>
        <a:ea typeface="+mn-ea"/>
        <a:cs typeface="+mn-cs"/>
      </a:defRPr>
    </a:lvl1pPr>
    <a:lvl2pPr marL="457200" algn="l" rtl="0" fontAlgn="base">
      <a:spcBef>
        <a:spcPct val="0"/>
      </a:spcBef>
      <a:spcAft>
        <a:spcPct val="0"/>
      </a:spcAft>
      <a:buChar char="•"/>
      <a:defRPr sz="3200" b="1" kern="1200">
        <a:solidFill>
          <a:schemeClr val="accent1"/>
        </a:solidFill>
        <a:latin typeface="Arial Rounded MT Bold" panose="020F0704030504030204" pitchFamily="34" charset="0"/>
        <a:ea typeface="+mn-ea"/>
        <a:cs typeface="+mn-cs"/>
      </a:defRPr>
    </a:lvl2pPr>
    <a:lvl3pPr marL="914400" algn="l" rtl="0" fontAlgn="base">
      <a:spcBef>
        <a:spcPct val="0"/>
      </a:spcBef>
      <a:spcAft>
        <a:spcPct val="0"/>
      </a:spcAft>
      <a:buChar char="•"/>
      <a:defRPr sz="3200" b="1" kern="1200">
        <a:solidFill>
          <a:schemeClr val="accent1"/>
        </a:solidFill>
        <a:latin typeface="Arial Rounded MT Bold" panose="020F0704030504030204" pitchFamily="34" charset="0"/>
        <a:ea typeface="+mn-ea"/>
        <a:cs typeface="+mn-cs"/>
      </a:defRPr>
    </a:lvl3pPr>
    <a:lvl4pPr marL="1371600" algn="l" rtl="0" fontAlgn="base">
      <a:spcBef>
        <a:spcPct val="0"/>
      </a:spcBef>
      <a:spcAft>
        <a:spcPct val="0"/>
      </a:spcAft>
      <a:buChar char="•"/>
      <a:defRPr sz="3200" b="1" kern="1200">
        <a:solidFill>
          <a:schemeClr val="accent1"/>
        </a:solidFill>
        <a:latin typeface="Arial Rounded MT Bold" panose="020F0704030504030204" pitchFamily="34" charset="0"/>
        <a:ea typeface="+mn-ea"/>
        <a:cs typeface="+mn-cs"/>
      </a:defRPr>
    </a:lvl4pPr>
    <a:lvl5pPr marL="1828800" algn="l" rtl="0" fontAlgn="base">
      <a:spcBef>
        <a:spcPct val="0"/>
      </a:spcBef>
      <a:spcAft>
        <a:spcPct val="0"/>
      </a:spcAft>
      <a:buChar char="•"/>
      <a:defRPr sz="3200" b="1" kern="1200">
        <a:solidFill>
          <a:schemeClr val="accent1"/>
        </a:solidFill>
        <a:latin typeface="Arial Rounded MT Bold" panose="020F0704030504030204" pitchFamily="34" charset="0"/>
        <a:ea typeface="+mn-ea"/>
        <a:cs typeface="+mn-cs"/>
      </a:defRPr>
    </a:lvl5pPr>
    <a:lvl6pPr marL="2286000" algn="l" defTabSz="914400" rtl="0" eaLnBrk="1" latinLnBrk="0" hangingPunct="1">
      <a:defRPr sz="3200" b="1" kern="1200">
        <a:solidFill>
          <a:schemeClr val="accent1"/>
        </a:solidFill>
        <a:latin typeface="Arial Rounded MT Bold" panose="020F0704030504030204" pitchFamily="34" charset="0"/>
        <a:ea typeface="+mn-ea"/>
        <a:cs typeface="+mn-cs"/>
      </a:defRPr>
    </a:lvl6pPr>
    <a:lvl7pPr marL="2743200" algn="l" defTabSz="914400" rtl="0" eaLnBrk="1" latinLnBrk="0" hangingPunct="1">
      <a:defRPr sz="3200" b="1" kern="1200">
        <a:solidFill>
          <a:schemeClr val="accent1"/>
        </a:solidFill>
        <a:latin typeface="Arial Rounded MT Bold" panose="020F0704030504030204" pitchFamily="34" charset="0"/>
        <a:ea typeface="+mn-ea"/>
        <a:cs typeface="+mn-cs"/>
      </a:defRPr>
    </a:lvl7pPr>
    <a:lvl8pPr marL="3200400" algn="l" defTabSz="914400" rtl="0" eaLnBrk="1" latinLnBrk="0" hangingPunct="1">
      <a:defRPr sz="3200" b="1" kern="1200">
        <a:solidFill>
          <a:schemeClr val="accent1"/>
        </a:solidFill>
        <a:latin typeface="Arial Rounded MT Bold" panose="020F0704030504030204" pitchFamily="34" charset="0"/>
        <a:ea typeface="+mn-ea"/>
        <a:cs typeface="+mn-cs"/>
      </a:defRPr>
    </a:lvl8pPr>
    <a:lvl9pPr marL="3657600" algn="l" defTabSz="914400" rtl="0" eaLnBrk="1" latinLnBrk="0" hangingPunct="1">
      <a:defRPr sz="3200" b="1" kern="1200">
        <a:solidFill>
          <a:schemeClr val="accent1"/>
        </a:solidFill>
        <a:latin typeface="Arial Rounded MT Bold" panose="020F07040305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60057"/>
    <a:srgbClr val="000099"/>
    <a:srgbClr val="0000FF"/>
    <a:srgbClr val="43FF43"/>
    <a:srgbClr val="FFFF66"/>
    <a:srgbClr val="000000"/>
    <a:srgbClr val="A40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286" autoAdjust="0"/>
  </p:normalViewPr>
  <p:slideViewPr>
    <p:cSldViewPr>
      <p:cViewPr varScale="1">
        <p:scale>
          <a:sx n="85" d="100"/>
          <a:sy n="85" d="100"/>
        </p:scale>
        <p:origin x="6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656"/>
    </p:cViewPr>
  </p:sorterViewPr>
  <p:notesViewPr>
    <p:cSldViewPr>
      <p:cViewPr varScale="1">
        <p:scale>
          <a:sx n="57" d="100"/>
          <a:sy n="57" d="100"/>
        </p:scale>
        <p:origin x="-11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Tx/>
              <a:buNone/>
              <a:defRPr sz="1200" b="0">
                <a:solidFill>
                  <a:schemeClr val="tx1"/>
                </a:solidFill>
                <a:latin typeface="Arial" panose="020B0604020202020204" pitchFamily="34" charset="0"/>
              </a:defRPr>
            </a:lvl1pPr>
          </a:lstStyle>
          <a:p>
            <a:endParaRPr lang="en-US"/>
          </a:p>
        </p:txBody>
      </p:sp>
      <p:sp>
        <p:nvSpPr>
          <p:cNvPr id="3532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Tx/>
              <a:buNone/>
              <a:defRPr sz="1200" b="0">
                <a:solidFill>
                  <a:schemeClr val="tx1"/>
                </a:solidFill>
                <a:latin typeface="Arial" panose="020B0604020202020204" pitchFamily="34" charset="0"/>
              </a:defRPr>
            </a:lvl1pPr>
          </a:lstStyle>
          <a:p>
            <a:endParaRPr lang="en-US"/>
          </a:p>
        </p:txBody>
      </p:sp>
      <p:sp>
        <p:nvSpPr>
          <p:cNvPr id="3532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FontTx/>
              <a:buNone/>
              <a:defRPr sz="1200" b="0">
                <a:solidFill>
                  <a:schemeClr val="tx1"/>
                </a:solidFill>
                <a:latin typeface="Arial" panose="020B0604020202020204" pitchFamily="34" charset="0"/>
              </a:defRPr>
            </a:lvl1pPr>
          </a:lstStyle>
          <a:p>
            <a:endParaRPr lang="en-US"/>
          </a:p>
        </p:txBody>
      </p:sp>
      <p:sp>
        <p:nvSpPr>
          <p:cNvPr id="3532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FontTx/>
              <a:buNone/>
              <a:defRPr sz="1200" b="0">
                <a:solidFill>
                  <a:schemeClr val="tx1"/>
                </a:solidFill>
                <a:latin typeface="Arial" panose="020B0604020202020204" pitchFamily="34" charset="0"/>
              </a:defRPr>
            </a:lvl1pPr>
          </a:lstStyle>
          <a:p>
            <a:fld id="{7D34D181-4C09-488D-B366-467DB5D991BA}" type="slidenum">
              <a:rPr lang="en-US"/>
              <a:pPr/>
              <a:t>‹#›</a:t>
            </a:fld>
            <a:endParaRPr lang="en-US"/>
          </a:p>
        </p:txBody>
      </p:sp>
    </p:spTree>
    <p:extLst>
      <p:ext uri="{BB962C8B-B14F-4D97-AF65-F5344CB8AC3E}">
        <p14:creationId xmlns:p14="http://schemas.microsoft.com/office/powerpoint/2010/main" val="2790320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Tx/>
              <a:buNone/>
              <a:defRPr sz="1200" b="0">
                <a:solidFill>
                  <a:schemeClr val="tx1"/>
                </a:solidFill>
                <a:latin typeface="Arial" panose="020B0604020202020204" pitchFamily="34" charset="0"/>
              </a:defRPr>
            </a:lvl1pPr>
          </a:lstStyle>
          <a:p>
            <a:endParaRPr lang="en-US"/>
          </a:p>
        </p:txBody>
      </p:sp>
      <p:sp>
        <p:nvSpPr>
          <p:cNvPr id="2385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Tx/>
              <a:buNone/>
              <a:defRPr sz="1200" b="0">
                <a:solidFill>
                  <a:schemeClr val="tx1"/>
                </a:solidFill>
                <a:latin typeface="Arial" panose="020B0604020202020204" pitchFamily="34" charset="0"/>
              </a:defRPr>
            </a:lvl1pPr>
          </a:lstStyle>
          <a:p>
            <a:endParaRPr lang="en-US"/>
          </a:p>
        </p:txBody>
      </p:sp>
      <p:sp>
        <p:nvSpPr>
          <p:cNvPr id="238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85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85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FontTx/>
              <a:buNone/>
              <a:defRPr sz="1200" b="0">
                <a:solidFill>
                  <a:schemeClr val="tx1"/>
                </a:solidFill>
                <a:latin typeface="Arial" panose="020B0604020202020204" pitchFamily="34" charset="0"/>
              </a:defRPr>
            </a:lvl1pPr>
          </a:lstStyle>
          <a:p>
            <a:endParaRPr lang="en-US"/>
          </a:p>
        </p:txBody>
      </p:sp>
      <p:sp>
        <p:nvSpPr>
          <p:cNvPr id="2385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FontTx/>
              <a:buNone/>
              <a:defRPr sz="1200" b="0">
                <a:solidFill>
                  <a:schemeClr val="tx1"/>
                </a:solidFill>
                <a:latin typeface="Arial" panose="020B0604020202020204" pitchFamily="34" charset="0"/>
              </a:defRPr>
            </a:lvl1pPr>
          </a:lstStyle>
          <a:p>
            <a:fld id="{CE8A084A-1698-4B7E-B02C-8B3FC0FFBC84}" type="slidenum">
              <a:rPr lang="en-US"/>
              <a:pPr/>
              <a:t>‹#›</a:t>
            </a:fld>
            <a:endParaRPr lang="en-US"/>
          </a:p>
        </p:txBody>
      </p:sp>
    </p:spTree>
    <p:extLst>
      <p:ext uri="{BB962C8B-B14F-4D97-AF65-F5344CB8AC3E}">
        <p14:creationId xmlns:p14="http://schemas.microsoft.com/office/powerpoint/2010/main" val="12065538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8FB61-30F0-4818-83EC-CD98D967D8C4}" type="slidenum">
              <a:rPr lang="en-US"/>
              <a:pPr/>
              <a:t>1</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7107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C1C10-85F6-4615-84D9-73A0A0AC7679}" type="slidenum">
              <a:rPr lang="en-US"/>
              <a:pPr/>
              <a:t>17</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xfrm>
            <a:off x="914400" y="4343400"/>
            <a:ext cx="5029200" cy="4114800"/>
          </a:xfrm>
        </p:spPr>
        <p:txBody>
          <a:bodyPr/>
          <a:lstStyle/>
          <a:p>
            <a:r>
              <a:rPr lang="en-US" dirty="0"/>
              <a:t>Bring up the fact that the word mouth over time came to represent the whole body or the whole person – a “man”.</a:t>
            </a:r>
          </a:p>
          <a:p>
            <a:endParaRPr lang="en-US" dirty="0"/>
          </a:p>
          <a:p>
            <a:r>
              <a:rPr lang="en-US" dirty="0"/>
              <a:t>Thus this is a “Dust Man”.  He did breath.  Thus a “Living Dust Man”</a:t>
            </a:r>
          </a:p>
          <a:p>
            <a:endParaRPr lang="en-US" dirty="0"/>
          </a:p>
          <a:p>
            <a:r>
              <a:rPr lang="en-US" dirty="0"/>
              <a:t>Note that the slash for alive is also ancient and is seldom used by itself.  You may need to explain this to the younger kids.</a:t>
            </a:r>
          </a:p>
          <a:p>
            <a:endParaRPr lang="en-US" dirty="0"/>
          </a:p>
          <a:p>
            <a:r>
              <a:rPr lang="en-US" dirty="0"/>
              <a:t>Many of these ancient characters where dropped when the Chinese language was simplified over time.  The latest simplification occurred under “Mau – See – Tongue”  (</a:t>
            </a:r>
            <a:r>
              <a:rPr lang="en-US" dirty="0" err="1"/>
              <a:t>Mauste</a:t>
            </a:r>
            <a:r>
              <a:rPr lang="en-US" dirty="0"/>
              <a:t> Tung) in </a:t>
            </a:r>
            <a:r>
              <a:rPr lang="en-US" dirty="0" err="1"/>
              <a:t>approx</a:t>
            </a:r>
            <a:r>
              <a:rPr lang="en-US" dirty="0"/>
              <a:t> 1971.</a:t>
            </a:r>
          </a:p>
        </p:txBody>
      </p:sp>
    </p:spTree>
    <p:extLst>
      <p:ext uri="{BB962C8B-B14F-4D97-AF65-F5344CB8AC3E}">
        <p14:creationId xmlns:p14="http://schemas.microsoft.com/office/powerpoint/2010/main" val="1808104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2D492-9432-4C91-9CFA-64C365BD30D6}" type="slidenum">
              <a:rPr lang="en-US"/>
              <a:pPr/>
              <a:t>19</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559485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BA053-9CAB-4BE7-A0DC-A9BDAF10A51F}" type="slidenum">
              <a:rPr lang="en-US"/>
              <a:pPr/>
              <a:t>20</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xfrm>
            <a:off x="914400" y="4343400"/>
            <a:ext cx="5029200" cy="4114800"/>
          </a:xfrm>
        </p:spPr>
        <p:txBody>
          <a:bodyPr/>
          <a:lstStyle/>
          <a:p>
            <a:r>
              <a:rPr lang="en-US"/>
              <a:t>What you want to show the Chinese with this slide is that the people in China who came from the tower of babel would get asked by their kids where they came from they would say west and point toward the tower of babel.</a:t>
            </a:r>
          </a:p>
          <a:p>
            <a:endParaRPr lang="en-US"/>
          </a:p>
        </p:txBody>
      </p:sp>
    </p:spTree>
    <p:extLst>
      <p:ext uri="{BB962C8B-B14F-4D97-AF65-F5344CB8AC3E}">
        <p14:creationId xmlns:p14="http://schemas.microsoft.com/office/powerpoint/2010/main" val="3629596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25A28-85FA-4FDA-81DE-05D2E8D333DF}" type="slidenum">
              <a:rPr lang="en-US"/>
              <a:pPr/>
              <a:t>21</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xfrm>
            <a:off x="914400" y="4343400"/>
            <a:ext cx="5029200" cy="4114800"/>
          </a:xfrm>
        </p:spPr>
        <p:txBody>
          <a:bodyPr/>
          <a:lstStyle/>
          <a:p>
            <a:r>
              <a:rPr lang="en-US" dirty="0"/>
              <a:t>Before going on to the bottom line, ask them Why would the people putting the language together originally?  Why not choose north or south or another word to go with woman to make desire/want/necessary.</a:t>
            </a:r>
          </a:p>
          <a:p>
            <a:endParaRPr lang="en-US" dirty="0"/>
          </a:p>
          <a:p>
            <a:r>
              <a:rPr lang="en-US" dirty="0"/>
              <a:t>But if you break it down, the west really is first man in the garden.  So you can see why they didn’t choose west, they chose one man in the garden with a woman was necessary.  Look how important the woman was – she was necessary to hold up the man…  </a:t>
            </a:r>
            <a:r>
              <a:rPr lang="en-US" dirty="0">
                <a:sym typeface="Wingdings" panose="05000000000000000000" pitchFamily="2" charset="2"/>
              </a:rPr>
              <a:t></a:t>
            </a:r>
            <a:endParaRPr lang="en-US" dirty="0"/>
          </a:p>
          <a:p>
            <a:endParaRPr lang="en-US" dirty="0"/>
          </a:p>
          <a:p>
            <a:r>
              <a:rPr lang="en-US" dirty="0"/>
              <a:t>Still coincidence?  Or do you see something here.  Let’s go on and see.</a:t>
            </a:r>
          </a:p>
        </p:txBody>
      </p:sp>
    </p:spTree>
    <p:extLst>
      <p:ext uri="{BB962C8B-B14F-4D97-AF65-F5344CB8AC3E}">
        <p14:creationId xmlns:p14="http://schemas.microsoft.com/office/powerpoint/2010/main" val="332770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CFD03D-2531-45FE-AD48-7FBB5252DD26}" type="slidenum">
              <a:rPr lang="en-US"/>
              <a:pPr/>
              <a:t>23</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914400" y="4343400"/>
            <a:ext cx="5029200" cy="4114800"/>
          </a:xfrm>
        </p:spPr>
        <p:txBody>
          <a:bodyPr/>
          <a:lstStyle/>
          <a:p>
            <a:r>
              <a:rPr lang="en-US"/>
              <a:t>Nice word.  It has the word Shan-Di.  For example, necklaces have this word on them.</a:t>
            </a:r>
          </a:p>
        </p:txBody>
      </p:sp>
    </p:spTree>
    <p:extLst>
      <p:ext uri="{BB962C8B-B14F-4D97-AF65-F5344CB8AC3E}">
        <p14:creationId xmlns:p14="http://schemas.microsoft.com/office/powerpoint/2010/main" val="29473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3B3994-5644-4E34-AF84-89FDEED4448F}" type="slidenum">
              <a:rPr lang="en-US"/>
              <a:pPr/>
              <a:t>24</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xfrm>
            <a:off x="914400" y="4343400"/>
            <a:ext cx="5029200" cy="4114800"/>
          </a:xfrm>
        </p:spPr>
        <p:txBody>
          <a:bodyPr/>
          <a:lstStyle/>
          <a:p>
            <a:r>
              <a:rPr lang="en-US"/>
              <a:t>From time to time go back and re-iterate the time line and the fact that these characters where written before the bible, and many years after these stories but not so long after that the stories were forgotten.</a:t>
            </a:r>
          </a:p>
        </p:txBody>
      </p:sp>
    </p:spTree>
    <p:extLst>
      <p:ext uri="{BB962C8B-B14F-4D97-AF65-F5344CB8AC3E}">
        <p14:creationId xmlns:p14="http://schemas.microsoft.com/office/powerpoint/2010/main" val="2956320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24E28-3A38-4D11-B3FE-CB5839D44609}" type="slidenum">
              <a:rPr lang="en-US"/>
              <a:pPr/>
              <a:t>25</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xfrm>
            <a:off x="914400" y="4343400"/>
            <a:ext cx="5029200" cy="4114800"/>
          </a:xfrm>
        </p:spPr>
        <p:txBody>
          <a:bodyPr/>
          <a:lstStyle/>
          <a:p>
            <a:r>
              <a:rPr lang="en-US"/>
              <a:t>Emphasize the read points above.  Make it fun.  She looked up and saw that tree and Uummmmmm.  It looked good.   This character also is one used with sexual connotations of lust and desire.</a:t>
            </a:r>
          </a:p>
        </p:txBody>
      </p:sp>
    </p:spTree>
    <p:extLst>
      <p:ext uri="{BB962C8B-B14F-4D97-AF65-F5344CB8AC3E}">
        <p14:creationId xmlns:p14="http://schemas.microsoft.com/office/powerpoint/2010/main" val="35342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8A804-25DE-444C-BA57-331192DECF30}" type="slidenum">
              <a:rPr lang="en-US"/>
              <a:pPr/>
              <a:t>26</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xfrm>
            <a:off x="914400" y="4343400"/>
            <a:ext cx="5029200" cy="4114800"/>
          </a:xfrm>
        </p:spPr>
        <p:txBody>
          <a:bodyPr/>
          <a:lstStyle/>
          <a:p>
            <a:r>
              <a:rPr lang="en-US" dirty="0"/>
              <a:t>Note without mentioning that the </a:t>
            </a:r>
            <a:r>
              <a:rPr lang="en-US" dirty="0" smtClean="0"/>
              <a:t>Chinese </a:t>
            </a:r>
            <a:r>
              <a:rPr lang="en-US" dirty="0"/>
              <a:t>call white western people the word </a:t>
            </a:r>
            <a:r>
              <a:rPr lang="en-US" dirty="0" smtClean="0"/>
              <a:t>devil/Satan </a:t>
            </a:r>
            <a:endParaRPr lang="en-US" dirty="0"/>
          </a:p>
          <a:p>
            <a:endParaRPr lang="en-US" dirty="0"/>
          </a:p>
          <a:p>
            <a:r>
              <a:rPr lang="en-US" dirty="0"/>
              <a:t>NOTE: the first two characters above are ancient and more modern </a:t>
            </a:r>
            <a:r>
              <a:rPr lang="en-US" dirty="0" smtClean="0"/>
              <a:t>Chinese </a:t>
            </a:r>
            <a:r>
              <a:rPr lang="en-US" dirty="0"/>
              <a:t>people may not be familiar with them.</a:t>
            </a:r>
          </a:p>
          <a:p>
            <a:endParaRPr lang="en-US" dirty="0"/>
          </a:p>
          <a:p>
            <a:r>
              <a:rPr lang="en-US" dirty="0"/>
              <a:t>IMPORTANT:  Emphasize before going to the next slide “ Now what did the man and woman realize once they ate from the forbidden tree” .  Make them say the word “Naked”</a:t>
            </a:r>
          </a:p>
        </p:txBody>
      </p:sp>
    </p:spTree>
    <p:extLst>
      <p:ext uri="{BB962C8B-B14F-4D97-AF65-F5344CB8AC3E}">
        <p14:creationId xmlns:p14="http://schemas.microsoft.com/office/powerpoint/2010/main" val="413140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B8F9C-315C-473D-8C34-53AB456ECEF0}" type="slidenum">
              <a:rPr lang="en-US"/>
              <a:pPr/>
              <a:t>27</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xfrm>
            <a:off x="914400" y="4343400"/>
            <a:ext cx="5029200" cy="4114800"/>
          </a:xfrm>
        </p:spPr>
        <p:txBody>
          <a:bodyPr/>
          <a:lstStyle/>
          <a:p>
            <a:r>
              <a:rPr lang="en-US"/>
              <a:t>Isn’t it interesting that in the bible the word fruit and the word naked are connected.  Can you think of any other reason or explanation for why your ancestors would connect fruit and man/clothing into the word naked.</a:t>
            </a:r>
          </a:p>
        </p:txBody>
      </p:sp>
    </p:spTree>
    <p:extLst>
      <p:ext uri="{BB962C8B-B14F-4D97-AF65-F5344CB8AC3E}">
        <p14:creationId xmlns:p14="http://schemas.microsoft.com/office/powerpoint/2010/main" val="3093073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C1CC8-2BAB-4F7F-9F05-FDD39C9E9808}" type="slidenum">
              <a:rPr lang="en-US"/>
              <a:pPr/>
              <a:t>28</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xfrm>
            <a:off x="914400" y="4343400"/>
            <a:ext cx="5029200" cy="4114800"/>
          </a:xfrm>
        </p:spPr>
        <p:txBody>
          <a:bodyPr/>
          <a:lstStyle/>
          <a:p>
            <a:r>
              <a:rPr lang="en-US"/>
              <a:t>Isn’t it interesting that in the bible the word fruit and the word naked are connected.  Can you think of any other reason or explanation for why your ancestors would connect fruit and man/clothing into the word naked.</a:t>
            </a:r>
          </a:p>
          <a:p>
            <a:endParaRPr lang="en-US"/>
          </a:p>
        </p:txBody>
      </p:sp>
    </p:spTree>
    <p:extLst>
      <p:ext uri="{BB962C8B-B14F-4D97-AF65-F5344CB8AC3E}">
        <p14:creationId xmlns:p14="http://schemas.microsoft.com/office/powerpoint/2010/main" val="325662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254CA-82E1-4EF9-AD55-C9561715FDAF}" type="slidenum">
              <a:rPr lang="en-US"/>
              <a:pPr/>
              <a:t>2</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xfrm>
            <a:off x="914400" y="4343400"/>
            <a:ext cx="5029200" cy="4114800"/>
          </a:xfrm>
        </p:spPr>
        <p:txBody>
          <a:bodyPr/>
          <a:lstStyle/>
          <a:p>
            <a:pPr marL="228600" indent="-228600"/>
            <a:r>
              <a:rPr lang="en-US"/>
              <a:t>Goals of this lesson:</a:t>
            </a:r>
          </a:p>
          <a:p>
            <a:pPr marL="685800" lvl="1" indent="-228600">
              <a:buFontTx/>
              <a:buAutoNum type="arabicPeriod"/>
            </a:pPr>
            <a:r>
              <a:rPr lang="en-US"/>
              <a:t> Demonstrate the bible is not just an English book but refers to their history as well.  It applies to them.</a:t>
            </a:r>
          </a:p>
          <a:p>
            <a:pPr marL="685800" lvl="1" indent="-228600">
              <a:buFontTx/>
              <a:buAutoNum type="arabicPeriod"/>
            </a:pPr>
            <a:r>
              <a:rPr lang="en-US"/>
              <a:t> Tie the two languages together.</a:t>
            </a:r>
          </a:p>
          <a:p>
            <a:pPr marL="685800" lvl="1" indent="-228600">
              <a:buFontTx/>
              <a:buAutoNum type="arabicPeriod"/>
            </a:pPr>
            <a:r>
              <a:rPr lang="en-US"/>
              <a:t> Give them a foundation of understanding and build their faith</a:t>
            </a:r>
          </a:p>
          <a:p>
            <a:pPr marL="685800" lvl="1" indent="-228600">
              <a:buFontTx/>
              <a:buAutoNum type="arabicPeriod"/>
            </a:pPr>
            <a:r>
              <a:rPr lang="en-US"/>
              <a:t> Build their faith in the Bible as God’s word</a:t>
            </a:r>
          </a:p>
          <a:p>
            <a:pPr marL="685800" lvl="1" indent="-228600">
              <a:buFontTx/>
              <a:buAutoNum type="arabicPeriod"/>
            </a:pPr>
            <a:endParaRPr lang="en-US"/>
          </a:p>
          <a:p>
            <a:pPr marL="228600" indent="-228600"/>
            <a:endParaRPr lang="en-US"/>
          </a:p>
          <a:p>
            <a:pPr marL="685800" lvl="1" indent="-228600">
              <a:buFontTx/>
              <a:buChar char="•"/>
            </a:pPr>
            <a:r>
              <a:rPr lang="en-US"/>
              <a:t>Ensure the Chinese people read the bible in their language and work with them on the English as appropriate</a:t>
            </a:r>
          </a:p>
          <a:p>
            <a:pPr marL="228600" indent="-228600"/>
            <a:endParaRPr lang="en-US"/>
          </a:p>
          <a:p>
            <a:pPr marL="685800" lvl="1" indent="-228600"/>
            <a:endParaRPr lang="en-US"/>
          </a:p>
          <a:p>
            <a:pPr marL="228600" indent="-228600"/>
            <a:endParaRPr lang="en-US"/>
          </a:p>
          <a:p>
            <a:pPr marL="228600" indent="-228600"/>
            <a:r>
              <a:rPr lang="en-US"/>
              <a:t> </a:t>
            </a:r>
          </a:p>
        </p:txBody>
      </p:sp>
    </p:spTree>
    <p:extLst>
      <p:ext uri="{BB962C8B-B14F-4D97-AF65-F5344CB8AC3E}">
        <p14:creationId xmlns:p14="http://schemas.microsoft.com/office/powerpoint/2010/main" val="1714415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Emphasize the rest of the bible is about restoring fellowship that was lost with this sin.</a:t>
            </a:r>
          </a:p>
        </p:txBody>
      </p:sp>
      <p:sp>
        <p:nvSpPr>
          <p:cNvPr id="4" name="Slide Number Placeholder 3"/>
          <p:cNvSpPr>
            <a:spLocks noGrp="1"/>
          </p:cNvSpPr>
          <p:nvPr>
            <p:ph type="sldNum" sz="quarter" idx="10"/>
          </p:nvPr>
        </p:nvSpPr>
        <p:spPr/>
        <p:txBody>
          <a:bodyPr/>
          <a:lstStyle/>
          <a:p>
            <a:fld id="{CE8A084A-1698-4B7E-B02C-8B3FC0FFBC84}" type="slidenum">
              <a:rPr lang="en-US" smtClean="0"/>
              <a:pPr/>
              <a:t>29</a:t>
            </a:fld>
            <a:endParaRPr lang="en-US"/>
          </a:p>
        </p:txBody>
      </p:sp>
    </p:spTree>
    <p:extLst>
      <p:ext uri="{BB962C8B-B14F-4D97-AF65-F5344CB8AC3E}">
        <p14:creationId xmlns:p14="http://schemas.microsoft.com/office/powerpoint/2010/main" val="2326797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8D91B-320B-40E5-85FF-7DA01D3B8F3C}" type="slidenum">
              <a:rPr lang="en-US"/>
              <a:pPr/>
              <a:t>30</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xfrm>
            <a:off x="914400" y="4343400"/>
            <a:ext cx="5029200" cy="4114800"/>
          </a:xfrm>
        </p:spPr>
        <p:txBody>
          <a:bodyPr/>
          <a:lstStyle/>
          <a:p>
            <a:r>
              <a:rPr lang="en-US"/>
              <a:t>Why weeds in the word sorrow?</a:t>
            </a:r>
          </a:p>
        </p:txBody>
      </p:sp>
    </p:spTree>
    <p:extLst>
      <p:ext uri="{BB962C8B-B14F-4D97-AF65-F5344CB8AC3E}">
        <p14:creationId xmlns:p14="http://schemas.microsoft.com/office/powerpoint/2010/main" val="3321510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0BF8E-EF8A-43C6-A1EF-F7A3138AD61D}" type="slidenum">
              <a:rPr lang="en-US"/>
              <a:pPr/>
              <a:t>32</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xfrm>
            <a:off x="914400" y="4343400"/>
            <a:ext cx="5029200" cy="4114800"/>
          </a:xfrm>
        </p:spPr>
        <p:txBody>
          <a:bodyPr/>
          <a:lstStyle/>
          <a:p>
            <a:r>
              <a:rPr lang="en-US"/>
              <a:t>It is difficult to know when to do this slide.  It is powerful but must be used when they are ready for it.  It should typically brought in when talking about recompense and forgiveness through baptism.</a:t>
            </a:r>
          </a:p>
        </p:txBody>
      </p:sp>
    </p:spTree>
    <p:extLst>
      <p:ext uri="{BB962C8B-B14F-4D97-AF65-F5344CB8AC3E}">
        <p14:creationId xmlns:p14="http://schemas.microsoft.com/office/powerpoint/2010/main" val="3165326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BFA9E-1897-4D70-9705-9563BACAD22A}" type="slidenum">
              <a:rPr lang="en-US"/>
              <a:pPr/>
              <a:t>33</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xfrm>
            <a:off x="914400" y="4343400"/>
            <a:ext cx="5029200" cy="4114800"/>
          </a:xfrm>
        </p:spPr>
        <p:txBody>
          <a:bodyPr/>
          <a:lstStyle/>
          <a:p>
            <a:r>
              <a:rPr lang="en-US"/>
              <a:t>Note the mark.  Further note that the pronunciation of older brother and violent is the same “Shun”.  You may want them to say both.</a:t>
            </a:r>
          </a:p>
        </p:txBody>
      </p:sp>
    </p:spTree>
    <p:extLst>
      <p:ext uri="{BB962C8B-B14F-4D97-AF65-F5344CB8AC3E}">
        <p14:creationId xmlns:p14="http://schemas.microsoft.com/office/powerpoint/2010/main" val="2472970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41401-20D4-4746-8BD3-A4DEB1EB6017}" type="slidenum">
              <a:rPr lang="en-US"/>
              <a:pPr/>
              <a:t>35</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xfrm>
            <a:off x="914400" y="4343400"/>
            <a:ext cx="5029200" cy="4114800"/>
          </a:xfrm>
        </p:spPr>
        <p:txBody>
          <a:bodyPr/>
          <a:lstStyle/>
          <a:p>
            <a:r>
              <a:rPr lang="en-US"/>
              <a:t>Tell the story and make sure they understand it.  Ask them how many were on the boat - 8</a:t>
            </a:r>
          </a:p>
        </p:txBody>
      </p:sp>
    </p:spTree>
    <p:extLst>
      <p:ext uri="{BB962C8B-B14F-4D97-AF65-F5344CB8AC3E}">
        <p14:creationId xmlns:p14="http://schemas.microsoft.com/office/powerpoint/2010/main" val="277813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2B0B2-21AF-4097-85D2-9B372B9CF8DB}" type="slidenum">
              <a:rPr lang="en-US"/>
              <a:pPr/>
              <a:t>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xfrm>
            <a:off x="914400" y="4343400"/>
            <a:ext cx="5029200" cy="4114800"/>
          </a:xfrm>
        </p:spPr>
        <p:txBody>
          <a:bodyPr/>
          <a:lstStyle/>
          <a:p>
            <a:r>
              <a:rPr lang="en-US" dirty="0"/>
              <a:t>Building blocks</a:t>
            </a:r>
          </a:p>
          <a:p>
            <a:endParaRPr lang="en-US" dirty="0"/>
          </a:p>
          <a:p>
            <a:r>
              <a:rPr lang="en-US" dirty="0"/>
              <a:t>Why did they choose these two words to mean this?</a:t>
            </a:r>
          </a:p>
          <a:p>
            <a:endParaRPr lang="en-US" dirty="0"/>
          </a:p>
          <a:p>
            <a:r>
              <a:rPr lang="en-US" dirty="0"/>
              <a:t>I’m going to give a guess, you’re free to give your own.  The older brother or the oldest is the spokes person.</a:t>
            </a:r>
          </a:p>
          <a:p>
            <a:endParaRPr lang="en-US" dirty="0"/>
          </a:p>
          <a:p>
            <a:r>
              <a:rPr lang="en-US" dirty="0"/>
              <a:t>A book was written by a </a:t>
            </a:r>
            <a:r>
              <a:rPr lang="en-US" dirty="0" smtClean="0"/>
              <a:t>Chinese </a:t>
            </a:r>
            <a:r>
              <a:rPr lang="en-US" dirty="0"/>
              <a:t>man named C.H. Kang called “The Discovery of Genesis” (Concordia publishing.  Kang/Nelson)  </a:t>
            </a:r>
          </a:p>
          <a:p>
            <a:endParaRPr lang="en-US" dirty="0"/>
          </a:p>
          <a:p>
            <a:endParaRPr lang="en-US" dirty="0"/>
          </a:p>
        </p:txBody>
      </p:sp>
    </p:spTree>
    <p:extLst>
      <p:ext uri="{BB962C8B-B14F-4D97-AF65-F5344CB8AC3E}">
        <p14:creationId xmlns:p14="http://schemas.microsoft.com/office/powerpoint/2010/main" val="356728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A8D65-790C-4131-8E26-E5999CB115A4}" type="slidenum">
              <a:rPr lang="en-US"/>
              <a:pPr/>
              <a:t>5</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xfrm>
            <a:off x="914400" y="4343400"/>
            <a:ext cx="5029200" cy="4114800"/>
          </a:xfrm>
        </p:spPr>
        <p:txBody>
          <a:bodyPr/>
          <a:lstStyle/>
          <a:p>
            <a:r>
              <a:rPr lang="en-US"/>
              <a:t>Approx 1500 years after the flood</a:t>
            </a:r>
          </a:p>
        </p:txBody>
      </p:sp>
    </p:spTree>
    <p:extLst>
      <p:ext uri="{BB962C8B-B14F-4D97-AF65-F5344CB8AC3E}">
        <p14:creationId xmlns:p14="http://schemas.microsoft.com/office/powerpoint/2010/main" val="287112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143B2-10E8-4A54-8C96-7F734F0C7AC4}" type="slidenum">
              <a:rPr lang="en-US"/>
              <a:pPr/>
              <a:t>7</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14400" y="4343400"/>
            <a:ext cx="5029200" cy="4114800"/>
          </a:xfrm>
        </p:spPr>
        <p:txBody>
          <a:bodyPr/>
          <a:lstStyle/>
          <a:p>
            <a:r>
              <a:rPr lang="en-US"/>
              <a:t>Shaw, Shung, Chou are the phonetic pronunciations</a:t>
            </a:r>
          </a:p>
        </p:txBody>
      </p:sp>
    </p:spTree>
    <p:extLst>
      <p:ext uri="{BB962C8B-B14F-4D97-AF65-F5344CB8AC3E}">
        <p14:creationId xmlns:p14="http://schemas.microsoft.com/office/powerpoint/2010/main" val="143658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D8017-012C-478D-92F8-114A8FCF0985}" type="slidenum">
              <a:rPr lang="en-US"/>
              <a:pPr/>
              <a:t>8</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xfrm>
            <a:off x="914400" y="4343400"/>
            <a:ext cx="5029200" cy="4114800"/>
          </a:xfrm>
        </p:spPr>
        <p:txBody>
          <a:bodyPr/>
          <a:lstStyle/>
          <a:p>
            <a:r>
              <a:rPr lang="en-US"/>
              <a:t>The purpose of this slide is to demonstrate that Jehova/Shang Di/I am has been God in China much longer than Buddha.  And Buddha is a fairly recent god.</a:t>
            </a:r>
          </a:p>
        </p:txBody>
      </p:sp>
    </p:spTree>
    <p:extLst>
      <p:ext uri="{BB962C8B-B14F-4D97-AF65-F5344CB8AC3E}">
        <p14:creationId xmlns:p14="http://schemas.microsoft.com/office/powerpoint/2010/main" val="676871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point of lesson:</a:t>
            </a:r>
          </a:p>
          <a:p>
            <a:r>
              <a:rPr lang="en-US" dirty="0" smtClean="0"/>
              <a:t>Validates message of Moses; language predated Moses</a:t>
            </a:r>
            <a:r>
              <a:rPr lang="en-US" baseline="0" dirty="0" smtClean="0"/>
              <a:t> writing Gen</a:t>
            </a:r>
          </a:p>
          <a:p>
            <a:r>
              <a:rPr lang="en-US" baseline="0" dirty="0" smtClean="0"/>
              <a:t>Evangelism tool in Far East</a:t>
            </a:r>
            <a:endParaRPr lang="en-US" dirty="0"/>
          </a:p>
        </p:txBody>
      </p:sp>
      <p:sp>
        <p:nvSpPr>
          <p:cNvPr id="4" name="Slide Number Placeholder 3"/>
          <p:cNvSpPr>
            <a:spLocks noGrp="1"/>
          </p:cNvSpPr>
          <p:nvPr>
            <p:ph type="sldNum" sz="quarter" idx="10"/>
          </p:nvPr>
        </p:nvSpPr>
        <p:spPr/>
        <p:txBody>
          <a:bodyPr/>
          <a:lstStyle/>
          <a:p>
            <a:fld id="{CE8A084A-1698-4B7E-B02C-8B3FC0FFBC84}" type="slidenum">
              <a:rPr lang="en-US" smtClean="0"/>
              <a:pPr/>
              <a:t>9</a:t>
            </a:fld>
            <a:endParaRPr lang="en-US"/>
          </a:p>
        </p:txBody>
      </p:sp>
    </p:spTree>
    <p:extLst>
      <p:ext uri="{BB962C8B-B14F-4D97-AF65-F5344CB8AC3E}">
        <p14:creationId xmlns:p14="http://schemas.microsoft.com/office/powerpoint/2010/main" val="214022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9116F-14D7-435F-B708-7AA4467CE77F}" type="slidenum">
              <a:rPr lang="en-US"/>
              <a:pPr/>
              <a:t>12</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914400" y="4343400"/>
            <a:ext cx="5029200" cy="4114800"/>
          </a:xfrm>
        </p:spPr>
        <p:txBody>
          <a:bodyPr/>
          <a:lstStyle/>
          <a:p>
            <a:r>
              <a:rPr lang="en-US"/>
              <a:t>Get your bible out here and go through these verses with them in chinese</a:t>
            </a:r>
          </a:p>
        </p:txBody>
      </p:sp>
    </p:spTree>
    <p:extLst>
      <p:ext uri="{BB962C8B-B14F-4D97-AF65-F5344CB8AC3E}">
        <p14:creationId xmlns:p14="http://schemas.microsoft.com/office/powerpoint/2010/main" val="670131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E226F-BB3A-49DA-8DDC-FAE2068F8311}" type="slidenum">
              <a:rPr lang="en-US"/>
              <a:pPr/>
              <a:t>15</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xfrm>
            <a:off x="914400" y="4343400"/>
            <a:ext cx="5029200" cy="4114800"/>
          </a:xfrm>
        </p:spPr>
        <p:txBody>
          <a:bodyPr/>
          <a:lstStyle/>
          <a:p>
            <a:r>
              <a:rPr lang="en-US" dirty="0"/>
              <a:t>NOTICE: the character above for migrate is quite ancient.  Some people will not recognize it, but they will not deny it typically.</a:t>
            </a:r>
          </a:p>
          <a:p>
            <a:endParaRPr lang="en-US" dirty="0"/>
          </a:p>
          <a:p>
            <a:r>
              <a:rPr lang="en-US" dirty="0"/>
              <a:t>You might want to ask if they recognize it.</a:t>
            </a:r>
          </a:p>
          <a:p>
            <a:endParaRPr lang="en-US" dirty="0"/>
          </a:p>
          <a:p>
            <a:r>
              <a:rPr lang="en-US" dirty="0"/>
              <a:t>Mention it may be coincidence.  But you let me know when you no longer believe it is a coincidence.  </a:t>
            </a:r>
          </a:p>
        </p:txBody>
      </p:sp>
    </p:spTree>
    <p:extLst>
      <p:ext uri="{BB962C8B-B14F-4D97-AF65-F5344CB8AC3E}">
        <p14:creationId xmlns:p14="http://schemas.microsoft.com/office/powerpoint/2010/main" val="153358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57200"/>
            <a:ext cx="6858000" cy="3052763"/>
          </a:xfrm>
        </p:spPr>
        <p:txBody>
          <a:bodyPr anchor="t"/>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192108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r>
              <a:rPr lang="en-US"/>
              <a:t>1</a:t>
            </a:r>
          </a:p>
        </p:txBody>
      </p:sp>
    </p:spTree>
    <p:extLst>
      <p:ext uri="{BB962C8B-B14F-4D97-AF65-F5344CB8AC3E}">
        <p14:creationId xmlns:p14="http://schemas.microsoft.com/office/powerpoint/2010/main" val="287833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r>
              <a:rPr lang="en-US"/>
              <a:t>1</a:t>
            </a:r>
          </a:p>
        </p:txBody>
      </p:sp>
    </p:spTree>
    <p:extLst>
      <p:ext uri="{BB962C8B-B14F-4D97-AF65-F5344CB8AC3E}">
        <p14:creationId xmlns:p14="http://schemas.microsoft.com/office/powerpoint/2010/main" val="231633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r>
              <a:rPr lang="en-US"/>
              <a:t>1</a:t>
            </a:r>
          </a:p>
        </p:txBody>
      </p:sp>
    </p:spTree>
    <p:extLst>
      <p:ext uri="{BB962C8B-B14F-4D97-AF65-F5344CB8AC3E}">
        <p14:creationId xmlns:p14="http://schemas.microsoft.com/office/powerpoint/2010/main" val="410688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4823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0997"/>
          </a:xfr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lang="en-US" sz="4800" b="1" u="sng">
                <a:solidFill>
                  <a:srgbClr val="000099"/>
                </a:solidFill>
                <a:latin typeface="Arial" panose="020B0604020202020204" pitchFamily="34" charset="0"/>
                <a:ea typeface="+mn-ea"/>
                <a:cs typeface="+mn-cs"/>
              </a:defRPr>
            </a:lvl1pPr>
          </a:lstStyle>
          <a:p>
            <a:pPr marL="342900" lvl="0" indent="-342900">
              <a:spcBef>
                <a:spcPct val="20000"/>
              </a:spcBef>
              <a:buClr>
                <a:schemeClr val="bg1"/>
              </a:buClr>
              <a:buFont typeface="Wingdings" panose="05000000000000000000" pitchFamily="2" charset="2"/>
              <a:buNone/>
            </a:pPr>
            <a:r>
              <a:rPr lang="en-US" dirty="0" smtClean="0"/>
              <a:t>Click to edit Master title style</a:t>
            </a:r>
            <a:endParaRPr lang="en-US" dirty="0"/>
          </a:p>
        </p:txBody>
      </p:sp>
      <p:sp>
        <p:nvSpPr>
          <p:cNvPr id="3" name="Content Placeholder 2"/>
          <p:cNvSpPr>
            <a:spLocks noGrp="1"/>
          </p:cNvSpPr>
          <p:nvPr>
            <p:ph idx="1"/>
          </p:nvPr>
        </p:nvSpPr>
        <p:spPr>
          <a:xfrm>
            <a:off x="304800" y="1371600"/>
            <a:ext cx="8534400" cy="5334000"/>
          </a:xfrm>
        </p:spPr>
        <p:txBody>
          <a:bodyPr/>
          <a:lstStyle>
            <a:lvl2pPr>
              <a:defRPr sz="3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1422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r>
              <a:rPr lang="en-US"/>
              <a:t>1</a:t>
            </a:r>
          </a:p>
        </p:txBody>
      </p:sp>
    </p:spTree>
    <p:extLst>
      <p:ext uri="{BB962C8B-B14F-4D97-AF65-F5344CB8AC3E}">
        <p14:creationId xmlns:p14="http://schemas.microsoft.com/office/powerpoint/2010/main" val="371763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r>
              <a:rPr lang="en-US"/>
              <a:t>1</a:t>
            </a:r>
          </a:p>
        </p:txBody>
      </p:sp>
    </p:spTree>
    <p:extLst>
      <p:ext uri="{BB962C8B-B14F-4D97-AF65-F5344CB8AC3E}">
        <p14:creationId xmlns:p14="http://schemas.microsoft.com/office/powerpoint/2010/main" val="164689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r>
              <a:rPr lang="en-US"/>
              <a:t>1</a:t>
            </a:r>
          </a:p>
        </p:txBody>
      </p:sp>
    </p:spTree>
    <p:extLst>
      <p:ext uri="{BB962C8B-B14F-4D97-AF65-F5344CB8AC3E}">
        <p14:creationId xmlns:p14="http://schemas.microsoft.com/office/powerpoint/2010/main" val="222585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r>
              <a:rPr lang="en-US"/>
              <a:t>1</a:t>
            </a:r>
          </a:p>
        </p:txBody>
      </p:sp>
    </p:spTree>
    <p:extLst>
      <p:ext uri="{BB962C8B-B14F-4D97-AF65-F5344CB8AC3E}">
        <p14:creationId xmlns:p14="http://schemas.microsoft.com/office/powerpoint/2010/main" val="326901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r>
              <a:rPr lang="en-US"/>
              <a:t>1</a:t>
            </a:r>
          </a:p>
        </p:txBody>
      </p:sp>
    </p:spTree>
    <p:extLst>
      <p:ext uri="{BB962C8B-B14F-4D97-AF65-F5344CB8AC3E}">
        <p14:creationId xmlns:p14="http://schemas.microsoft.com/office/powerpoint/2010/main" val="38147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r>
              <a:rPr lang="en-US"/>
              <a:t>1</a:t>
            </a:r>
          </a:p>
        </p:txBody>
      </p:sp>
    </p:spTree>
    <p:extLst>
      <p:ext uri="{BB962C8B-B14F-4D97-AF65-F5344CB8AC3E}">
        <p14:creationId xmlns:p14="http://schemas.microsoft.com/office/powerpoint/2010/main" val="154202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943600" y="1107281"/>
            <a:ext cx="280193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219200"/>
            <a:ext cx="4094162" cy="4649788"/>
          </a:xfrm>
        </p:spPr>
        <p:txBody>
          <a:bodyPr/>
          <a:lstStyle>
            <a:lvl1pPr marL="342900" indent="-342900">
              <a:buFont typeface="Arial" panose="020B0604020202020204" pitchFamily="34" charset="0"/>
              <a:buChar char="•"/>
              <a:defRPr sz="2400"/>
            </a:lvl1pPr>
            <a:lvl2pPr marL="742950" indent="-285750">
              <a:buClr>
                <a:srgbClr val="A40042"/>
              </a:buClr>
              <a:buFont typeface="Wingdings" panose="05000000000000000000" pitchFamily="2" charset="2"/>
              <a:buChar char="§"/>
              <a:defRPr sz="2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a:p>
            <a:pPr lvl="1"/>
            <a:endParaRPr lang="en-US" dirty="0" smtClean="0"/>
          </a:p>
        </p:txBody>
      </p:sp>
    </p:spTree>
    <p:extLst>
      <p:ext uri="{BB962C8B-B14F-4D97-AF65-F5344CB8AC3E}">
        <p14:creationId xmlns:p14="http://schemas.microsoft.com/office/powerpoint/2010/main" val="10576913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76200"/>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04800" y="1371600"/>
            <a:ext cx="8534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fontAlgn="base">
        <a:spcBef>
          <a:spcPct val="0"/>
        </a:spcBef>
        <a:spcAft>
          <a:spcPct val="0"/>
        </a:spcAft>
        <a:defRPr lang="en-US" sz="4800" b="1" u="sng" kern="1200" smtClean="0">
          <a:solidFill>
            <a:srgbClr val="000099"/>
          </a:solidFill>
          <a:latin typeface="Arial" panose="020B0604020202020204" pitchFamily="34" charset="0"/>
          <a:ea typeface="+mn-ea"/>
          <a:cs typeface="+mn-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461963" indent="-461963" algn="l" rtl="0" fontAlgn="base">
        <a:spcBef>
          <a:spcPct val="20000"/>
        </a:spcBef>
        <a:spcAft>
          <a:spcPct val="0"/>
        </a:spcAft>
        <a:buChar char="•"/>
        <a:defRPr lang="en-US" sz="3600" b="1" kern="1200" dirty="0" smtClean="0">
          <a:solidFill>
            <a:srgbClr val="A40042"/>
          </a:solidFill>
          <a:latin typeface="Arial Rounded MT Bold" panose="020F0704030504030204" pitchFamily="34" charset="0"/>
          <a:ea typeface="+mn-ea"/>
          <a:cs typeface="+mn-cs"/>
        </a:defRPr>
      </a:lvl1pPr>
      <a:lvl2pPr marL="914400" indent="-457200" algn="l" rtl="0" fontAlgn="base">
        <a:spcBef>
          <a:spcPct val="20000"/>
        </a:spcBef>
        <a:spcAft>
          <a:spcPct val="0"/>
        </a:spcAft>
        <a:buChar char="–"/>
        <a:defRPr lang="en-US" sz="3600" b="1" kern="1200" dirty="0" smtClean="0">
          <a:solidFill>
            <a:srgbClr val="A40042"/>
          </a:solidFill>
          <a:latin typeface="Arial Rounded MT Bold" panose="020F0704030504030204" pitchFamily="34" charset="0"/>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6.xml"/><Relationship Id="rId5" Type="http://schemas.openxmlformats.org/officeDocument/2006/relationships/image" Target="../media/image25.wmf"/><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6.xml"/><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40.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image" Target="../media/image42.wmf"/></Relationships>
</file>

<file path=ppt/slides/_rels/slide2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slides/_rels/slide2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wmf"/></Relationships>
</file>

<file path=ppt/slides/_rels/slide31.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32.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image" Target="../media/image4.wmf"/><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slides/_rels/slide36.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5" name="WordArt 11"/>
          <p:cNvSpPr>
            <a:spLocks noChangeArrowheads="1" noChangeShapeType="1" noTextEdit="1"/>
          </p:cNvSpPr>
          <p:nvPr/>
        </p:nvSpPr>
        <p:spPr bwMode="auto">
          <a:xfrm>
            <a:off x="457200" y="1143000"/>
            <a:ext cx="8382000" cy="10096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Tx/>
              <a:buNone/>
            </a:pPr>
            <a:endParaRPr lang="en-US" sz="3600" kern="10" dirty="0">
              <a:ln w="9525">
                <a:solidFill>
                  <a:srgbClr val="000000"/>
                </a:solidFill>
                <a:round/>
                <a:headEnd/>
                <a:tailEnd/>
              </a:ln>
              <a:solidFill>
                <a:srgbClr val="000080"/>
              </a:solidFill>
              <a:latin typeface="Arial Black" panose="020B0A04020102020204" pitchFamily="34" charset="0"/>
            </a:endParaRPr>
          </a:p>
        </p:txBody>
      </p:sp>
      <p:sp>
        <p:nvSpPr>
          <p:cNvPr id="2" name="Rectangle 1"/>
          <p:cNvSpPr/>
          <p:nvPr/>
        </p:nvSpPr>
        <p:spPr>
          <a:xfrm>
            <a:off x="0" y="5405497"/>
            <a:ext cx="9144000" cy="954107"/>
          </a:xfrm>
          <a:prstGeom prst="rect">
            <a:avLst/>
          </a:prstGeom>
        </p:spPr>
        <p:txBody>
          <a:bodyPr wrap="square">
            <a:spAutoFit/>
          </a:bodyPr>
          <a:lstStyle/>
          <a:p>
            <a:pPr algn="ctr">
              <a:buNone/>
            </a:pPr>
            <a:r>
              <a:rPr lang="en-US" sz="2800" dirty="0" smtClean="0">
                <a:solidFill>
                  <a:schemeClr val="tx1"/>
                </a:solidFill>
              </a:rPr>
              <a:t>C.H</a:t>
            </a:r>
            <a:r>
              <a:rPr lang="en-US" sz="2800" dirty="0">
                <a:solidFill>
                  <a:schemeClr val="tx1"/>
                </a:solidFill>
              </a:rPr>
              <a:t>. Kang </a:t>
            </a:r>
            <a:r>
              <a:rPr lang="en-US" sz="2800" dirty="0" smtClean="0">
                <a:solidFill>
                  <a:schemeClr val="tx1"/>
                </a:solidFill>
              </a:rPr>
              <a:t>“</a:t>
            </a:r>
            <a:r>
              <a:rPr lang="en-US" sz="2800" dirty="0">
                <a:solidFill>
                  <a:schemeClr val="tx1"/>
                </a:solidFill>
              </a:rPr>
              <a:t>The Discovery of Genesis” </a:t>
            </a:r>
            <a:endParaRPr lang="en-US" sz="2800" dirty="0" smtClean="0">
              <a:solidFill>
                <a:schemeClr val="tx1"/>
              </a:solidFill>
            </a:endParaRPr>
          </a:p>
          <a:p>
            <a:pPr algn="ctr">
              <a:buNone/>
            </a:pPr>
            <a:r>
              <a:rPr lang="en-US" sz="2800" dirty="0" smtClean="0">
                <a:solidFill>
                  <a:schemeClr val="tx1"/>
                </a:solidFill>
              </a:rPr>
              <a:t>(</a:t>
            </a:r>
            <a:r>
              <a:rPr lang="en-US" sz="2800" dirty="0">
                <a:solidFill>
                  <a:schemeClr val="tx1"/>
                </a:solidFill>
              </a:rPr>
              <a:t>Concordia </a:t>
            </a:r>
            <a:r>
              <a:rPr lang="en-US" sz="2800" dirty="0" smtClean="0">
                <a:solidFill>
                  <a:schemeClr val="tx1"/>
                </a:solidFill>
              </a:rPr>
              <a:t>publishing, </a:t>
            </a:r>
            <a:r>
              <a:rPr lang="en-US" sz="2800" dirty="0">
                <a:solidFill>
                  <a:schemeClr val="tx1"/>
                </a:solidFill>
              </a:rPr>
              <a:t>Kang/Nelson</a:t>
            </a:r>
            <a:r>
              <a:rPr lang="en-US" sz="2800" dirty="0" smtClean="0">
                <a:solidFill>
                  <a:schemeClr val="tx1"/>
                </a:solidFill>
              </a:rPr>
              <a:t>)</a:t>
            </a:r>
            <a:endParaRPr lang="en-US" sz="2800" dirty="0">
              <a:solidFill>
                <a:schemeClr val="tx1"/>
              </a:solidFill>
            </a:endParaRPr>
          </a:p>
        </p:txBody>
      </p:sp>
      <p:sp>
        <p:nvSpPr>
          <p:cNvPr id="3" name="Title 2"/>
          <p:cNvSpPr>
            <a:spLocks noGrp="1"/>
          </p:cNvSpPr>
          <p:nvPr>
            <p:ph type="ctrTitle"/>
          </p:nvPr>
        </p:nvSpPr>
        <p:spPr/>
        <p:txBody>
          <a:bodyPr/>
          <a:lstStyle/>
          <a:p>
            <a:r>
              <a:rPr lang="en-US" smtClean="0"/>
              <a:t>The Chinese Language</a:t>
            </a:r>
            <a:endParaRPr lang="en-US" dirty="0"/>
          </a:p>
        </p:txBody>
      </p:sp>
      <p:sp>
        <p:nvSpPr>
          <p:cNvPr id="4" name="Subtitle 3"/>
          <p:cNvSpPr>
            <a:spLocks noGrp="1"/>
          </p:cNvSpPr>
          <p:nvPr>
            <p:ph type="subTitle" idx="1"/>
          </p:nvPr>
        </p:nvSpPr>
        <p:spPr/>
        <p:txBody>
          <a:bodyPr/>
          <a:lstStyle/>
          <a:p>
            <a:r>
              <a:rPr lang="en-US" smtClean="0"/>
              <a:t>Bible Evidences</a:t>
            </a:r>
          </a:p>
          <a:p>
            <a:r>
              <a:rPr lang="en-US" smtClean="0"/>
              <a:t>From around the World</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350"/>
            <a:ext cx="8077201" cy="68516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flipV="1">
            <a:off x="2209800" y="2438400"/>
            <a:ext cx="2514600" cy="152400"/>
          </a:xfrm>
          <a:prstGeom prst="straightConnector1">
            <a:avLst/>
          </a:prstGeom>
          <a:solidFill>
            <a:srgbClr val="3333CC"/>
          </a:solidFill>
          <a:ln w="63500"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667000" y="6019800"/>
            <a:ext cx="3657600" cy="584775"/>
          </a:xfrm>
          <a:prstGeom prst="rect">
            <a:avLst/>
          </a:prstGeom>
          <a:noFill/>
        </p:spPr>
        <p:txBody>
          <a:bodyPr wrap="square" rtlCol="0">
            <a:spAutoFit/>
          </a:bodyPr>
          <a:lstStyle/>
          <a:p>
            <a:pPr algn="ctr">
              <a:buNone/>
            </a:pPr>
            <a:r>
              <a:rPr lang="en-US" dirty="0" smtClean="0">
                <a:solidFill>
                  <a:srgbClr val="FF0000"/>
                </a:solidFill>
              </a:rPr>
              <a:t>3,000-5000 Miles</a:t>
            </a:r>
            <a:endParaRPr lang="en-US" dirty="0">
              <a:solidFill>
                <a:srgbClr val="FF0000"/>
              </a:solidFill>
            </a:endParaRPr>
          </a:p>
        </p:txBody>
      </p:sp>
    </p:spTree>
    <p:extLst>
      <p:ext uri="{BB962C8B-B14F-4D97-AF65-F5344CB8AC3E}">
        <p14:creationId xmlns:p14="http://schemas.microsoft.com/office/powerpoint/2010/main" val="891819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Chinese View Of Bible:</a:t>
            </a:r>
          </a:p>
        </p:txBody>
      </p:sp>
      <p:sp>
        <p:nvSpPr>
          <p:cNvPr id="352259" name="Rectangle 3"/>
          <p:cNvSpPr>
            <a:spLocks noGrp="1" noChangeArrowheads="1"/>
          </p:cNvSpPr>
          <p:nvPr>
            <p:ph idx="1"/>
          </p:nvPr>
        </p:nvSpPr>
        <p:spPr/>
        <p:txBody>
          <a:bodyPr/>
          <a:lstStyle/>
          <a:p>
            <a:r>
              <a:rPr lang="en-US" dirty="0" smtClean="0"/>
              <a:t>The Chinese Language Tells The Stories Of The Gen 1-11!  </a:t>
            </a:r>
          </a:p>
          <a:p>
            <a:r>
              <a:rPr lang="en-US" dirty="0" smtClean="0"/>
              <a:t>Yet it was developed before Moses penned these books!</a:t>
            </a:r>
            <a:endParaRPr lang="en-US" dirty="0"/>
          </a:p>
        </p:txBody>
      </p:sp>
      <p:sp>
        <p:nvSpPr>
          <p:cNvPr id="3" name="Line 4"/>
          <p:cNvSpPr>
            <a:spLocks noChangeShapeType="1"/>
          </p:cNvSpPr>
          <p:nvPr/>
        </p:nvSpPr>
        <p:spPr bwMode="auto">
          <a:xfrm>
            <a:off x="1066800" y="4659312"/>
            <a:ext cx="7239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6"/>
          <p:cNvSpPr>
            <a:spLocks noChangeShapeType="1"/>
          </p:cNvSpPr>
          <p:nvPr/>
        </p:nvSpPr>
        <p:spPr bwMode="auto">
          <a:xfrm>
            <a:off x="8229600" y="46593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7"/>
          <p:cNvSpPr>
            <a:spLocks noChangeShapeType="1"/>
          </p:cNvSpPr>
          <p:nvPr/>
        </p:nvSpPr>
        <p:spPr bwMode="auto">
          <a:xfrm>
            <a:off x="6172200" y="46593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8"/>
          <p:cNvSpPr txBox="1">
            <a:spLocks noChangeArrowheads="1"/>
          </p:cNvSpPr>
          <p:nvPr/>
        </p:nvSpPr>
        <p:spPr bwMode="auto">
          <a:xfrm>
            <a:off x="5715000" y="4125912"/>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30 A.D.</a:t>
            </a:r>
          </a:p>
        </p:txBody>
      </p:sp>
      <p:sp>
        <p:nvSpPr>
          <p:cNvPr id="8" name="Text Box 9"/>
          <p:cNvSpPr txBox="1">
            <a:spLocks noChangeArrowheads="1"/>
          </p:cNvSpPr>
          <p:nvPr/>
        </p:nvSpPr>
        <p:spPr bwMode="auto">
          <a:xfrm>
            <a:off x="7848600" y="4887912"/>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Today</a:t>
            </a:r>
          </a:p>
        </p:txBody>
      </p:sp>
      <p:sp>
        <p:nvSpPr>
          <p:cNvPr id="9" name="Text Box 10"/>
          <p:cNvSpPr txBox="1">
            <a:spLocks noChangeArrowheads="1"/>
          </p:cNvSpPr>
          <p:nvPr/>
        </p:nvSpPr>
        <p:spPr bwMode="auto">
          <a:xfrm>
            <a:off x="5638800" y="4811712"/>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FontTx/>
              <a:buNone/>
            </a:pPr>
            <a:r>
              <a:rPr lang="en-US" sz="2000" dirty="0">
                <a:solidFill>
                  <a:schemeClr val="tx1"/>
                </a:solidFill>
                <a:latin typeface="Impact" panose="020B0806030902050204" pitchFamily="34" charset="0"/>
              </a:rPr>
              <a:t>Death of Jesus</a:t>
            </a:r>
          </a:p>
        </p:txBody>
      </p:sp>
      <p:sp>
        <p:nvSpPr>
          <p:cNvPr id="10" name="Line 11"/>
          <p:cNvSpPr>
            <a:spLocks noChangeShapeType="1"/>
          </p:cNvSpPr>
          <p:nvPr/>
        </p:nvSpPr>
        <p:spPr bwMode="auto">
          <a:xfrm>
            <a:off x="5181600" y="46593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12"/>
          <p:cNvSpPr txBox="1">
            <a:spLocks noChangeArrowheads="1"/>
          </p:cNvSpPr>
          <p:nvPr/>
        </p:nvSpPr>
        <p:spPr bwMode="auto">
          <a:xfrm>
            <a:off x="4648200" y="4811712"/>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000" dirty="0">
                <a:solidFill>
                  <a:schemeClr val="tx1"/>
                </a:solidFill>
                <a:latin typeface="Impact" panose="020B0806030902050204" pitchFamily="34" charset="0"/>
              </a:rPr>
              <a:t>Buddha</a:t>
            </a:r>
          </a:p>
        </p:txBody>
      </p:sp>
      <p:sp>
        <p:nvSpPr>
          <p:cNvPr id="12" name="Text Box 13"/>
          <p:cNvSpPr txBox="1">
            <a:spLocks noChangeArrowheads="1"/>
          </p:cNvSpPr>
          <p:nvPr/>
        </p:nvSpPr>
        <p:spPr bwMode="auto">
          <a:xfrm>
            <a:off x="4495800" y="4125912"/>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600 B.C.</a:t>
            </a:r>
          </a:p>
        </p:txBody>
      </p:sp>
      <p:sp>
        <p:nvSpPr>
          <p:cNvPr id="13" name="Line 14"/>
          <p:cNvSpPr>
            <a:spLocks noChangeShapeType="1"/>
          </p:cNvSpPr>
          <p:nvPr/>
        </p:nvSpPr>
        <p:spPr bwMode="auto">
          <a:xfrm>
            <a:off x="1524000" y="46593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15"/>
          <p:cNvSpPr txBox="1">
            <a:spLocks noChangeArrowheads="1"/>
          </p:cNvSpPr>
          <p:nvPr/>
        </p:nvSpPr>
        <p:spPr bwMode="auto">
          <a:xfrm>
            <a:off x="1143000" y="4202112"/>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2500 B.C.</a:t>
            </a:r>
          </a:p>
        </p:txBody>
      </p:sp>
      <p:sp>
        <p:nvSpPr>
          <p:cNvPr id="15" name="Text Box 16"/>
          <p:cNvSpPr txBox="1">
            <a:spLocks noChangeArrowheads="1"/>
          </p:cNvSpPr>
          <p:nvPr/>
        </p:nvSpPr>
        <p:spPr bwMode="auto">
          <a:xfrm>
            <a:off x="609600" y="4811712"/>
            <a:ext cx="1828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000" dirty="0">
                <a:solidFill>
                  <a:schemeClr val="tx1"/>
                </a:solidFill>
                <a:latin typeface="Impact" panose="020B0806030902050204" pitchFamily="34" charset="0"/>
              </a:rPr>
              <a:t>Chinese language first written</a:t>
            </a:r>
          </a:p>
        </p:txBody>
      </p:sp>
      <p:sp>
        <p:nvSpPr>
          <p:cNvPr id="16" name="Text Box 17"/>
          <p:cNvSpPr txBox="1">
            <a:spLocks noChangeArrowheads="1"/>
          </p:cNvSpPr>
          <p:nvPr/>
        </p:nvSpPr>
        <p:spPr bwMode="auto">
          <a:xfrm>
            <a:off x="2819400" y="4956175"/>
            <a:ext cx="1143000" cy="1368425"/>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33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000" dirty="0">
                <a:solidFill>
                  <a:schemeClr val="tx2"/>
                </a:solidFill>
                <a:latin typeface="Impact" panose="020B0806030902050204" pitchFamily="34" charset="0"/>
              </a:rPr>
              <a:t>First five books of Bible written</a:t>
            </a:r>
          </a:p>
        </p:txBody>
      </p:sp>
      <p:sp>
        <p:nvSpPr>
          <p:cNvPr id="17" name="Line 18"/>
          <p:cNvSpPr>
            <a:spLocks noChangeShapeType="1"/>
          </p:cNvSpPr>
          <p:nvPr/>
        </p:nvSpPr>
        <p:spPr bwMode="auto">
          <a:xfrm>
            <a:off x="3390900" y="4659312"/>
            <a:ext cx="0" cy="152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sp>
        <p:nvSpPr>
          <p:cNvPr id="18" name="Text Box 19"/>
          <p:cNvSpPr txBox="1">
            <a:spLocks noChangeArrowheads="1"/>
          </p:cNvSpPr>
          <p:nvPr/>
        </p:nvSpPr>
        <p:spPr bwMode="auto">
          <a:xfrm>
            <a:off x="2743200" y="4202112"/>
            <a:ext cx="1295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000" dirty="0">
                <a:solidFill>
                  <a:schemeClr val="tx2"/>
                </a:solidFill>
                <a:latin typeface="Impact" panose="020B0806030902050204" pitchFamily="34" charset="0"/>
              </a:rPr>
              <a:t>1400 B.C.</a:t>
            </a:r>
          </a:p>
        </p:txBody>
      </p:sp>
      <p:sp>
        <p:nvSpPr>
          <p:cNvPr id="19" name="Text Box 5"/>
          <p:cNvSpPr txBox="1">
            <a:spLocks noChangeArrowheads="1"/>
          </p:cNvSpPr>
          <p:nvPr/>
        </p:nvSpPr>
        <p:spPr bwMode="auto">
          <a:xfrm>
            <a:off x="7578969" y="4144903"/>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FontTx/>
              <a:buNone/>
            </a:pPr>
            <a:r>
              <a:rPr lang="en-US" sz="2000" dirty="0" smtClean="0">
                <a:solidFill>
                  <a:schemeClr val="tx1"/>
                </a:solidFill>
                <a:latin typeface="Impact" panose="020B0806030902050204" pitchFamily="34" charset="0"/>
              </a:rPr>
              <a:t>2017 A.D</a:t>
            </a:r>
            <a:r>
              <a:rPr lang="en-US" sz="2000" dirty="0">
                <a:solidFill>
                  <a:schemeClr val="tx1"/>
                </a:solidFill>
                <a:latin typeface="Impact" panose="020B080603090205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smtClean="0"/>
              <a:t>Creation Of Nations &amp; Tongues</a:t>
            </a:r>
            <a:endParaRPr lang="en-US" dirty="0"/>
          </a:p>
        </p:txBody>
      </p:sp>
      <p:graphicFrame>
        <p:nvGraphicFramePr>
          <p:cNvPr id="259078" name="Object 6"/>
          <p:cNvGraphicFramePr>
            <a:graphicFrameLocks noGrp="1"/>
          </p:cNvGraphicFramePr>
          <p:nvPr>
            <p:ph type="pic" idx="1"/>
            <p:extLst>
              <p:ext uri="{D42A27DB-BD31-4B8C-83A1-F6EECF244321}">
                <p14:modId xmlns:p14="http://schemas.microsoft.com/office/powerpoint/2010/main" val="3419555160"/>
              </p:ext>
            </p:extLst>
          </p:nvPr>
        </p:nvGraphicFramePr>
        <p:xfrm>
          <a:off x="6113462" y="1219200"/>
          <a:ext cx="2572117" cy="4873625"/>
        </p:xfrm>
        <a:graphic>
          <a:graphicData uri="http://schemas.openxmlformats.org/presentationml/2006/ole">
            <mc:AlternateContent xmlns:mc="http://schemas.openxmlformats.org/markup-compatibility/2006">
              <mc:Choice xmlns:v="urn:schemas-microsoft-com:vml" Requires="v">
                <p:oleObj spid="_x0000_s259210" name="PaperPort Document" r:id="rId4" imgW="3108240" imgH="5889600" progId="Paper.Document">
                  <p:embed/>
                </p:oleObj>
              </mc:Choice>
              <mc:Fallback>
                <p:oleObj name="PaperPort Document" r:id="rId4" imgW="3108240" imgH="5889600" progId="Paper.Document">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462" y="1219200"/>
                        <a:ext cx="2572117" cy="4873625"/>
                      </a:xfrm>
                      <a:prstGeom prst="rect">
                        <a:avLst/>
                      </a:prstGeom>
                      <a:noFill/>
                      <a:ln>
                        <a:noFill/>
                      </a:ln>
                      <a:effectLst/>
                      <a:extLst/>
                    </p:spPr>
                  </p:pic>
                </p:oleObj>
              </mc:Fallback>
            </mc:AlternateContent>
          </a:graphicData>
        </a:graphic>
      </p:graphicFrame>
      <p:sp>
        <p:nvSpPr>
          <p:cNvPr id="4" name="Text Placeholder 3"/>
          <p:cNvSpPr>
            <a:spLocks noGrp="1"/>
          </p:cNvSpPr>
          <p:nvPr>
            <p:ph type="body" sz="half" idx="2"/>
          </p:nvPr>
        </p:nvSpPr>
        <p:spPr>
          <a:xfrm>
            <a:off x="630238" y="1219200"/>
            <a:ext cx="4475162" cy="4649788"/>
          </a:xfrm>
        </p:spPr>
        <p:txBody>
          <a:bodyPr/>
          <a:lstStyle/>
          <a:p>
            <a:r>
              <a:rPr lang="en-US" dirty="0" smtClean="0"/>
              <a:t>Genesis 11:1-9</a:t>
            </a:r>
          </a:p>
          <a:p>
            <a:pPr lvl="1"/>
            <a:r>
              <a:rPr lang="en-US" dirty="0" smtClean="0"/>
              <a:t>Took place 5000 years ago</a:t>
            </a:r>
          </a:p>
          <a:p>
            <a:pPr lvl="1"/>
            <a:r>
              <a:rPr lang="en-US" dirty="0" smtClean="0"/>
              <a:t>Chinese language is more that 4500 years old </a:t>
            </a:r>
          </a:p>
          <a:p>
            <a:pPr lvl="1"/>
            <a:r>
              <a:rPr lang="en-US" dirty="0" smtClean="0"/>
              <a:t>Languages were divided</a:t>
            </a:r>
          </a:p>
          <a:p>
            <a:pPr lvl="1"/>
            <a:r>
              <a:rPr lang="en-US" dirty="0" smtClean="0"/>
              <a:t>People were scattered</a:t>
            </a:r>
          </a:p>
          <a:p>
            <a:endParaRPr lang="en-US" dirty="0" smtClean="0"/>
          </a:p>
          <a:p>
            <a:endParaRPr lang="en-US" dirty="0"/>
          </a:p>
        </p:txBody>
      </p:sp>
      <p:sp>
        <p:nvSpPr>
          <p:cNvPr id="5" name="Line 4"/>
          <p:cNvSpPr>
            <a:spLocks noChangeShapeType="1"/>
          </p:cNvSpPr>
          <p:nvPr/>
        </p:nvSpPr>
        <p:spPr bwMode="auto">
          <a:xfrm>
            <a:off x="533400" y="5252565"/>
            <a:ext cx="4953000" cy="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
          <p:cNvSpPr>
            <a:spLocks noChangeShapeType="1"/>
          </p:cNvSpPr>
          <p:nvPr/>
        </p:nvSpPr>
        <p:spPr bwMode="auto">
          <a:xfrm>
            <a:off x="2743200" y="52578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5"/>
          <p:cNvSpPr txBox="1">
            <a:spLocks noChangeArrowheads="1"/>
          </p:cNvSpPr>
          <p:nvPr/>
        </p:nvSpPr>
        <p:spPr bwMode="auto">
          <a:xfrm>
            <a:off x="2171700" y="48006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dirty="0">
                <a:solidFill>
                  <a:schemeClr val="tx1"/>
                </a:solidFill>
                <a:latin typeface="Impact" panose="020B0806030902050204" pitchFamily="34" charset="0"/>
              </a:rPr>
              <a:t>2500 B.C.</a:t>
            </a:r>
          </a:p>
        </p:txBody>
      </p:sp>
      <p:sp>
        <p:nvSpPr>
          <p:cNvPr id="17" name="Text Box 16"/>
          <p:cNvSpPr txBox="1">
            <a:spLocks noChangeArrowheads="1"/>
          </p:cNvSpPr>
          <p:nvPr/>
        </p:nvSpPr>
        <p:spPr bwMode="auto">
          <a:xfrm>
            <a:off x="1828800" y="5410200"/>
            <a:ext cx="1828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000" dirty="0">
                <a:solidFill>
                  <a:schemeClr val="tx1"/>
                </a:solidFill>
                <a:latin typeface="Impact" panose="020B0806030902050204" pitchFamily="34" charset="0"/>
              </a:rPr>
              <a:t>Chinese language first written</a:t>
            </a:r>
          </a:p>
        </p:txBody>
      </p:sp>
      <p:sp>
        <p:nvSpPr>
          <p:cNvPr id="18" name="Text Box 16"/>
          <p:cNvSpPr txBox="1">
            <a:spLocks noChangeArrowheads="1"/>
          </p:cNvSpPr>
          <p:nvPr/>
        </p:nvSpPr>
        <p:spPr bwMode="auto">
          <a:xfrm>
            <a:off x="685800" y="5410200"/>
            <a:ext cx="11287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FontTx/>
              <a:buNone/>
            </a:pPr>
            <a:r>
              <a:rPr lang="en-US" sz="2000" dirty="0" smtClean="0">
                <a:solidFill>
                  <a:schemeClr val="tx1"/>
                </a:solidFill>
                <a:latin typeface="Impact" panose="020B0806030902050204" pitchFamily="34" charset="0"/>
              </a:rPr>
              <a:t>Tower of Babel</a:t>
            </a:r>
          </a:p>
        </p:txBody>
      </p:sp>
      <p:sp>
        <p:nvSpPr>
          <p:cNvPr id="19" name="Line 14"/>
          <p:cNvSpPr>
            <a:spLocks noChangeShapeType="1"/>
          </p:cNvSpPr>
          <p:nvPr/>
        </p:nvSpPr>
        <p:spPr bwMode="auto">
          <a:xfrm>
            <a:off x="1257300" y="52578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5"/>
          <p:cNvSpPr txBox="1">
            <a:spLocks noChangeArrowheads="1"/>
          </p:cNvSpPr>
          <p:nvPr/>
        </p:nvSpPr>
        <p:spPr bwMode="auto">
          <a:xfrm>
            <a:off x="685800" y="4800600"/>
            <a:ext cx="13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buFontTx/>
              <a:buNone/>
            </a:pPr>
            <a:r>
              <a:rPr lang="en-US" sz="2000" dirty="0" smtClean="0">
                <a:solidFill>
                  <a:schemeClr val="tx1"/>
                </a:solidFill>
                <a:latin typeface="Impact" panose="020B0806030902050204" pitchFamily="34" charset="0"/>
              </a:rPr>
              <a:t>3000 </a:t>
            </a:r>
            <a:r>
              <a:rPr lang="en-US" sz="2000" dirty="0">
                <a:solidFill>
                  <a:schemeClr val="tx1"/>
                </a:solidFill>
                <a:latin typeface="Impact" panose="020B0806030902050204" pitchFamily="34" charset="0"/>
              </a:rPr>
              <a:t>B.C.</a:t>
            </a:r>
          </a:p>
        </p:txBody>
      </p:sp>
      <p:sp>
        <p:nvSpPr>
          <p:cNvPr id="21" name="Text Box 17"/>
          <p:cNvSpPr txBox="1">
            <a:spLocks noChangeArrowheads="1"/>
          </p:cNvSpPr>
          <p:nvPr/>
        </p:nvSpPr>
        <p:spPr bwMode="auto">
          <a:xfrm>
            <a:off x="3657600" y="5565775"/>
            <a:ext cx="1143000" cy="1368425"/>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33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000">
                <a:solidFill>
                  <a:schemeClr val="tx2"/>
                </a:solidFill>
                <a:latin typeface="Impact" panose="020B0806030902050204" pitchFamily="34" charset="0"/>
              </a:rPr>
              <a:t>First five books of Bible written</a:t>
            </a:r>
          </a:p>
        </p:txBody>
      </p:sp>
      <p:sp>
        <p:nvSpPr>
          <p:cNvPr id="22" name="Line 18"/>
          <p:cNvSpPr>
            <a:spLocks noChangeShapeType="1"/>
          </p:cNvSpPr>
          <p:nvPr/>
        </p:nvSpPr>
        <p:spPr bwMode="auto">
          <a:xfrm>
            <a:off x="4229100" y="5268912"/>
            <a:ext cx="0" cy="152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sp>
        <p:nvSpPr>
          <p:cNvPr id="23" name="Text Box 19"/>
          <p:cNvSpPr txBox="1">
            <a:spLocks noChangeArrowheads="1"/>
          </p:cNvSpPr>
          <p:nvPr/>
        </p:nvSpPr>
        <p:spPr bwMode="auto">
          <a:xfrm>
            <a:off x="3581400" y="4811712"/>
            <a:ext cx="1295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000">
                <a:solidFill>
                  <a:schemeClr val="tx2"/>
                </a:solidFill>
                <a:latin typeface="Impact" panose="020B0806030902050204" pitchFamily="34" charset="0"/>
              </a:rPr>
              <a:t>1400 B.C.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p:bldP spid="17" grpId="0"/>
      <p:bldP spid="18" grpId="0"/>
      <p:bldP spid="19" grpId="0" animBg="1"/>
      <p:bldP spid="20" grpId="0"/>
      <p:bldP spid="21" grpId="0" animBg="1"/>
      <p:bldP spid="22"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64194" name="Object 2"/>
          <p:cNvGraphicFramePr>
            <a:graphicFrameLocks/>
          </p:cNvGraphicFramePr>
          <p:nvPr/>
        </p:nvGraphicFramePr>
        <p:xfrm>
          <a:off x="4040188" y="77788"/>
          <a:ext cx="5103812" cy="6780212"/>
        </p:xfrm>
        <a:graphic>
          <a:graphicData uri="http://schemas.openxmlformats.org/presentationml/2006/ole">
            <mc:AlternateContent xmlns:mc="http://schemas.openxmlformats.org/markup-compatibility/2006">
              <mc:Choice xmlns:v="urn:schemas-microsoft-com:vml" Requires="v">
                <p:oleObj spid="_x0000_s264333" name="PaperPort Document" r:id="rId3" imgW="4827240" imgH="6303960" progId="Paper.Document">
                  <p:embed/>
                </p:oleObj>
              </mc:Choice>
              <mc:Fallback>
                <p:oleObj name="PaperPort Document" r:id="rId3" imgW="4827240" imgH="6303960" progId="Paper.Document">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188" y="77788"/>
                        <a:ext cx="5103812" cy="678021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4195" name="Rectangle 3"/>
          <p:cNvSpPr>
            <a:spLocks noGrp="1" noChangeArrowheads="1"/>
          </p:cNvSpPr>
          <p:nvPr>
            <p:ph type="ctrTitle"/>
          </p:nvPr>
        </p:nvSpPr>
        <p:spPr>
          <a:xfrm>
            <a:off x="0" y="1600200"/>
            <a:ext cx="4038600" cy="2438400"/>
          </a:xfrm>
          <a:noFill/>
          <a:ln/>
        </p:spPr>
        <p:txBody>
          <a:bodyPr lIns="92075" tIns="46038" rIns="92075" bIns="46038" anchor="ctr"/>
          <a:lstStyle/>
          <a:p>
            <a:r>
              <a:rPr lang="en-US" sz="3600" b="1" u="none" dirty="0" smtClean="0"/>
              <a:t>If the Bible is true, all nations migrated or moved from Babylon</a:t>
            </a:r>
            <a:br>
              <a:rPr lang="en-US" sz="3600" b="1" u="none" dirty="0" smtClean="0"/>
            </a:br>
            <a:r>
              <a:rPr lang="en-US" sz="3600" b="1" u="none" dirty="0" smtClean="0"/>
              <a:t>(Modern: Iraq</a:t>
            </a:r>
            <a:r>
              <a:rPr lang="en-US" sz="3600" u="none" dirty="0" smtClean="0"/>
              <a:t>)</a:t>
            </a:r>
            <a:r>
              <a:rPr lang="en-US" sz="3600" dirty="0" smtClean="0"/>
              <a:t> </a:t>
            </a:r>
            <a:endParaRPr lang="en-US" sz="3600" b="1" dirty="0">
              <a:solidFill>
                <a:srgbClr val="CC3300"/>
              </a:solidFill>
            </a:endParaRPr>
          </a:p>
        </p:txBody>
      </p:sp>
      <p:sp>
        <p:nvSpPr>
          <p:cNvPr id="264196" name="Line 4"/>
          <p:cNvSpPr>
            <a:spLocks noChangeShapeType="1"/>
          </p:cNvSpPr>
          <p:nvPr/>
        </p:nvSpPr>
        <p:spPr bwMode="auto">
          <a:xfrm>
            <a:off x="6477000" y="1524000"/>
            <a:ext cx="1447800" cy="1600200"/>
          </a:xfrm>
          <a:prstGeom prst="line">
            <a:avLst/>
          </a:prstGeom>
          <a:noFill/>
          <a:ln w="762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197" name="Line 5"/>
          <p:cNvSpPr>
            <a:spLocks noChangeShapeType="1"/>
          </p:cNvSpPr>
          <p:nvPr/>
        </p:nvSpPr>
        <p:spPr bwMode="auto">
          <a:xfrm flipV="1">
            <a:off x="6477000" y="1143000"/>
            <a:ext cx="533400" cy="381000"/>
          </a:xfrm>
          <a:prstGeom prst="line">
            <a:avLst/>
          </a:prstGeom>
          <a:noFill/>
          <a:ln w="762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198" name="Line 6"/>
          <p:cNvSpPr>
            <a:spLocks noChangeShapeType="1"/>
          </p:cNvSpPr>
          <p:nvPr/>
        </p:nvSpPr>
        <p:spPr bwMode="auto">
          <a:xfrm flipV="1">
            <a:off x="7924800" y="2667000"/>
            <a:ext cx="457200" cy="457200"/>
          </a:xfrm>
          <a:prstGeom prst="line">
            <a:avLst/>
          </a:prstGeom>
          <a:noFill/>
          <a:ln w="762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199" name="Line 7"/>
          <p:cNvSpPr>
            <a:spLocks noChangeShapeType="1"/>
          </p:cNvSpPr>
          <p:nvPr/>
        </p:nvSpPr>
        <p:spPr bwMode="auto">
          <a:xfrm>
            <a:off x="7010400" y="1143000"/>
            <a:ext cx="1371600" cy="1524000"/>
          </a:xfrm>
          <a:prstGeom prst="line">
            <a:avLst/>
          </a:prstGeom>
          <a:noFill/>
          <a:ln w="762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00" name="Freeform 8"/>
          <p:cNvSpPr>
            <a:spLocks/>
          </p:cNvSpPr>
          <p:nvPr/>
        </p:nvSpPr>
        <p:spPr bwMode="auto">
          <a:xfrm>
            <a:off x="7620000" y="1079500"/>
            <a:ext cx="1295400" cy="673100"/>
          </a:xfrm>
          <a:custGeom>
            <a:avLst/>
            <a:gdLst>
              <a:gd name="T0" fmla="*/ 0 w 768"/>
              <a:gd name="T1" fmla="*/ 376 h 376"/>
              <a:gd name="T2" fmla="*/ 384 w 768"/>
              <a:gd name="T3" fmla="*/ 40 h 376"/>
              <a:gd name="T4" fmla="*/ 768 w 768"/>
              <a:gd name="T5" fmla="*/ 136 h 376"/>
            </a:gdLst>
            <a:ahLst/>
            <a:cxnLst>
              <a:cxn ang="0">
                <a:pos x="T0" y="T1"/>
              </a:cxn>
              <a:cxn ang="0">
                <a:pos x="T2" y="T3"/>
              </a:cxn>
              <a:cxn ang="0">
                <a:pos x="T4" y="T5"/>
              </a:cxn>
            </a:cxnLst>
            <a:rect l="0" t="0" r="r" b="b"/>
            <a:pathLst>
              <a:path w="768" h="376">
                <a:moveTo>
                  <a:pt x="0" y="376"/>
                </a:moveTo>
                <a:cubicBezTo>
                  <a:pt x="128" y="228"/>
                  <a:pt x="256" y="80"/>
                  <a:pt x="384" y="40"/>
                </a:cubicBezTo>
                <a:cubicBezTo>
                  <a:pt x="512" y="0"/>
                  <a:pt x="704" y="120"/>
                  <a:pt x="768" y="136"/>
                </a:cubicBezTo>
              </a:path>
            </a:pathLst>
          </a:custGeom>
          <a:noFill/>
          <a:ln w="79375" cap="flat" cmpd="sng">
            <a:solidFill>
              <a:srgbClr val="0000FF"/>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cxnSp>
        <p:nvCxnSpPr>
          <p:cNvPr id="264201" name="AutoShape 9"/>
          <p:cNvCxnSpPr>
            <a:cxnSpLocks noChangeShapeType="1"/>
            <a:stCxn id="264197" idx="1"/>
            <a:endCxn id="0" idx="0"/>
          </p:cNvCxnSpPr>
          <p:nvPr/>
        </p:nvCxnSpPr>
        <p:spPr bwMode="auto">
          <a:xfrm rot="5400000" flipH="1">
            <a:off x="6273800" y="368301"/>
            <a:ext cx="1055687" cy="417512"/>
          </a:xfrm>
          <a:prstGeom prst="curvedConnector3">
            <a:avLst>
              <a:gd name="adj1" fmla="val 118949"/>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202" name="AutoShape 10"/>
          <p:cNvCxnSpPr>
            <a:cxnSpLocks noChangeShapeType="1"/>
            <a:stCxn id="0" idx="0"/>
            <a:endCxn id="0" idx="0"/>
          </p:cNvCxnSpPr>
          <p:nvPr/>
        </p:nvCxnSpPr>
        <p:spPr bwMode="auto">
          <a:xfrm rot="5400000" flipV="1">
            <a:off x="6592888" y="49213"/>
            <a:ext cx="1587" cy="1587"/>
          </a:xfrm>
          <a:prstGeom prst="curvedConnector3">
            <a:avLst>
              <a:gd name="adj1" fmla="val -1260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4203" name="Freeform 11"/>
          <p:cNvSpPr>
            <a:spLocks/>
          </p:cNvSpPr>
          <p:nvPr/>
        </p:nvSpPr>
        <p:spPr bwMode="auto">
          <a:xfrm>
            <a:off x="5410200" y="152400"/>
            <a:ext cx="1447800" cy="1143000"/>
          </a:xfrm>
          <a:custGeom>
            <a:avLst/>
            <a:gdLst>
              <a:gd name="T0" fmla="*/ 672 w 736"/>
              <a:gd name="T1" fmla="*/ 576 h 576"/>
              <a:gd name="T2" fmla="*/ 624 w 736"/>
              <a:gd name="T3" fmla="*/ 144 h 576"/>
              <a:gd name="T4" fmla="*/ 0 w 736"/>
              <a:gd name="T5" fmla="*/ 0 h 576"/>
            </a:gdLst>
            <a:ahLst/>
            <a:cxnLst>
              <a:cxn ang="0">
                <a:pos x="T0" y="T1"/>
              </a:cxn>
              <a:cxn ang="0">
                <a:pos x="T2" y="T3"/>
              </a:cxn>
              <a:cxn ang="0">
                <a:pos x="T4" y="T5"/>
              </a:cxn>
            </a:cxnLst>
            <a:rect l="0" t="0" r="r" b="b"/>
            <a:pathLst>
              <a:path w="736" h="576">
                <a:moveTo>
                  <a:pt x="672" y="576"/>
                </a:moveTo>
                <a:cubicBezTo>
                  <a:pt x="704" y="408"/>
                  <a:pt x="736" y="240"/>
                  <a:pt x="624" y="144"/>
                </a:cubicBezTo>
                <a:cubicBezTo>
                  <a:pt x="512" y="48"/>
                  <a:pt x="104" y="24"/>
                  <a:pt x="0" y="0"/>
                </a:cubicBezTo>
              </a:path>
            </a:pathLst>
          </a:custGeom>
          <a:noFill/>
          <a:ln w="5715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sp>
        <p:nvSpPr>
          <p:cNvPr id="264204" name="Freeform 12"/>
          <p:cNvSpPr>
            <a:spLocks/>
          </p:cNvSpPr>
          <p:nvPr/>
        </p:nvSpPr>
        <p:spPr bwMode="auto">
          <a:xfrm>
            <a:off x="5715000" y="1981200"/>
            <a:ext cx="1447800" cy="304800"/>
          </a:xfrm>
          <a:custGeom>
            <a:avLst/>
            <a:gdLst>
              <a:gd name="T0" fmla="*/ 896 w 896"/>
              <a:gd name="T1" fmla="*/ 296 h 296"/>
              <a:gd name="T2" fmla="*/ 560 w 896"/>
              <a:gd name="T3" fmla="*/ 8 h 296"/>
              <a:gd name="T4" fmla="*/ 80 w 896"/>
              <a:gd name="T5" fmla="*/ 248 h 296"/>
              <a:gd name="T6" fmla="*/ 80 w 896"/>
              <a:gd name="T7" fmla="*/ 296 h 296"/>
            </a:gdLst>
            <a:ahLst/>
            <a:cxnLst>
              <a:cxn ang="0">
                <a:pos x="T0" y="T1"/>
              </a:cxn>
              <a:cxn ang="0">
                <a:pos x="T2" y="T3"/>
              </a:cxn>
              <a:cxn ang="0">
                <a:pos x="T4" y="T5"/>
              </a:cxn>
              <a:cxn ang="0">
                <a:pos x="T6" y="T7"/>
              </a:cxn>
            </a:cxnLst>
            <a:rect l="0" t="0" r="r" b="b"/>
            <a:pathLst>
              <a:path w="896" h="296">
                <a:moveTo>
                  <a:pt x="896" y="296"/>
                </a:moveTo>
                <a:cubicBezTo>
                  <a:pt x="796" y="156"/>
                  <a:pt x="696" y="16"/>
                  <a:pt x="560" y="8"/>
                </a:cubicBezTo>
                <a:cubicBezTo>
                  <a:pt x="424" y="0"/>
                  <a:pt x="160" y="200"/>
                  <a:pt x="80" y="248"/>
                </a:cubicBezTo>
                <a:cubicBezTo>
                  <a:pt x="0" y="296"/>
                  <a:pt x="40" y="296"/>
                  <a:pt x="80" y="296"/>
                </a:cubicBezTo>
              </a:path>
            </a:pathLst>
          </a:custGeom>
          <a:noFill/>
          <a:ln w="57150" cap="flat" cmpd="sng">
            <a:solidFill>
              <a:srgbClr val="0000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963" y="6350"/>
            <a:ext cx="6142037" cy="68516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2021" name="Rectangle 5"/>
          <p:cNvSpPr>
            <a:spLocks noChangeArrowheads="1"/>
          </p:cNvSpPr>
          <p:nvPr/>
        </p:nvSpPr>
        <p:spPr bwMode="auto">
          <a:xfrm>
            <a:off x="0" y="0"/>
            <a:ext cx="3048000" cy="68580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buFontTx/>
              <a:buNone/>
            </a:pPr>
            <a:r>
              <a:rPr lang="en-US" sz="3600">
                <a:solidFill>
                  <a:schemeClr val="accent1"/>
                </a:solidFill>
              </a:rPr>
              <a:t>The Chinese would have migrated or </a:t>
            </a:r>
            <a:r>
              <a:rPr lang="en-US" sz="3600" u="sng">
                <a:solidFill>
                  <a:schemeClr val="accent1"/>
                </a:solidFill>
              </a:rPr>
              <a:t>walked</a:t>
            </a:r>
            <a:r>
              <a:rPr lang="en-US" sz="3600">
                <a:solidFill>
                  <a:schemeClr val="accent1"/>
                </a:solidFill>
              </a:rPr>
              <a:t> from the </a:t>
            </a:r>
            <a:r>
              <a:rPr lang="en-US" sz="3600" u="sng">
                <a:solidFill>
                  <a:schemeClr val="accent1"/>
                </a:solidFill>
              </a:rPr>
              <a:t>west</a:t>
            </a:r>
            <a:r>
              <a:rPr lang="en-US" sz="3600">
                <a:solidFill>
                  <a:schemeClr val="accent1"/>
                </a:solidFill>
              </a:rPr>
              <a:t> to China</a:t>
            </a:r>
          </a:p>
        </p:txBody>
      </p:sp>
      <p:sp>
        <p:nvSpPr>
          <p:cNvPr id="342022" name="Freeform 6"/>
          <p:cNvSpPr>
            <a:spLocks/>
          </p:cNvSpPr>
          <p:nvPr/>
        </p:nvSpPr>
        <p:spPr bwMode="auto">
          <a:xfrm>
            <a:off x="4419600" y="1739900"/>
            <a:ext cx="2514600" cy="469900"/>
          </a:xfrm>
          <a:custGeom>
            <a:avLst/>
            <a:gdLst>
              <a:gd name="T0" fmla="*/ 0 w 1536"/>
              <a:gd name="T1" fmla="*/ 488 h 488"/>
              <a:gd name="T2" fmla="*/ 816 w 1536"/>
              <a:gd name="T3" fmla="*/ 8 h 488"/>
              <a:gd name="T4" fmla="*/ 1536 w 1536"/>
              <a:gd name="T5" fmla="*/ 440 h 488"/>
            </a:gdLst>
            <a:ahLst/>
            <a:cxnLst>
              <a:cxn ang="0">
                <a:pos x="T0" y="T1"/>
              </a:cxn>
              <a:cxn ang="0">
                <a:pos x="T2" y="T3"/>
              </a:cxn>
              <a:cxn ang="0">
                <a:pos x="T4" y="T5"/>
              </a:cxn>
            </a:cxnLst>
            <a:rect l="0" t="0" r="r" b="b"/>
            <a:pathLst>
              <a:path w="1536" h="488">
                <a:moveTo>
                  <a:pt x="0" y="488"/>
                </a:moveTo>
                <a:cubicBezTo>
                  <a:pt x="280" y="252"/>
                  <a:pt x="560" y="16"/>
                  <a:pt x="816" y="8"/>
                </a:cubicBezTo>
                <a:cubicBezTo>
                  <a:pt x="1072" y="0"/>
                  <a:pt x="1416" y="368"/>
                  <a:pt x="1536" y="440"/>
                </a:cubicBezTo>
              </a:path>
            </a:pathLst>
          </a:custGeom>
          <a:noFill/>
          <a:ln w="762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4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32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3826" name="Rectangle 2"/>
          <p:cNvSpPr>
            <a:spLocks noChangeArrowheads="1"/>
          </p:cNvSpPr>
          <p:nvPr/>
        </p:nvSpPr>
        <p:spPr bwMode="auto">
          <a:xfrm>
            <a:off x="0" y="4343400"/>
            <a:ext cx="9144000" cy="25146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33828" name="Freeform 4"/>
          <p:cNvSpPr>
            <a:spLocks/>
          </p:cNvSpPr>
          <p:nvPr/>
        </p:nvSpPr>
        <p:spPr bwMode="auto">
          <a:xfrm>
            <a:off x="2209800" y="838200"/>
            <a:ext cx="3200400" cy="698500"/>
          </a:xfrm>
          <a:custGeom>
            <a:avLst/>
            <a:gdLst>
              <a:gd name="T0" fmla="*/ 0 w 1536"/>
              <a:gd name="T1" fmla="*/ 488 h 488"/>
              <a:gd name="T2" fmla="*/ 816 w 1536"/>
              <a:gd name="T3" fmla="*/ 8 h 488"/>
              <a:gd name="T4" fmla="*/ 1536 w 1536"/>
              <a:gd name="T5" fmla="*/ 440 h 488"/>
            </a:gdLst>
            <a:ahLst/>
            <a:cxnLst>
              <a:cxn ang="0">
                <a:pos x="T0" y="T1"/>
              </a:cxn>
              <a:cxn ang="0">
                <a:pos x="T2" y="T3"/>
              </a:cxn>
              <a:cxn ang="0">
                <a:pos x="T4" y="T5"/>
              </a:cxn>
            </a:cxnLst>
            <a:rect l="0" t="0" r="r" b="b"/>
            <a:pathLst>
              <a:path w="1536" h="488">
                <a:moveTo>
                  <a:pt x="0" y="488"/>
                </a:moveTo>
                <a:cubicBezTo>
                  <a:pt x="280" y="252"/>
                  <a:pt x="560" y="16"/>
                  <a:pt x="816" y="8"/>
                </a:cubicBezTo>
                <a:cubicBezTo>
                  <a:pt x="1072" y="0"/>
                  <a:pt x="1416" y="368"/>
                  <a:pt x="1536" y="440"/>
                </a:cubicBezTo>
              </a:path>
            </a:pathLst>
          </a:custGeom>
          <a:noFill/>
          <a:ln w="762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pic>
        <p:nvPicPr>
          <p:cNvPr id="3338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572000"/>
            <a:ext cx="91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8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4724400"/>
            <a:ext cx="8572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8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800" y="4572000"/>
            <a:ext cx="11715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8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2600" y="4572000"/>
            <a:ext cx="11239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8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4419600"/>
            <a:ext cx="14573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3834" name="Text Box 10"/>
          <p:cNvSpPr txBox="1">
            <a:spLocks noChangeArrowheads="1"/>
          </p:cNvSpPr>
          <p:nvPr/>
        </p:nvSpPr>
        <p:spPr bwMode="auto">
          <a:xfrm>
            <a:off x="1524000" y="45720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333835" name="Text Box 11"/>
          <p:cNvSpPr txBox="1">
            <a:spLocks noChangeArrowheads="1"/>
          </p:cNvSpPr>
          <p:nvPr/>
        </p:nvSpPr>
        <p:spPr bwMode="auto">
          <a:xfrm>
            <a:off x="3124200" y="45720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333836" name="Text Box 12"/>
          <p:cNvSpPr txBox="1">
            <a:spLocks noChangeArrowheads="1"/>
          </p:cNvSpPr>
          <p:nvPr/>
        </p:nvSpPr>
        <p:spPr bwMode="auto">
          <a:xfrm>
            <a:off x="5029200" y="46482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333837" name="Text Box 13"/>
          <p:cNvSpPr txBox="1">
            <a:spLocks noChangeArrowheads="1"/>
          </p:cNvSpPr>
          <p:nvPr/>
        </p:nvSpPr>
        <p:spPr bwMode="auto">
          <a:xfrm>
            <a:off x="6629400" y="4495800"/>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6000">
                <a:solidFill>
                  <a:schemeClr val="tx1"/>
                </a:solidFill>
                <a:latin typeface="Times New Roman" panose="02020603050405020304" pitchFamily="18" charset="0"/>
              </a:rPr>
              <a:t>=</a:t>
            </a:r>
          </a:p>
        </p:txBody>
      </p:sp>
      <p:sp>
        <p:nvSpPr>
          <p:cNvPr id="333838" name="Text Box 14"/>
          <p:cNvSpPr txBox="1">
            <a:spLocks noChangeArrowheads="1"/>
          </p:cNvSpPr>
          <p:nvPr/>
        </p:nvSpPr>
        <p:spPr bwMode="auto">
          <a:xfrm>
            <a:off x="3276600" y="2667000"/>
            <a:ext cx="304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4000">
                <a:solidFill>
                  <a:schemeClr val="tx1"/>
                </a:solidFill>
              </a:rPr>
              <a:t>To Migrate, to Move</a:t>
            </a:r>
          </a:p>
        </p:txBody>
      </p:sp>
      <p:sp>
        <p:nvSpPr>
          <p:cNvPr id="333839" name="Text Box 15"/>
          <p:cNvSpPr txBox="1">
            <a:spLocks noChangeArrowheads="1"/>
          </p:cNvSpPr>
          <p:nvPr/>
        </p:nvSpPr>
        <p:spPr bwMode="auto">
          <a:xfrm>
            <a:off x="304800" y="57912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a:solidFill>
                  <a:schemeClr val="tx1"/>
                </a:solidFill>
                <a:latin typeface="Times New Roman" panose="02020603050405020304" pitchFamily="18" charset="0"/>
              </a:rPr>
              <a:t>Great</a:t>
            </a:r>
          </a:p>
        </p:txBody>
      </p:sp>
      <p:sp>
        <p:nvSpPr>
          <p:cNvPr id="333840" name="Text Box 16"/>
          <p:cNvSpPr txBox="1">
            <a:spLocks noChangeArrowheads="1"/>
          </p:cNvSpPr>
          <p:nvPr/>
        </p:nvSpPr>
        <p:spPr bwMode="auto">
          <a:xfrm>
            <a:off x="1676400" y="57912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a:solidFill>
                  <a:schemeClr val="tx1"/>
                </a:solidFill>
                <a:latin typeface="Times New Roman" panose="02020603050405020304" pitchFamily="18" charset="0"/>
              </a:rPr>
              <a:t>Division</a:t>
            </a:r>
          </a:p>
        </p:txBody>
      </p:sp>
      <p:sp>
        <p:nvSpPr>
          <p:cNvPr id="333841" name="Text Box 17"/>
          <p:cNvSpPr txBox="1">
            <a:spLocks noChangeArrowheads="1"/>
          </p:cNvSpPr>
          <p:nvPr/>
        </p:nvSpPr>
        <p:spPr bwMode="auto">
          <a:xfrm>
            <a:off x="3733800" y="579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a:solidFill>
                  <a:schemeClr val="tx1"/>
                </a:solidFill>
                <a:latin typeface="Times New Roman" panose="02020603050405020304" pitchFamily="18" charset="0"/>
              </a:rPr>
              <a:t>West</a:t>
            </a:r>
          </a:p>
        </p:txBody>
      </p:sp>
      <p:sp>
        <p:nvSpPr>
          <p:cNvPr id="333842" name="Text Box 18"/>
          <p:cNvSpPr txBox="1">
            <a:spLocks noChangeArrowheads="1"/>
          </p:cNvSpPr>
          <p:nvPr/>
        </p:nvSpPr>
        <p:spPr bwMode="auto">
          <a:xfrm>
            <a:off x="5334000" y="57912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a:solidFill>
                  <a:schemeClr val="tx1"/>
                </a:solidFill>
                <a:latin typeface="Times New Roman" panose="02020603050405020304" pitchFamily="18" charset="0"/>
              </a:rPr>
              <a:t>Walk</a:t>
            </a:r>
          </a:p>
        </p:txBody>
      </p:sp>
      <p:sp>
        <p:nvSpPr>
          <p:cNvPr id="333843" name="Text Box 19"/>
          <p:cNvSpPr txBox="1">
            <a:spLocks noChangeArrowheads="1"/>
          </p:cNvSpPr>
          <p:nvPr/>
        </p:nvSpPr>
        <p:spPr bwMode="auto">
          <a:xfrm>
            <a:off x="6781800" y="5715000"/>
            <a:ext cx="198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4000">
                <a:solidFill>
                  <a:schemeClr val="tx1"/>
                </a:solidFill>
                <a:latin typeface="Times New Roman" panose="02020603050405020304" pitchFamily="18" charset="0"/>
              </a:rPr>
              <a:t>Migrate</a:t>
            </a:r>
          </a:p>
        </p:txBody>
      </p:sp>
      <p:sp>
        <p:nvSpPr>
          <p:cNvPr id="333844" name="Rectangle 20"/>
          <p:cNvSpPr>
            <a:spLocks noChangeArrowheads="1"/>
          </p:cNvSpPr>
          <p:nvPr/>
        </p:nvSpPr>
        <p:spPr bwMode="auto">
          <a:xfrm>
            <a:off x="152400" y="4343400"/>
            <a:ext cx="8686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333845" name="Oval 21"/>
          <p:cNvSpPr>
            <a:spLocks noChangeArrowheads="1"/>
          </p:cNvSpPr>
          <p:nvPr/>
        </p:nvSpPr>
        <p:spPr bwMode="auto">
          <a:xfrm>
            <a:off x="5334000" y="762000"/>
            <a:ext cx="3505200" cy="2971800"/>
          </a:xfrm>
          <a:prstGeom prst="ellipse">
            <a:avLst/>
          </a:prstGeom>
          <a:solidFill>
            <a:srgbClr val="000099"/>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buFontTx/>
              <a:buNone/>
            </a:pPr>
            <a:r>
              <a:rPr lang="en-US" sz="3000">
                <a:latin typeface="Arial" panose="020B0604020202020204" pitchFamily="34" charset="0"/>
              </a:rPr>
              <a:t>The Chinese</a:t>
            </a:r>
          </a:p>
          <a:p>
            <a:pPr algn="ctr" eaLnBrk="0" hangingPunct="0">
              <a:buFontTx/>
              <a:buNone/>
            </a:pPr>
            <a:r>
              <a:rPr lang="en-US" sz="3000" u="sng">
                <a:latin typeface="Arial" panose="020B0604020202020204" pitchFamily="34" charset="0"/>
              </a:rPr>
              <a:t>walked</a:t>
            </a:r>
            <a:r>
              <a:rPr lang="en-US" sz="3000">
                <a:latin typeface="Arial" panose="020B0604020202020204" pitchFamily="34" charset="0"/>
              </a:rPr>
              <a:t> from the</a:t>
            </a:r>
          </a:p>
          <a:p>
            <a:pPr algn="ctr" eaLnBrk="0" hangingPunct="0">
              <a:buFontTx/>
              <a:buNone/>
            </a:pPr>
            <a:r>
              <a:rPr lang="en-US" sz="3000" u="sng">
                <a:latin typeface="Arial" panose="020B0604020202020204" pitchFamily="34" charset="0"/>
              </a:rPr>
              <a:t>west</a:t>
            </a:r>
            <a:r>
              <a:rPr lang="en-US" sz="3000">
                <a:latin typeface="Arial" panose="020B0604020202020204" pitchFamily="34" charset="0"/>
              </a:rPr>
              <a:t> after a</a:t>
            </a:r>
          </a:p>
          <a:p>
            <a:pPr algn="ctr" eaLnBrk="0" hangingPunct="0">
              <a:buFontTx/>
              <a:buNone/>
            </a:pPr>
            <a:r>
              <a:rPr lang="en-US" sz="3000" u="sng">
                <a:latin typeface="Arial" panose="020B0604020202020204" pitchFamily="34" charset="0"/>
              </a:rPr>
              <a:t>great</a:t>
            </a:r>
            <a:r>
              <a:rPr lang="en-US" sz="3000">
                <a:latin typeface="Arial" panose="020B0604020202020204" pitchFamily="34" charset="0"/>
              </a:rPr>
              <a:t> </a:t>
            </a:r>
            <a:r>
              <a:rPr lang="en-US" sz="3000" u="sng">
                <a:latin typeface="Arial" panose="020B0604020202020204" pitchFamily="34" charset="0"/>
              </a:rPr>
              <a:t>division</a:t>
            </a:r>
          </a:p>
        </p:txBody>
      </p:sp>
      <p:sp>
        <p:nvSpPr>
          <p:cNvPr id="333846" name="Oval 22"/>
          <p:cNvSpPr>
            <a:spLocks noChangeArrowheads="1"/>
          </p:cNvSpPr>
          <p:nvPr/>
        </p:nvSpPr>
        <p:spPr bwMode="auto">
          <a:xfrm>
            <a:off x="5638800" y="381000"/>
            <a:ext cx="2971800" cy="2590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3" name="Text Placeholder 3"/>
          <p:cNvSpPr txBox="1">
            <a:spLocks/>
          </p:cNvSpPr>
          <p:nvPr/>
        </p:nvSpPr>
        <p:spPr>
          <a:xfrm>
            <a:off x="0" y="381000"/>
            <a:ext cx="9144000" cy="3964965"/>
          </a:xfrm>
          <a:prstGeom prst="rect">
            <a:avLst/>
          </a:prstGeom>
          <a:solidFill>
            <a:schemeClr val="accent1"/>
          </a:solidFill>
        </p:spPr>
        <p:txBody>
          <a:bodyPr/>
          <a:lstStyle>
            <a:lvl1pPr marL="461963" indent="-461963" algn="l" rtl="0" fontAlgn="base">
              <a:spcBef>
                <a:spcPct val="20000"/>
              </a:spcBef>
              <a:spcAft>
                <a:spcPct val="0"/>
              </a:spcAft>
              <a:buChar char="•"/>
              <a:defRPr lang="en-US" sz="3600" b="1" kern="1200" dirty="0" smtClean="0">
                <a:solidFill>
                  <a:srgbClr val="A40042"/>
                </a:solidFill>
                <a:latin typeface="Arial Rounded MT Bold" panose="020F0704030504030204" pitchFamily="34" charset="0"/>
                <a:ea typeface="+mn-ea"/>
                <a:cs typeface="+mn-cs"/>
              </a:defRPr>
            </a:lvl1pPr>
            <a:lvl2pPr marL="914400" indent="-457200" algn="l" rtl="0" fontAlgn="base">
              <a:spcBef>
                <a:spcPct val="20000"/>
              </a:spcBef>
              <a:spcAft>
                <a:spcPct val="0"/>
              </a:spcAft>
              <a:buChar char="–"/>
              <a:defRPr lang="en-US" sz="3600" b="1" kern="1200" dirty="0" smtClean="0">
                <a:solidFill>
                  <a:srgbClr val="A40042"/>
                </a:solidFill>
                <a:latin typeface="Arial Rounded MT Bold" panose="020F0704030504030204" pitchFamily="34" charset="0"/>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Genesis 11:1-9</a:t>
            </a:r>
          </a:p>
          <a:p>
            <a:pPr lvl="1"/>
            <a:r>
              <a:rPr lang="en-US" dirty="0" smtClean="0"/>
              <a:t>Languages were divided</a:t>
            </a:r>
          </a:p>
          <a:p>
            <a:pPr lvl="1"/>
            <a:r>
              <a:rPr lang="en-US" dirty="0" smtClean="0"/>
              <a:t>People were scattered</a:t>
            </a:r>
          </a:p>
          <a:p>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3833"/>
                                        </p:tgtEl>
                                        <p:attrNameLst>
                                          <p:attrName>style.visibility</p:attrName>
                                        </p:attrNameLst>
                                      </p:cBhvr>
                                      <p:to>
                                        <p:strVal val="visible"/>
                                      </p:to>
                                    </p:set>
                                    <p:animEffect transition="in" filter="dissolve">
                                      <p:cBhvr>
                                        <p:cTn id="7" dur="500"/>
                                        <p:tgtEl>
                                          <p:spTgt spid="3338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3843"/>
                                        </p:tgtEl>
                                        <p:attrNameLst>
                                          <p:attrName>style.visibility</p:attrName>
                                        </p:attrNameLst>
                                      </p:cBhvr>
                                      <p:to>
                                        <p:strVal val="visible"/>
                                      </p:to>
                                    </p:set>
                                    <p:animEffect transition="in" filter="dissolve">
                                      <p:cBhvr>
                                        <p:cTn id="10" dur="500"/>
                                        <p:tgtEl>
                                          <p:spTgt spid="33384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333837"/>
                                        </p:tgtEl>
                                        <p:attrNameLst>
                                          <p:attrName>style.visibility</p:attrName>
                                        </p:attrNameLst>
                                      </p:cBhvr>
                                      <p:to>
                                        <p:strVal val="visible"/>
                                      </p:to>
                                    </p:set>
                                    <p:anim calcmode="lin" valueType="num">
                                      <p:cBhvr additive="base">
                                        <p:cTn id="13" dur="500" fill="hold"/>
                                        <p:tgtEl>
                                          <p:spTgt spid="333837"/>
                                        </p:tgtEl>
                                        <p:attrNameLst>
                                          <p:attrName>ppt_x</p:attrName>
                                        </p:attrNameLst>
                                      </p:cBhvr>
                                      <p:tavLst>
                                        <p:tav tm="0">
                                          <p:val>
                                            <p:strVal val="0-#ppt_w/2"/>
                                          </p:val>
                                        </p:tav>
                                        <p:tav tm="100000">
                                          <p:val>
                                            <p:strVal val="#ppt_x"/>
                                          </p:val>
                                        </p:tav>
                                      </p:tavLst>
                                    </p:anim>
                                    <p:anim calcmode="lin" valueType="num">
                                      <p:cBhvr additive="base">
                                        <p:cTn id="14" dur="500" fill="hold"/>
                                        <p:tgtEl>
                                          <p:spTgt spid="333837"/>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499"/>
                                          </p:stCondLst>
                                        </p:cTn>
                                        <p:tgtEl>
                                          <p:spTgt spid="333829"/>
                                        </p:tgtEl>
                                        <p:attrNameLst>
                                          <p:attrName>style.visibility</p:attrName>
                                        </p:attrNameLst>
                                      </p:cBhvr>
                                      <p:to>
                                        <p:strVal val="visible"/>
                                      </p:to>
                                    </p:set>
                                  </p:childTnLst>
                                </p:cTn>
                              </p:par>
                              <p:par>
                                <p:cTn id="17" presetID="2" presetClass="entr" presetSubtype="8" fill="hold" grpId="0" nodeType="withEffect">
                                  <p:stCondLst>
                                    <p:cond delay="0"/>
                                  </p:stCondLst>
                                  <p:childTnLst>
                                    <p:set>
                                      <p:cBhvr>
                                        <p:cTn id="18" dur="1" fill="hold">
                                          <p:stCondLst>
                                            <p:cond delay="0"/>
                                          </p:stCondLst>
                                        </p:cTn>
                                        <p:tgtEl>
                                          <p:spTgt spid="333839"/>
                                        </p:tgtEl>
                                        <p:attrNameLst>
                                          <p:attrName>style.visibility</p:attrName>
                                        </p:attrNameLst>
                                      </p:cBhvr>
                                      <p:to>
                                        <p:strVal val="visible"/>
                                      </p:to>
                                    </p:set>
                                    <p:anim calcmode="lin" valueType="num">
                                      <p:cBhvr additive="base">
                                        <p:cTn id="19" dur="500" fill="hold"/>
                                        <p:tgtEl>
                                          <p:spTgt spid="333839"/>
                                        </p:tgtEl>
                                        <p:attrNameLst>
                                          <p:attrName>ppt_x</p:attrName>
                                        </p:attrNameLst>
                                      </p:cBhvr>
                                      <p:tavLst>
                                        <p:tav tm="0">
                                          <p:val>
                                            <p:strVal val="0-#ppt_w/2"/>
                                          </p:val>
                                        </p:tav>
                                        <p:tav tm="100000">
                                          <p:val>
                                            <p:strVal val="#ppt_x"/>
                                          </p:val>
                                        </p:tav>
                                      </p:tavLst>
                                    </p:anim>
                                    <p:anim calcmode="lin" valueType="num">
                                      <p:cBhvr additive="base">
                                        <p:cTn id="20" dur="500" fill="hold"/>
                                        <p:tgtEl>
                                          <p:spTgt spid="33383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33834"/>
                                        </p:tgtEl>
                                        <p:attrNameLst>
                                          <p:attrName>style.visibility</p:attrName>
                                        </p:attrNameLst>
                                      </p:cBhvr>
                                      <p:to>
                                        <p:strVal val="visible"/>
                                      </p:to>
                                    </p:set>
                                    <p:anim calcmode="lin" valueType="num">
                                      <p:cBhvr additive="base">
                                        <p:cTn id="23" dur="500" fill="hold"/>
                                        <p:tgtEl>
                                          <p:spTgt spid="333834"/>
                                        </p:tgtEl>
                                        <p:attrNameLst>
                                          <p:attrName>ppt_x</p:attrName>
                                        </p:attrNameLst>
                                      </p:cBhvr>
                                      <p:tavLst>
                                        <p:tav tm="0">
                                          <p:val>
                                            <p:strVal val="0-#ppt_w/2"/>
                                          </p:val>
                                        </p:tav>
                                        <p:tav tm="100000">
                                          <p:val>
                                            <p:strVal val="#ppt_x"/>
                                          </p:val>
                                        </p:tav>
                                      </p:tavLst>
                                    </p:anim>
                                    <p:anim calcmode="lin" valueType="num">
                                      <p:cBhvr additive="base">
                                        <p:cTn id="24" dur="500" fill="hold"/>
                                        <p:tgtEl>
                                          <p:spTgt spid="333834"/>
                                        </p:tgtEl>
                                        <p:attrNameLst>
                                          <p:attrName>ppt_y</p:attrName>
                                        </p:attrNameLst>
                                      </p:cBhvr>
                                      <p:tavLst>
                                        <p:tav tm="0">
                                          <p:val>
                                            <p:strVal val="#ppt_y"/>
                                          </p:val>
                                        </p:tav>
                                        <p:tav tm="100000">
                                          <p:val>
                                            <p:strVal val="#ppt_y"/>
                                          </p:val>
                                        </p:tav>
                                      </p:tavLst>
                                    </p:anim>
                                  </p:childTnLst>
                                </p:cTn>
                              </p:par>
                              <p:par>
                                <p:cTn id="25" presetID="9" presetClass="entr" presetSubtype="0" fill="hold" nodeType="withEffect">
                                  <p:stCondLst>
                                    <p:cond delay="0"/>
                                  </p:stCondLst>
                                  <p:childTnLst>
                                    <p:set>
                                      <p:cBhvr>
                                        <p:cTn id="26" dur="1" fill="hold">
                                          <p:stCondLst>
                                            <p:cond delay="0"/>
                                          </p:stCondLst>
                                        </p:cTn>
                                        <p:tgtEl>
                                          <p:spTgt spid="333830"/>
                                        </p:tgtEl>
                                        <p:attrNameLst>
                                          <p:attrName>style.visibility</p:attrName>
                                        </p:attrNameLst>
                                      </p:cBhvr>
                                      <p:to>
                                        <p:strVal val="visible"/>
                                      </p:to>
                                    </p:set>
                                    <p:animEffect transition="in" filter="dissolve">
                                      <p:cBhvr>
                                        <p:cTn id="27" dur="500"/>
                                        <p:tgtEl>
                                          <p:spTgt spid="333830"/>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333840"/>
                                        </p:tgtEl>
                                        <p:attrNameLst>
                                          <p:attrName>style.visibility</p:attrName>
                                        </p:attrNameLst>
                                      </p:cBhvr>
                                      <p:to>
                                        <p:strVal val="visible"/>
                                      </p:to>
                                    </p:set>
                                    <p:anim calcmode="lin" valueType="num">
                                      <p:cBhvr additive="base">
                                        <p:cTn id="30" dur="500" fill="hold"/>
                                        <p:tgtEl>
                                          <p:spTgt spid="333840"/>
                                        </p:tgtEl>
                                        <p:attrNameLst>
                                          <p:attrName>ppt_x</p:attrName>
                                        </p:attrNameLst>
                                      </p:cBhvr>
                                      <p:tavLst>
                                        <p:tav tm="0">
                                          <p:val>
                                            <p:strVal val="0-#ppt_w/2"/>
                                          </p:val>
                                        </p:tav>
                                        <p:tav tm="100000">
                                          <p:val>
                                            <p:strVal val="#ppt_x"/>
                                          </p:val>
                                        </p:tav>
                                      </p:tavLst>
                                    </p:anim>
                                    <p:anim calcmode="lin" valueType="num">
                                      <p:cBhvr additive="base">
                                        <p:cTn id="31" dur="500" fill="hold"/>
                                        <p:tgtEl>
                                          <p:spTgt spid="33384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333835"/>
                                        </p:tgtEl>
                                        <p:attrNameLst>
                                          <p:attrName>style.visibility</p:attrName>
                                        </p:attrNameLst>
                                      </p:cBhvr>
                                      <p:to>
                                        <p:strVal val="visible"/>
                                      </p:to>
                                    </p:set>
                                    <p:anim calcmode="lin" valueType="num">
                                      <p:cBhvr additive="base">
                                        <p:cTn id="34" dur="500" fill="hold"/>
                                        <p:tgtEl>
                                          <p:spTgt spid="333835"/>
                                        </p:tgtEl>
                                        <p:attrNameLst>
                                          <p:attrName>ppt_x</p:attrName>
                                        </p:attrNameLst>
                                      </p:cBhvr>
                                      <p:tavLst>
                                        <p:tav tm="0">
                                          <p:val>
                                            <p:strVal val="0-#ppt_w/2"/>
                                          </p:val>
                                        </p:tav>
                                        <p:tav tm="100000">
                                          <p:val>
                                            <p:strVal val="#ppt_x"/>
                                          </p:val>
                                        </p:tav>
                                      </p:tavLst>
                                    </p:anim>
                                    <p:anim calcmode="lin" valueType="num">
                                      <p:cBhvr additive="base">
                                        <p:cTn id="35" dur="500" fill="hold"/>
                                        <p:tgtEl>
                                          <p:spTgt spid="33383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333831"/>
                                        </p:tgtEl>
                                        <p:attrNameLst>
                                          <p:attrName>style.visibility</p:attrName>
                                        </p:attrNameLst>
                                      </p:cBhvr>
                                      <p:to>
                                        <p:strVal val="visible"/>
                                      </p:to>
                                    </p:set>
                                    <p:anim calcmode="lin" valueType="num">
                                      <p:cBhvr additive="base">
                                        <p:cTn id="38" dur="500" fill="hold"/>
                                        <p:tgtEl>
                                          <p:spTgt spid="333831"/>
                                        </p:tgtEl>
                                        <p:attrNameLst>
                                          <p:attrName>ppt_x</p:attrName>
                                        </p:attrNameLst>
                                      </p:cBhvr>
                                      <p:tavLst>
                                        <p:tav tm="0">
                                          <p:val>
                                            <p:strVal val="0-#ppt_w/2"/>
                                          </p:val>
                                        </p:tav>
                                        <p:tav tm="100000">
                                          <p:val>
                                            <p:strVal val="#ppt_x"/>
                                          </p:val>
                                        </p:tav>
                                      </p:tavLst>
                                    </p:anim>
                                    <p:anim calcmode="lin" valueType="num">
                                      <p:cBhvr additive="base">
                                        <p:cTn id="39" dur="500" fill="hold"/>
                                        <p:tgtEl>
                                          <p:spTgt spid="33383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33841"/>
                                        </p:tgtEl>
                                        <p:attrNameLst>
                                          <p:attrName>style.visibility</p:attrName>
                                        </p:attrNameLst>
                                      </p:cBhvr>
                                      <p:to>
                                        <p:strVal val="visible"/>
                                      </p:to>
                                    </p:set>
                                    <p:anim calcmode="lin" valueType="num">
                                      <p:cBhvr additive="base">
                                        <p:cTn id="42" dur="500" fill="hold"/>
                                        <p:tgtEl>
                                          <p:spTgt spid="333841"/>
                                        </p:tgtEl>
                                        <p:attrNameLst>
                                          <p:attrName>ppt_x</p:attrName>
                                        </p:attrNameLst>
                                      </p:cBhvr>
                                      <p:tavLst>
                                        <p:tav tm="0">
                                          <p:val>
                                            <p:strVal val="0-#ppt_w/2"/>
                                          </p:val>
                                        </p:tav>
                                        <p:tav tm="100000">
                                          <p:val>
                                            <p:strVal val="#ppt_x"/>
                                          </p:val>
                                        </p:tav>
                                      </p:tavLst>
                                    </p:anim>
                                    <p:anim calcmode="lin" valueType="num">
                                      <p:cBhvr additive="base">
                                        <p:cTn id="43" dur="500" fill="hold"/>
                                        <p:tgtEl>
                                          <p:spTgt spid="333841"/>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33836"/>
                                        </p:tgtEl>
                                        <p:attrNameLst>
                                          <p:attrName>style.visibility</p:attrName>
                                        </p:attrNameLst>
                                      </p:cBhvr>
                                      <p:to>
                                        <p:strVal val="visible"/>
                                      </p:to>
                                    </p:set>
                                    <p:anim calcmode="lin" valueType="num">
                                      <p:cBhvr additive="base">
                                        <p:cTn id="46" dur="500" fill="hold"/>
                                        <p:tgtEl>
                                          <p:spTgt spid="333836"/>
                                        </p:tgtEl>
                                        <p:attrNameLst>
                                          <p:attrName>ppt_x</p:attrName>
                                        </p:attrNameLst>
                                      </p:cBhvr>
                                      <p:tavLst>
                                        <p:tav tm="0">
                                          <p:val>
                                            <p:strVal val="0-#ppt_w/2"/>
                                          </p:val>
                                        </p:tav>
                                        <p:tav tm="100000">
                                          <p:val>
                                            <p:strVal val="#ppt_x"/>
                                          </p:val>
                                        </p:tav>
                                      </p:tavLst>
                                    </p:anim>
                                    <p:anim calcmode="lin" valueType="num">
                                      <p:cBhvr additive="base">
                                        <p:cTn id="47" dur="500" fill="hold"/>
                                        <p:tgtEl>
                                          <p:spTgt spid="333836"/>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333832"/>
                                        </p:tgtEl>
                                        <p:attrNameLst>
                                          <p:attrName>style.visibility</p:attrName>
                                        </p:attrNameLst>
                                      </p:cBhvr>
                                      <p:to>
                                        <p:strVal val="visible"/>
                                      </p:to>
                                    </p:set>
                                    <p:anim calcmode="lin" valueType="num">
                                      <p:cBhvr additive="base">
                                        <p:cTn id="50" dur="500" fill="hold"/>
                                        <p:tgtEl>
                                          <p:spTgt spid="333832"/>
                                        </p:tgtEl>
                                        <p:attrNameLst>
                                          <p:attrName>ppt_x</p:attrName>
                                        </p:attrNameLst>
                                      </p:cBhvr>
                                      <p:tavLst>
                                        <p:tav tm="0">
                                          <p:val>
                                            <p:strVal val="0-#ppt_w/2"/>
                                          </p:val>
                                        </p:tav>
                                        <p:tav tm="100000">
                                          <p:val>
                                            <p:strVal val="#ppt_x"/>
                                          </p:val>
                                        </p:tav>
                                      </p:tavLst>
                                    </p:anim>
                                    <p:anim calcmode="lin" valueType="num">
                                      <p:cBhvr additive="base">
                                        <p:cTn id="51" dur="500" fill="hold"/>
                                        <p:tgtEl>
                                          <p:spTgt spid="33383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333842"/>
                                        </p:tgtEl>
                                        <p:attrNameLst>
                                          <p:attrName>style.visibility</p:attrName>
                                        </p:attrNameLst>
                                      </p:cBhvr>
                                      <p:to>
                                        <p:strVal val="visible"/>
                                      </p:to>
                                    </p:set>
                                    <p:anim calcmode="lin" valueType="num">
                                      <p:cBhvr additive="base">
                                        <p:cTn id="54" dur="500" fill="hold"/>
                                        <p:tgtEl>
                                          <p:spTgt spid="333842"/>
                                        </p:tgtEl>
                                        <p:attrNameLst>
                                          <p:attrName>ppt_x</p:attrName>
                                        </p:attrNameLst>
                                      </p:cBhvr>
                                      <p:tavLst>
                                        <p:tav tm="0">
                                          <p:val>
                                            <p:strVal val="0-#ppt_w/2"/>
                                          </p:val>
                                        </p:tav>
                                        <p:tav tm="100000">
                                          <p:val>
                                            <p:strVal val="#ppt_x"/>
                                          </p:val>
                                        </p:tav>
                                      </p:tavLst>
                                    </p:anim>
                                    <p:anim calcmode="lin" valueType="num">
                                      <p:cBhvr additive="base">
                                        <p:cTn id="55" dur="500" fill="hold"/>
                                        <p:tgtEl>
                                          <p:spTgt spid="333842"/>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333845"/>
                                        </p:tgtEl>
                                        <p:attrNameLst>
                                          <p:attrName>style.visibility</p:attrName>
                                        </p:attrNameLst>
                                      </p:cBhvr>
                                      <p:to>
                                        <p:strVal val="visible"/>
                                      </p:to>
                                    </p:set>
                                    <p:anim calcmode="lin" valueType="num">
                                      <p:cBhvr>
                                        <p:cTn id="60" dur="500" fill="hold"/>
                                        <p:tgtEl>
                                          <p:spTgt spid="333845"/>
                                        </p:tgtEl>
                                        <p:attrNameLst>
                                          <p:attrName>ppt_w</p:attrName>
                                        </p:attrNameLst>
                                      </p:cBhvr>
                                      <p:tavLst>
                                        <p:tav tm="0">
                                          <p:val>
                                            <p:fltVal val="0"/>
                                          </p:val>
                                        </p:tav>
                                        <p:tav tm="100000">
                                          <p:val>
                                            <p:strVal val="#ppt_w"/>
                                          </p:val>
                                        </p:tav>
                                      </p:tavLst>
                                    </p:anim>
                                    <p:anim calcmode="lin" valueType="num">
                                      <p:cBhvr>
                                        <p:cTn id="61" dur="500" fill="hold"/>
                                        <p:tgtEl>
                                          <p:spTgt spid="333845"/>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4" grpId="0" autoUpdateAnimBg="0"/>
      <p:bldP spid="333835" grpId="0" autoUpdateAnimBg="0"/>
      <p:bldP spid="333836" grpId="0" autoUpdateAnimBg="0"/>
      <p:bldP spid="333837" grpId="0" autoUpdateAnimBg="0"/>
      <p:bldP spid="333839" grpId="0" autoUpdateAnimBg="0"/>
      <p:bldP spid="333840" grpId="0" autoUpdateAnimBg="0"/>
      <p:bldP spid="333841" grpId="0" autoUpdateAnimBg="0"/>
      <p:bldP spid="333842" grpId="0" autoUpdateAnimBg="0"/>
      <p:bldP spid="333843" grpId="0" autoUpdateAnimBg="0"/>
      <p:bldP spid="333845" grpId="0" animBg="1" autoUpdateAnimBg="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smtClean="0"/>
              <a:t>The Creation</a:t>
            </a:r>
            <a:endParaRPr lang="en-US" dirty="0"/>
          </a:p>
        </p:txBody>
      </p:sp>
      <p:sp>
        <p:nvSpPr>
          <p:cNvPr id="2" name="Content Placeholder 1"/>
          <p:cNvSpPr>
            <a:spLocks noGrp="1"/>
          </p:cNvSpPr>
          <p:nvPr>
            <p:ph idx="1"/>
          </p:nvPr>
        </p:nvSpPr>
        <p:spPr/>
        <p:txBody>
          <a:bodyPr/>
          <a:lstStyle/>
          <a:p>
            <a:r>
              <a:rPr lang="en-US" dirty="0" smtClean="0"/>
              <a:t>Gen 2:7, Then the LORD God formed man of </a:t>
            </a:r>
            <a:r>
              <a:rPr lang="en-US" u="sng" dirty="0" smtClean="0"/>
              <a:t>dust</a:t>
            </a:r>
            <a:r>
              <a:rPr lang="en-US" dirty="0" smtClean="0"/>
              <a:t> from the ground, and </a:t>
            </a:r>
            <a:r>
              <a:rPr lang="en-US" u="sng" dirty="0" smtClean="0"/>
              <a:t>breathed</a:t>
            </a:r>
            <a:r>
              <a:rPr lang="en-US" dirty="0" smtClean="0"/>
              <a:t> into his nostrils the breath of </a:t>
            </a:r>
            <a:r>
              <a:rPr lang="en-US" u="sng" dirty="0" smtClean="0"/>
              <a:t>life</a:t>
            </a:r>
            <a:r>
              <a:rPr lang="en-US" dirty="0" smtClean="0"/>
              <a:t>; and man became a living being.</a:t>
            </a:r>
          </a:p>
          <a:p>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343150"/>
            <a:ext cx="13811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419350"/>
            <a:ext cx="14382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3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2419350"/>
            <a:ext cx="11144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3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2114550"/>
            <a:ext cx="18478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318" name="Text Box 6"/>
          <p:cNvSpPr txBox="1">
            <a:spLocks noChangeArrowheads="1"/>
          </p:cNvSpPr>
          <p:nvPr/>
        </p:nvSpPr>
        <p:spPr bwMode="auto">
          <a:xfrm>
            <a:off x="609600" y="3638550"/>
            <a:ext cx="8229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3600">
                <a:solidFill>
                  <a:schemeClr val="tx1"/>
                </a:solidFill>
                <a:latin typeface="Arial" panose="020B0604020202020204" pitchFamily="34" charset="0"/>
              </a:rPr>
              <a:t>Dust       Breath       Alive       To Talk</a:t>
            </a:r>
          </a:p>
          <a:p>
            <a:pPr eaLnBrk="0" hangingPunct="0">
              <a:lnSpc>
                <a:spcPct val="25000"/>
              </a:lnSpc>
              <a:spcBef>
                <a:spcPct val="50000"/>
              </a:spcBef>
              <a:buFontTx/>
              <a:buNone/>
            </a:pPr>
            <a:r>
              <a:rPr lang="en-US" sz="3600">
                <a:solidFill>
                  <a:schemeClr val="tx1"/>
                </a:solidFill>
                <a:latin typeface="Arial" panose="020B0604020202020204" pitchFamily="34" charset="0"/>
              </a:rPr>
              <a:t>              (mouth)</a:t>
            </a:r>
          </a:p>
        </p:txBody>
      </p:sp>
      <p:sp>
        <p:nvSpPr>
          <p:cNvPr id="269319" name="Text Box 7"/>
          <p:cNvSpPr txBox="1">
            <a:spLocks noChangeArrowheads="1"/>
          </p:cNvSpPr>
          <p:nvPr/>
        </p:nvSpPr>
        <p:spPr bwMode="auto">
          <a:xfrm>
            <a:off x="2133600" y="249555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69320" name="Text Box 8"/>
          <p:cNvSpPr txBox="1">
            <a:spLocks noChangeArrowheads="1"/>
          </p:cNvSpPr>
          <p:nvPr/>
        </p:nvSpPr>
        <p:spPr bwMode="auto">
          <a:xfrm>
            <a:off x="4419600" y="1295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endParaRPr lang="en-US" sz="2400" b="0">
              <a:solidFill>
                <a:schemeClr val="tx1"/>
              </a:solidFill>
              <a:latin typeface="Times New Roman" panose="02020603050405020304" pitchFamily="18" charset="0"/>
            </a:endParaRPr>
          </a:p>
        </p:txBody>
      </p:sp>
      <p:sp>
        <p:nvSpPr>
          <p:cNvPr id="269321" name="Text Box 9"/>
          <p:cNvSpPr txBox="1">
            <a:spLocks noChangeArrowheads="1"/>
          </p:cNvSpPr>
          <p:nvPr/>
        </p:nvSpPr>
        <p:spPr bwMode="auto">
          <a:xfrm>
            <a:off x="4419600" y="249555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69322" name="Text Box 10"/>
          <p:cNvSpPr txBox="1">
            <a:spLocks noChangeArrowheads="1"/>
          </p:cNvSpPr>
          <p:nvPr/>
        </p:nvSpPr>
        <p:spPr bwMode="auto">
          <a:xfrm>
            <a:off x="1828800" y="371475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endParaRPr lang="en-US" sz="2400" b="0">
              <a:solidFill>
                <a:schemeClr val="tx1"/>
              </a:solidFill>
              <a:latin typeface="Times New Roman" panose="02020603050405020304" pitchFamily="18" charset="0"/>
            </a:endParaRPr>
          </a:p>
        </p:txBody>
      </p:sp>
      <p:sp>
        <p:nvSpPr>
          <p:cNvPr id="269323" name="Text Box 11"/>
          <p:cNvSpPr txBox="1">
            <a:spLocks noChangeArrowheads="1"/>
          </p:cNvSpPr>
          <p:nvPr/>
        </p:nvSpPr>
        <p:spPr bwMode="auto">
          <a:xfrm>
            <a:off x="6248400" y="241935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69324" name="Text Box 12"/>
          <p:cNvSpPr txBox="1">
            <a:spLocks noChangeArrowheads="1"/>
          </p:cNvSpPr>
          <p:nvPr/>
        </p:nvSpPr>
        <p:spPr bwMode="auto">
          <a:xfrm>
            <a:off x="5867400" y="348615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endParaRPr lang="en-US" sz="2400" b="0">
              <a:solidFill>
                <a:schemeClr val="tx1"/>
              </a:solidFill>
              <a:latin typeface="Times New Roman" panose="02020603050405020304" pitchFamily="18" charset="0"/>
            </a:endParaRPr>
          </a:p>
        </p:txBody>
      </p:sp>
      <p:pic>
        <p:nvPicPr>
          <p:cNvPr id="269326"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4692650"/>
            <a:ext cx="17526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327"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800" y="4692650"/>
            <a:ext cx="19145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328"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8400" y="4616450"/>
            <a:ext cx="18383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329" name="Text Box 17"/>
          <p:cNvSpPr txBox="1">
            <a:spLocks noChangeArrowheads="1"/>
          </p:cNvSpPr>
          <p:nvPr/>
        </p:nvSpPr>
        <p:spPr bwMode="auto">
          <a:xfrm>
            <a:off x="2514600" y="492125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69330" name="Text Box 18"/>
          <p:cNvSpPr txBox="1">
            <a:spLocks noChangeArrowheads="1"/>
          </p:cNvSpPr>
          <p:nvPr/>
        </p:nvSpPr>
        <p:spPr bwMode="auto">
          <a:xfrm>
            <a:off x="5334000" y="499745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69331" name="Text Box 19"/>
          <p:cNvSpPr txBox="1">
            <a:spLocks noChangeArrowheads="1"/>
          </p:cNvSpPr>
          <p:nvPr/>
        </p:nvSpPr>
        <p:spPr bwMode="auto">
          <a:xfrm>
            <a:off x="304800" y="621665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3600" dirty="0">
                <a:solidFill>
                  <a:schemeClr val="tx1"/>
                </a:solidFill>
                <a:latin typeface="Arial" panose="020B0604020202020204" pitchFamily="34" charset="0"/>
              </a:rPr>
              <a:t> To talk         Walking          To Create</a:t>
            </a:r>
          </a:p>
        </p:txBody>
      </p:sp>
      <p:sp>
        <p:nvSpPr>
          <p:cNvPr id="2" name="Title 1"/>
          <p:cNvSpPr>
            <a:spLocks noGrp="1"/>
          </p:cNvSpPr>
          <p:nvPr>
            <p:ph type="title"/>
          </p:nvPr>
        </p:nvSpPr>
        <p:spPr/>
        <p:txBody>
          <a:bodyPr/>
          <a:lstStyle/>
          <a:p>
            <a:r>
              <a:rPr lang="en-US" dirty="0"/>
              <a:t>The Creation</a:t>
            </a:r>
          </a:p>
        </p:txBody>
      </p:sp>
      <p:sp>
        <p:nvSpPr>
          <p:cNvPr id="20" name="Content Placeholder 1"/>
          <p:cNvSpPr txBox="1">
            <a:spLocks/>
          </p:cNvSpPr>
          <p:nvPr/>
        </p:nvSpPr>
        <p:spPr>
          <a:xfrm>
            <a:off x="0" y="0"/>
            <a:ext cx="9144000" cy="2247900"/>
          </a:xfrm>
          <a:prstGeom prst="rect">
            <a:avLst/>
          </a:prstGeom>
          <a:solidFill>
            <a:schemeClr val="accent1"/>
          </a:solidFill>
        </p:spPr>
        <p:txBody>
          <a:bodyPr/>
          <a:lstStyle>
            <a:lvl1pPr marL="461963" indent="-461963" algn="l" rtl="0" fontAlgn="base">
              <a:spcBef>
                <a:spcPct val="20000"/>
              </a:spcBef>
              <a:spcAft>
                <a:spcPct val="0"/>
              </a:spcAft>
              <a:buChar char="•"/>
              <a:defRPr lang="en-US" sz="3600" b="1" kern="1200" dirty="0" smtClean="0">
                <a:solidFill>
                  <a:srgbClr val="A40042"/>
                </a:solidFill>
                <a:latin typeface="Arial Rounded MT Bold" panose="020F0704030504030204" pitchFamily="34" charset="0"/>
                <a:ea typeface="+mn-ea"/>
                <a:cs typeface="+mn-cs"/>
              </a:defRPr>
            </a:lvl1pPr>
            <a:lvl2pPr marL="914400" indent="-457200" algn="l" rtl="0" fontAlgn="base">
              <a:spcBef>
                <a:spcPct val="20000"/>
              </a:spcBef>
              <a:spcAft>
                <a:spcPct val="0"/>
              </a:spcAft>
              <a:buChar char="–"/>
              <a:defRPr lang="en-US" sz="3600" b="1" kern="1200" dirty="0" smtClean="0">
                <a:solidFill>
                  <a:srgbClr val="A40042"/>
                </a:solidFill>
                <a:latin typeface="Arial Rounded MT Bold" panose="020F0704030504030204" pitchFamily="34" charset="0"/>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Gen 2:7, Then the LORD God formed man of </a:t>
            </a:r>
            <a:r>
              <a:rPr lang="en-US" u="sng" dirty="0" smtClean="0"/>
              <a:t>dust</a:t>
            </a:r>
            <a:r>
              <a:rPr lang="en-US" dirty="0" smtClean="0"/>
              <a:t> from the ground, and </a:t>
            </a:r>
            <a:r>
              <a:rPr lang="en-US" u="sng" dirty="0" smtClean="0"/>
              <a:t>breathed</a:t>
            </a:r>
            <a:r>
              <a:rPr lang="en-US" dirty="0" smtClean="0"/>
              <a:t> into his nostrils the breath of </a:t>
            </a:r>
            <a:r>
              <a:rPr lang="en-US" u="sng" dirty="0" smtClean="0"/>
              <a:t>life</a:t>
            </a:r>
            <a:r>
              <a:rPr lang="en-US" dirty="0" smtClean="0"/>
              <a:t>; and </a:t>
            </a:r>
            <a:r>
              <a:rPr lang="en-US" u="sng" dirty="0" smtClean="0"/>
              <a:t>man became a living being</a:t>
            </a:r>
            <a:r>
              <a:rPr lang="en-US" dirty="0" smtClean="0"/>
              <a:t>.</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93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931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693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93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93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93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93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93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93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93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93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93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93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9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8" grpId="0"/>
      <p:bldP spid="269319" grpId="0"/>
      <p:bldP spid="269319" grpId="1"/>
      <p:bldP spid="269321" grpId="0"/>
      <p:bldP spid="269323" grpId="0"/>
      <p:bldP spid="269329" grpId="0"/>
      <p:bldP spid="269330" grpId="0"/>
      <p:bldP spid="2693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438400"/>
            <a:ext cx="9810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1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514600"/>
            <a:ext cx="1276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1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514600"/>
            <a:ext cx="12763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1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2286000"/>
            <a:ext cx="14001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1366" name="Text Box 6"/>
          <p:cNvSpPr txBox="1">
            <a:spLocks noChangeArrowheads="1"/>
          </p:cNvSpPr>
          <p:nvPr/>
        </p:nvSpPr>
        <p:spPr bwMode="auto">
          <a:xfrm>
            <a:off x="457200" y="3733800"/>
            <a:ext cx="175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3600" dirty="0">
                <a:solidFill>
                  <a:schemeClr val="tx1"/>
                </a:solidFill>
                <a:latin typeface="Arial" panose="020B0604020202020204" pitchFamily="34" charset="0"/>
              </a:rPr>
              <a:t>Alive</a:t>
            </a:r>
          </a:p>
        </p:txBody>
      </p:sp>
      <p:sp>
        <p:nvSpPr>
          <p:cNvPr id="271368" name="Text Box 8"/>
          <p:cNvSpPr txBox="1">
            <a:spLocks noChangeArrowheads="1"/>
          </p:cNvSpPr>
          <p:nvPr/>
        </p:nvSpPr>
        <p:spPr bwMode="auto">
          <a:xfrm>
            <a:off x="1828800" y="3276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endParaRPr lang="en-US" sz="2400" b="0">
              <a:solidFill>
                <a:schemeClr val="tx1"/>
              </a:solidFill>
              <a:latin typeface="Times New Roman" panose="02020603050405020304" pitchFamily="18" charset="0"/>
            </a:endParaRPr>
          </a:p>
        </p:txBody>
      </p:sp>
      <p:sp>
        <p:nvSpPr>
          <p:cNvPr id="271369" name="Text Box 9"/>
          <p:cNvSpPr txBox="1">
            <a:spLocks noChangeArrowheads="1"/>
          </p:cNvSpPr>
          <p:nvPr/>
        </p:nvSpPr>
        <p:spPr bwMode="auto">
          <a:xfrm>
            <a:off x="3810000" y="25146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71370" name="Text Box 10"/>
          <p:cNvSpPr txBox="1">
            <a:spLocks noChangeArrowheads="1"/>
          </p:cNvSpPr>
          <p:nvPr/>
        </p:nvSpPr>
        <p:spPr bwMode="auto">
          <a:xfrm>
            <a:off x="1828800" y="2514600"/>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71371" name="Text Box 11"/>
          <p:cNvSpPr txBox="1">
            <a:spLocks noChangeArrowheads="1"/>
          </p:cNvSpPr>
          <p:nvPr/>
        </p:nvSpPr>
        <p:spPr bwMode="auto">
          <a:xfrm>
            <a:off x="5867400" y="3048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endParaRPr lang="en-US" sz="2400" b="0">
              <a:solidFill>
                <a:schemeClr val="tx1"/>
              </a:solidFill>
              <a:latin typeface="Times New Roman" panose="02020603050405020304" pitchFamily="18" charset="0"/>
            </a:endParaRPr>
          </a:p>
        </p:txBody>
      </p:sp>
      <p:sp>
        <p:nvSpPr>
          <p:cNvPr id="271372" name="Text Box 12"/>
          <p:cNvSpPr txBox="1">
            <a:spLocks noChangeArrowheads="1"/>
          </p:cNvSpPr>
          <p:nvPr/>
        </p:nvSpPr>
        <p:spPr bwMode="auto">
          <a:xfrm>
            <a:off x="6096000" y="251460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71373" name="Text Box 13"/>
          <p:cNvSpPr txBox="1">
            <a:spLocks noChangeArrowheads="1"/>
          </p:cNvSpPr>
          <p:nvPr/>
        </p:nvSpPr>
        <p:spPr bwMode="auto">
          <a:xfrm>
            <a:off x="2362200" y="37338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3600">
                <a:solidFill>
                  <a:schemeClr val="tx2"/>
                </a:solidFill>
                <a:latin typeface="Arial" panose="020B0604020202020204" pitchFamily="34" charset="0"/>
              </a:rPr>
              <a:t>Dust</a:t>
            </a:r>
          </a:p>
        </p:txBody>
      </p:sp>
      <p:sp>
        <p:nvSpPr>
          <p:cNvPr id="271374" name="Text Box 14"/>
          <p:cNvSpPr txBox="1">
            <a:spLocks noChangeArrowheads="1"/>
          </p:cNvSpPr>
          <p:nvPr/>
        </p:nvSpPr>
        <p:spPr bwMode="auto">
          <a:xfrm>
            <a:off x="4267200" y="37338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3600">
                <a:solidFill>
                  <a:schemeClr val="tx2"/>
                </a:solidFill>
                <a:latin typeface="Arial" panose="020B0604020202020204" pitchFamily="34" charset="0"/>
              </a:rPr>
              <a:t>Man</a:t>
            </a:r>
          </a:p>
        </p:txBody>
      </p:sp>
      <p:sp>
        <p:nvSpPr>
          <p:cNvPr id="271375" name="Text Box 15"/>
          <p:cNvSpPr txBox="1">
            <a:spLocks noChangeArrowheads="1"/>
          </p:cNvSpPr>
          <p:nvPr/>
        </p:nvSpPr>
        <p:spPr bwMode="auto">
          <a:xfrm>
            <a:off x="6934200" y="36576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3600" u="sng">
                <a:solidFill>
                  <a:srgbClr val="CC3300"/>
                </a:solidFill>
                <a:latin typeface="Arial" panose="020B0604020202020204" pitchFamily="34" charset="0"/>
              </a:rPr>
              <a:t>FIRST</a:t>
            </a:r>
          </a:p>
        </p:txBody>
      </p:sp>
      <p:sp>
        <p:nvSpPr>
          <p:cNvPr id="271377" name="Text Box 17"/>
          <p:cNvSpPr txBox="1">
            <a:spLocks noChangeArrowheads="1"/>
          </p:cNvSpPr>
          <p:nvPr/>
        </p:nvSpPr>
        <p:spPr bwMode="auto">
          <a:xfrm>
            <a:off x="0" y="56070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3600">
                <a:solidFill>
                  <a:srgbClr val="000000"/>
                </a:solidFill>
                <a:latin typeface="Times New Roman" panose="02020603050405020304" pitchFamily="18" charset="0"/>
              </a:rPr>
              <a:t>4500 years ago this was believed in China!</a:t>
            </a:r>
          </a:p>
        </p:txBody>
      </p:sp>
      <p:sp>
        <p:nvSpPr>
          <p:cNvPr id="271378" name="Text Box 18"/>
          <p:cNvSpPr txBox="1">
            <a:spLocks noChangeArrowheads="1"/>
          </p:cNvSpPr>
          <p:nvPr/>
        </p:nvSpPr>
        <p:spPr bwMode="auto">
          <a:xfrm>
            <a:off x="76200" y="1295400"/>
            <a:ext cx="8915400" cy="13858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eaLnBrk="0" hangingPunct="0">
              <a:spcBef>
                <a:spcPct val="50000"/>
              </a:spcBef>
              <a:buFontTx/>
              <a:buNone/>
            </a:pPr>
            <a:r>
              <a:rPr lang="en-US" sz="3400" dirty="0">
                <a:solidFill>
                  <a:srgbClr val="000000"/>
                </a:solidFill>
              </a:rPr>
              <a:t>The</a:t>
            </a:r>
            <a:r>
              <a:rPr lang="en-US" sz="3400" dirty="0">
                <a:solidFill>
                  <a:schemeClr val="tx2"/>
                </a:solidFill>
              </a:rPr>
              <a:t> </a:t>
            </a:r>
            <a:r>
              <a:rPr lang="en-US" sz="3400" u="sng" dirty="0">
                <a:solidFill>
                  <a:srgbClr val="CC3300"/>
                </a:solidFill>
              </a:rPr>
              <a:t>FIRST</a:t>
            </a:r>
            <a:r>
              <a:rPr lang="en-US" sz="3400" dirty="0">
                <a:solidFill>
                  <a:schemeClr val="tx2"/>
                </a:solidFill>
              </a:rPr>
              <a:t> </a:t>
            </a:r>
            <a:r>
              <a:rPr lang="en-US" sz="3400" dirty="0">
                <a:solidFill>
                  <a:srgbClr val="000000"/>
                </a:solidFill>
              </a:rPr>
              <a:t>man was a living man of dust</a:t>
            </a:r>
          </a:p>
          <a:p>
            <a:pPr>
              <a:spcBef>
                <a:spcPct val="50000"/>
              </a:spcBef>
              <a:buClr>
                <a:schemeClr val="bg1"/>
              </a:buClr>
              <a:buFont typeface="Wingdings" panose="05000000000000000000" pitchFamily="2" charset="2"/>
              <a:buNone/>
            </a:pPr>
            <a:endParaRPr lang="en-US" sz="3400" b="0" dirty="0">
              <a:solidFill>
                <a:srgbClr val="FFFF00"/>
              </a:solidFill>
            </a:endParaRPr>
          </a:p>
        </p:txBody>
      </p:sp>
      <p:sp>
        <p:nvSpPr>
          <p:cNvPr id="2" name="Title 1"/>
          <p:cNvSpPr>
            <a:spLocks noGrp="1"/>
          </p:cNvSpPr>
          <p:nvPr>
            <p:ph type="title"/>
          </p:nvPr>
        </p:nvSpPr>
        <p:spPr/>
        <p:txBody>
          <a:bodyPr/>
          <a:lstStyle/>
          <a:p>
            <a:r>
              <a:rPr lang="en-US" dirty="0" smtClean="0"/>
              <a:t>The Creation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13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271362"/>
                                        </p:tgtEl>
                                        <p:attrNameLst>
                                          <p:attrName>style.visibility</p:attrName>
                                        </p:attrNameLst>
                                      </p:cBhvr>
                                      <p:to>
                                        <p:strVal val="visible"/>
                                      </p:to>
                                    </p:set>
                                    <p:anim calcmode="lin" valueType="num">
                                      <p:cBhvr additive="base">
                                        <p:cTn id="11" dur="500" fill="hold"/>
                                        <p:tgtEl>
                                          <p:spTgt spid="271362"/>
                                        </p:tgtEl>
                                        <p:attrNameLst>
                                          <p:attrName>ppt_x</p:attrName>
                                        </p:attrNameLst>
                                      </p:cBhvr>
                                      <p:tavLst>
                                        <p:tav tm="0">
                                          <p:val>
                                            <p:strVal val="0-#ppt_w/2"/>
                                          </p:val>
                                        </p:tav>
                                        <p:tav tm="100000">
                                          <p:val>
                                            <p:strVal val="#ppt_x"/>
                                          </p:val>
                                        </p:tav>
                                      </p:tavLst>
                                    </p:anim>
                                    <p:anim calcmode="lin" valueType="num">
                                      <p:cBhvr additive="base">
                                        <p:cTn id="12" dur="500" fill="hold"/>
                                        <p:tgtEl>
                                          <p:spTgt spid="271362"/>
                                        </p:tgtEl>
                                        <p:attrNameLst>
                                          <p:attrName>ppt_y</p:attrName>
                                        </p:attrNameLst>
                                      </p:cBhvr>
                                      <p:tavLst>
                                        <p:tav tm="0">
                                          <p:val>
                                            <p:strVal val="#ppt_y"/>
                                          </p:val>
                                        </p:tav>
                                        <p:tav tm="100000">
                                          <p:val>
                                            <p:strVal val="#ppt_y"/>
                                          </p:val>
                                        </p:tav>
                                      </p:tavLst>
                                    </p:anim>
                                  </p:childTnLst>
                                </p:cTn>
                              </p:par>
                              <p:par>
                                <p:cTn id="13" presetID="12" presetClass="entr" presetSubtype="4" fill="hold" nodeType="withEffect">
                                  <p:stCondLst>
                                    <p:cond delay="0"/>
                                  </p:stCondLst>
                                  <p:childTnLst>
                                    <p:set>
                                      <p:cBhvr>
                                        <p:cTn id="14" dur="1" fill="hold">
                                          <p:stCondLst>
                                            <p:cond delay="0"/>
                                          </p:stCondLst>
                                        </p:cTn>
                                        <p:tgtEl>
                                          <p:spTgt spid="271365"/>
                                        </p:tgtEl>
                                        <p:attrNameLst>
                                          <p:attrName>style.visibility</p:attrName>
                                        </p:attrNameLst>
                                      </p:cBhvr>
                                      <p:to>
                                        <p:strVal val="visible"/>
                                      </p:to>
                                    </p:set>
                                    <p:animEffect transition="in" filter="slide(fromBottom)">
                                      <p:cBhvr>
                                        <p:cTn id="15" dur="500"/>
                                        <p:tgtEl>
                                          <p:spTgt spid="27136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71375"/>
                                        </p:tgtEl>
                                        <p:attrNameLst>
                                          <p:attrName>style.visibility</p:attrName>
                                        </p:attrNameLst>
                                      </p:cBhvr>
                                      <p:to>
                                        <p:strVal val="visible"/>
                                      </p:to>
                                    </p:set>
                                    <p:animEffect transition="in" filter="slide(fromBottom)">
                                      <p:cBhvr>
                                        <p:cTn id="18" dur="500"/>
                                        <p:tgtEl>
                                          <p:spTgt spid="27137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71366"/>
                                        </p:tgtEl>
                                        <p:attrNameLst>
                                          <p:attrName>style.visibility</p:attrName>
                                        </p:attrNameLst>
                                      </p:cBhvr>
                                      <p:to>
                                        <p:strVal val="visible"/>
                                      </p:to>
                                    </p:set>
                                    <p:animEffect transition="in" filter="slide(fromBottom)">
                                      <p:cBhvr>
                                        <p:cTn id="21" dur="500"/>
                                        <p:tgtEl>
                                          <p:spTgt spid="271366"/>
                                        </p:tgtEl>
                                      </p:cBhvr>
                                    </p:animEffect>
                                  </p:childTnLst>
                                </p:cTn>
                              </p:par>
                              <p:par>
                                <p:cTn id="22" presetID="12" presetClass="entr" presetSubtype="4" fill="hold" nodeType="withEffect">
                                  <p:stCondLst>
                                    <p:cond delay="0"/>
                                  </p:stCondLst>
                                  <p:childTnLst>
                                    <p:set>
                                      <p:cBhvr>
                                        <p:cTn id="23" dur="1" fill="hold">
                                          <p:stCondLst>
                                            <p:cond delay="0"/>
                                          </p:stCondLst>
                                        </p:cTn>
                                        <p:tgtEl>
                                          <p:spTgt spid="271363"/>
                                        </p:tgtEl>
                                        <p:attrNameLst>
                                          <p:attrName>style.visibility</p:attrName>
                                        </p:attrNameLst>
                                      </p:cBhvr>
                                      <p:to>
                                        <p:strVal val="visible"/>
                                      </p:to>
                                    </p:set>
                                    <p:animEffect transition="in" filter="slide(fromBottom)">
                                      <p:cBhvr>
                                        <p:cTn id="24" dur="500"/>
                                        <p:tgtEl>
                                          <p:spTgt spid="27136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71373"/>
                                        </p:tgtEl>
                                        <p:attrNameLst>
                                          <p:attrName>style.visibility</p:attrName>
                                        </p:attrNameLst>
                                      </p:cBhvr>
                                      <p:to>
                                        <p:strVal val="visible"/>
                                      </p:to>
                                    </p:set>
                                    <p:animEffect transition="in" filter="slide(fromBottom)">
                                      <p:cBhvr>
                                        <p:cTn id="27" dur="500"/>
                                        <p:tgtEl>
                                          <p:spTgt spid="271373"/>
                                        </p:tgtEl>
                                      </p:cBhvr>
                                    </p:animEffect>
                                  </p:childTnLst>
                                </p:cTn>
                              </p:par>
                              <p:par>
                                <p:cTn id="28" presetID="12" presetClass="entr" presetSubtype="4" fill="hold" nodeType="withEffect">
                                  <p:stCondLst>
                                    <p:cond delay="0"/>
                                  </p:stCondLst>
                                  <p:childTnLst>
                                    <p:set>
                                      <p:cBhvr>
                                        <p:cTn id="29" dur="1" fill="hold">
                                          <p:stCondLst>
                                            <p:cond delay="0"/>
                                          </p:stCondLst>
                                        </p:cTn>
                                        <p:tgtEl>
                                          <p:spTgt spid="271364"/>
                                        </p:tgtEl>
                                        <p:attrNameLst>
                                          <p:attrName>style.visibility</p:attrName>
                                        </p:attrNameLst>
                                      </p:cBhvr>
                                      <p:to>
                                        <p:strVal val="visible"/>
                                      </p:to>
                                    </p:set>
                                    <p:animEffect transition="in" filter="slide(fromBottom)">
                                      <p:cBhvr>
                                        <p:cTn id="30" dur="500"/>
                                        <p:tgtEl>
                                          <p:spTgt spid="271364"/>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71374"/>
                                        </p:tgtEl>
                                        <p:attrNameLst>
                                          <p:attrName>style.visibility</p:attrName>
                                        </p:attrNameLst>
                                      </p:cBhvr>
                                      <p:to>
                                        <p:strVal val="visible"/>
                                      </p:to>
                                    </p:set>
                                    <p:animEffect transition="in" filter="slide(fromBottom)">
                                      <p:cBhvr>
                                        <p:cTn id="33" dur="500"/>
                                        <p:tgtEl>
                                          <p:spTgt spid="271374"/>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7137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7136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137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71377"/>
                                        </p:tgtEl>
                                        <p:attrNameLst>
                                          <p:attrName>style.visibility</p:attrName>
                                        </p:attrNameLst>
                                      </p:cBhvr>
                                      <p:to>
                                        <p:strVal val="visible"/>
                                      </p:to>
                                    </p:set>
                                    <p:animEffect transition="in" filter="dissolve">
                                      <p:cBhvr>
                                        <p:cTn id="44" dur="500"/>
                                        <p:tgtEl>
                                          <p:spTgt spid="271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6" grpId="0" autoUpdateAnimBg="0"/>
      <p:bldP spid="271369" grpId="0"/>
      <p:bldP spid="271370" grpId="0"/>
      <p:bldP spid="271372" grpId="0"/>
      <p:bldP spid="271373" grpId="0" autoUpdateAnimBg="0"/>
      <p:bldP spid="271374" grpId="0" autoUpdateAnimBg="0"/>
      <p:bldP spid="271375" grpId="0" autoUpdateAnimBg="0"/>
      <p:bldP spid="271377" grpId="0"/>
      <p:bldP spid="27137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Western Heritage</a:t>
            </a:r>
            <a:endParaRPr lang="en-US" dirty="0"/>
          </a:p>
        </p:txBody>
      </p:sp>
      <p:sp>
        <p:nvSpPr>
          <p:cNvPr id="4" name="Content Placeholder 3"/>
          <p:cNvSpPr>
            <a:spLocks noGrp="1"/>
          </p:cNvSpPr>
          <p:nvPr>
            <p:ph idx="1"/>
          </p:nvPr>
        </p:nvSpPr>
        <p:spPr/>
        <p:txBody>
          <a:bodyPr/>
          <a:lstStyle/>
          <a:p>
            <a:r>
              <a:rPr lang="en-US" smtClean="0"/>
              <a:t>Gen 2:8-9, God’s Garden For Man:</a:t>
            </a:r>
            <a:endParaRPr lang="en-US" dirty="0"/>
          </a:p>
        </p:txBody>
      </p:sp>
      <p:pic>
        <p:nvPicPr>
          <p:cNvPr id="280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114800"/>
            <a:ext cx="1457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5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848100"/>
            <a:ext cx="12001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58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429000"/>
            <a:ext cx="17716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58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3667125"/>
            <a:ext cx="13335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583" name="Text Box 7"/>
          <p:cNvSpPr txBox="1">
            <a:spLocks noChangeArrowheads="1"/>
          </p:cNvSpPr>
          <p:nvPr/>
        </p:nvSpPr>
        <p:spPr bwMode="auto">
          <a:xfrm>
            <a:off x="1828800" y="38100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dirty="0">
                <a:solidFill>
                  <a:schemeClr val="tx1"/>
                </a:solidFill>
                <a:latin typeface="Times New Roman" panose="02020603050405020304" pitchFamily="18" charset="0"/>
              </a:rPr>
              <a:t>+</a:t>
            </a:r>
          </a:p>
        </p:txBody>
      </p:sp>
      <p:sp>
        <p:nvSpPr>
          <p:cNvPr id="280584" name="Text Box 8"/>
          <p:cNvSpPr txBox="1">
            <a:spLocks noChangeArrowheads="1"/>
          </p:cNvSpPr>
          <p:nvPr/>
        </p:nvSpPr>
        <p:spPr bwMode="auto">
          <a:xfrm>
            <a:off x="3657600" y="3794125"/>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dirty="0">
                <a:solidFill>
                  <a:schemeClr val="tx1"/>
                </a:solidFill>
                <a:latin typeface="Times New Roman" panose="02020603050405020304" pitchFamily="18" charset="0"/>
              </a:rPr>
              <a:t>+</a:t>
            </a:r>
          </a:p>
        </p:txBody>
      </p:sp>
      <p:sp>
        <p:nvSpPr>
          <p:cNvPr id="280585" name="Text Box 9"/>
          <p:cNvSpPr txBox="1">
            <a:spLocks noChangeArrowheads="1"/>
          </p:cNvSpPr>
          <p:nvPr/>
        </p:nvSpPr>
        <p:spPr bwMode="auto">
          <a:xfrm>
            <a:off x="6324600" y="3870325"/>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dirty="0">
                <a:solidFill>
                  <a:schemeClr val="tx1"/>
                </a:solidFill>
                <a:latin typeface="Times New Roman" panose="02020603050405020304" pitchFamily="18" charset="0"/>
              </a:rPr>
              <a:t>=</a:t>
            </a:r>
          </a:p>
        </p:txBody>
      </p:sp>
      <p:sp>
        <p:nvSpPr>
          <p:cNvPr id="280586" name="Text Box 10"/>
          <p:cNvSpPr txBox="1">
            <a:spLocks noChangeArrowheads="1"/>
          </p:cNvSpPr>
          <p:nvPr/>
        </p:nvSpPr>
        <p:spPr bwMode="auto">
          <a:xfrm>
            <a:off x="7086600" y="4784725"/>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3600">
                <a:solidFill>
                  <a:schemeClr val="tx2"/>
                </a:solidFill>
              </a:rPr>
              <a:t>West</a:t>
            </a:r>
          </a:p>
        </p:txBody>
      </p:sp>
      <p:sp>
        <p:nvSpPr>
          <p:cNvPr id="280587" name="Text Box 11"/>
          <p:cNvSpPr txBox="1">
            <a:spLocks noChangeArrowheads="1"/>
          </p:cNvSpPr>
          <p:nvPr/>
        </p:nvSpPr>
        <p:spPr bwMode="auto">
          <a:xfrm>
            <a:off x="457200" y="4708525"/>
            <a:ext cx="1295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3600">
                <a:solidFill>
                  <a:schemeClr val="tx2"/>
                </a:solidFill>
              </a:rPr>
              <a:t>One, First</a:t>
            </a:r>
          </a:p>
        </p:txBody>
      </p:sp>
      <p:sp>
        <p:nvSpPr>
          <p:cNvPr id="280588" name="Text Box 12"/>
          <p:cNvSpPr txBox="1">
            <a:spLocks noChangeArrowheads="1"/>
          </p:cNvSpPr>
          <p:nvPr/>
        </p:nvSpPr>
        <p:spPr bwMode="auto">
          <a:xfrm>
            <a:off x="2133600" y="4784725"/>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3600">
                <a:solidFill>
                  <a:schemeClr val="tx2"/>
                </a:solidFill>
              </a:rPr>
              <a:t>Person</a:t>
            </a:r>
          </a:p>
        </p:txBody>
      </p:sp>
      <p:sp>
        <p:nvSpPr>
          <p:cNvPr id="280589" name="Text Box 13"/>
          <p:cNvSpPr txBox="1">
            <a:spLocks noChangeArrowheads="1"/>
          </p:cNvSpPr>
          <p:nvPr/>
        </p:nvSpPr>
        <p:spPr bwMode="auto">
          <a:xfrm>
            <a:off x="4191000" y="4800600"/>
            <a:ext cx="213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buFontTx/>
              <a:buNone/>
            </a:pPr>
            <a:r>
              <a:rPr lang="en-US" sz="3600" dirty="0">
                <a:solidFill>
                  <a:schemeClr val="tx2"/>
                </a:solidFill>
              </a:rPr>
              <a:t>Enclosure Garden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0579"/>
                                        </p:tgtEl>
                                        <p:attrNameLst>
                                          <p:attrName>style.visibility</p:attrName>
                                        </p:attrNameLst>
                                      </p:cBhvr>
                                      <p:to>
                                        <p:strVal val="visible"/>
                                      </p:to>
                                    </p:set>
                                    <p:anim calcmode="lin" valueType="num">
                                      <p:cBhvr additive="base">
                                        <p:cTn id="7" dur="500" fill="hold"/>
                                        <p:tgtEl>
                                          <p:spTgt spid="280579"/>
                                        </p:tgtEl>
                                        <p:attrNameLst>
                                          <p:attrName>ppt_x</p:attrName>
                                        </p:attrNameLst>
                                      </p:cBhvr>
                                      <p:tavLst>
                                        <p:tav tm="0">
                                          <p:val>
                                            <p:strVal val="#ppt_x"/>
                                          </p:val>
                                        </p:tav>
                                        <p:tav tm="100000">
                                          <p:val>
                                            <p:strVal val="#ppt_x"/>
                                          </p:val>
                                        </p:tav>
                                      </p:tavLst>
                                    </p:anim>
                                    <p:anim calcmode="lin" valueType="num">
                                      <p:cBhvr additive="base">
                                        <p:cTn id="8" dur="500" fill="hold"/>
                                        <p:tgtEl>
                                          <p:spTgt spid="2805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0580"/>
                                        </p:tgtEl>
                                        <p:attrNameLst>
                                          <p:attrName>style.visibility</p:attrName>
                                        </p:attrNameLst>
                                      </p:cBhvr>
                                      <p:to>
                                        <p:strVal val="visible"/>
                                      </p:to>
                                    </p:set>
                                    <p:anim calcmode="lin" valueType="num">
                                      <p:cBhvr additive="base">
                                        <p:cTn id="11" dur="500" fill="hold"/>
                                        <p:tgtEl>
                                          <p:spTgt spid="280580"/>
                                        </p:tgtEl>
                                        <p:attrNameLst>
                                          <p:attrName>ppt_x</p:attrName>
                                        </p:attrNameLst>
                                      </p:cBhvr>
                                      <p:tavLst>
                                        <p:tav tm="0">
                                          <p:val>
                                            <p:strVal val="#ppt_x"/>
                                          </p:val>
                                        </p:tav>
                                        <p:tav tm="100000">
                                          <p:val>
                                            <p:strVal val="#ppt_x"/>
                                          </p:val>
                                        </p:tav>
                                      </p:tavLst>
                                    </p:anim>
                                    <p:anim calcmode="lin" valueType="num">
                                      <p:cBhvr additive="base">
                                        <p:cTn id="12" dur="500" fill="hold"/>
                                        <p:tgtEl>
                                          <p:spTgt spid="28058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0581"/>
                                        </p:tgtEl>
                                        <p:attrNameLst>
                                          <p:attrName>style.visibility</p:attrName>
                                        </p:attrNameLst>
                                      </p:cBhvr>
                                      <p:to>
                                        <p:strVal val="visible"/>
                                      </p:to>
                                    </p:set>
                                    <p:anim calcmode="lin" valueType="num">
                                      <p:cBhvr additive="base">
                                        <p:cTn id="15" dur="500" fill="hold"/>
                                        <p:tgtEl>
                                          <p:spTgt spid="280581"/>
                                        </p:tgtEl>
                                        <p:attrNameLst>
                                          <p:attrName>ppt_x</p:attrName>
                                        </p:attrNameLst>
                                      </p:cBhvr>
                                      <p:tavLst>
                                        <p:tav tm="0">
                                          <p:val>
                                            <p:strVal val="#ppt_x"/>
                                          </p:val>
                                        </p:tav>
                                        <p:tav tm="100000">
                                          <p:val>
                                            <p:strVal val="#ppt_x"/>
                                          </p:val>
                                        </p:tav>
                                      </p:tavLst>
                                    </p:anim>
                                    <p:anim calcmode="lin" valueType="num">
                                      <p:cBhvr additive="base">
                                        <p:cTn id="16" dur="500" fill="hold"/>
                                        <p:tgtEl>
                                          <p:spTgt spid="28058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0582"/>
                                        </p:tgtEl>
                                        <p:attrNameLst>
                                          <p:attrName>style.visibility</p:attrName>
                                        </p:attrNameLst>
                                      </p:cBhvr>
                                      <p:to>
                                        <p:strVal val="visible"/>
                                      </p:to>
                                    </p:set>
                                    <p:anim calcmode="lin" valueType="num">
                                      <p:cBhvr additive="base">
                                        <p:cTn id="19" dur="500" fill="hold"/>
                                        <p:tgtEl>
                                          <p:spTgt spid="280582"/>
                                        </p:tgtEl>
                                        <p:attrNameLst>
                                          <p:attrName>ppt_x</p:attrName>
                                        </p:attrNameLst>
                                      </p:cBhvr>
                                      <p:tavLst>
                                        <p:tav tm="0">
                                          <p:val>
                                            <p:strVal val="#ppt_x"/>
                                          </p:val>
                                        </p:tav>
                                        <p:tav tm="100000">
                                          <p:val>
                                            <p:strVal val="#ppt_x"/>
                                          </p:val>
                                        </p:tav>
                                      </p:tavLst>
                                    </p:anim>
                                    <p:anim calcmode="lin" valueType="num">
                                      <p:cBhvr additive="base">
                                        <p:cTn id="20" dur="500" fill="hold"/>
                                        <p:tgtEl>
                                          <p:spTgt spid="28058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0583"/>
                                        </p:tgtEl>
                                        <p:attrNameLst>
                                          <p:attrName>style.visibility</p:attrName>
                                        </p:attrNameLst>
                                      </p:cBhvr>
                                      <p:to>
                                        <p:strVal val="visible"/>
                                      </p:to>
                                    </p:set>
                                    <p:anim calcmode="lin" valueType="num">
                                      <p:cBhvr additive="base">
                                        <p:cTn id="23" dur="500" fill="hold"/>
                                        <p:tgtEl>
                                          <p:spTgt spid="280583"/>
                                        </p:tgtEl>
                                        <p:attrNameLst>
                                          <p:attrName>ppt_x</p:attrName>
                                        </p:attrNameLst>
                                      </p:cBhvr>
                                      <p:tavLst>
                                        <p:tav tm="0">
                                          <p:val>
                                            <p:strVal val="#ppt_x"/>
                                          </p:val>
                                        </p:tav>
                                        <p:tav tm="100000">
                                          <p:val>
                                            <p:strVal val="#ppt_x"/>
                                          </p:val>
                                        </p:tav>
                                      </p:tavLst>
                                    </p:anim>
                                    <p:anim calcmode="lin" valueType="num">
                                      <p:cBhvr additive="base">
                                        <p:cTn id="24" dur="500" fill="hold"/>
                                        <p:tgtEl>
                                          <p:spTgt spid="28058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0584"/>
                                        </p:tgtEl>
                                        <p:attrNameLst>
                                          <p:attrName>style.visibility</p:attrName>
                                        </p:attrNameLst>
                                      </p:cBhvr>
                                      <p:to>
                                        <p:strVal val="visible"/>
                                      </p:to>
                                    </p:set>
                                    <p:anim calcmode="lin" valueType="num">
                                      <p:cBhvr additive="base">
                                        <p:cTn id="27" dur="500" fill="hold"/>
                                        <p:tgtEl>
                                          <p:spTgt spid="280584"/>
                                        </p:tgtEl>
                                        <p:attrNameLst>
                                          <p:attrName>ppt_x</p:attrName>
                                        </p:attrNameLst>
                                      </p:cBhvr>
                                      <p:tavLst>
                                        <p:tav tm="0">
                                          <p:val>
                                            <p:strVal val="#ppt_x"/>
                                          </p:val>
                                        </p:tav>
                                        <p:tav tm="100000">
                                          <p:val>
                                            <p:strVal val="#ppt_x"/>
                                          </p:val>
                                        </p:tav>
                                      </p:tavLst>
                                    </p:anim>
                                    <p:anim calcmode="lin" valueType="num">
                                      <p:cBhvr additive="base">
                                        <p:cTn id="28" dur="500" fill="hold"/>
                                        <p:tgtEl>
                                          <p:spTgt spid="28058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0585"/>
                                        </p:tgtEl>
                                        <p:attrNameLst>
                                          <p:attrName>style.visibility</p:attrName>
                                        </p:attrNameLst>
                                      </p:cBhvr>
                                      <p:to>
                                        <p:strVal val="visible"/>
                                      </p:to>
                                    </p:set>
                                    <p:anim calcmode="lin" valueType="num">
                                      <p:cBhvr additive="base">
                                        <p:cTn id="31" dur="500" fill="hold"/>
                                        <p:tgtEl>
                                          <p:spTgt spid="280585"/>
                                        </p:tgtEl>
                                        <p:attrNameLst>
                                          <p:attrName>ppt_x</p:attrName>
                                        </p:attrNameLst>
                                      </p:cBhvr>
                                      <p:tavLst>
                                        <p:tav tm="0">
                                          <p:val>
                                            <p:strVal val="#ppt_x"/>
                                          </p:val>
                                        </p:tav>
                                        <p:tav tm="100000">
                                          <p:val>
                                            <p:strVal val="#ppt_x"/>
                                          </p:val>
                                        </p:tav>
                                      </p:tavLst>
                                    </p:anim>
                                    <p:anim calcmode="lin" valueType="num">
                                      <p:cBhvr additive="base">
                                        <p:cTn id="32" dur="500" fill="hold"/>
                                        <p:tgtEl>
                                          <p:spTgt spid="28058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0586"/>
                                        </p:tgtEl>
                                        <p:attrNameLst>
                                          <p:attrName>style.visibility</p:attrName>
                                        </p:attrNameLst>
                                      </p:cBhvr>
                                      <p:to>
                                        <p:strVal val="visible"/>
                                      </p:to>
                                    </p:set>
                                    <p:anim calcmode="lin" valueType="num">
                                      <p:cBhvr additive="base">
                                        <p:cTn id="35" dur="500" fill="hold"/>
                                        <p:tgtEl>
                                          <p:spTgt spid="280586"/>
                                        </p:tgtEl>
                                        <p:attrNameLst>
                                          <p:attrName>ppt_x</p:attrName>
                                        </p:attrNameLst>
                                      </p:cBhvr>
                                      <p:tavLst>
                                        <p:tav tm="0">
                                          <p:val>
                                            <p:strVal val="#ppt_x"/>
                                          </p:val>
                                        </p:tav>
                                        <p:tav tm="100000">
                                          <p:val>
                                            <p:strVal val="#ppt_x"/>
                                          </p:val>
                                        </p:tav>
                                      </p:tavLst>
                                    </p:anim>
                                    <p:anim calcmode="lin" valueType="num">
                                      <p:cBhvr additive="base">
                                        <p:cTn id="36" dur="500" fill="hold"/>
                                        <p:tgtEl>
                                          <p:spTgt spid="28058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0587"/>
                                        </p:tgtEl>
                                        <p:attrNameLst>
                                          <p:attrName>style.visibility</p:attrName>
                                        </p:attrNameLst>
                                      </p:cBhvr>
                                      <p:to>
                                        <p:strVal val="visible"/>
                                      </p:to>
                                    </p:set>
                                    <p:anim calcmode="lin" valueType="num">
                                      <p:cBhvr additive="base">
                                        <p:cTn id="39" dur="500" fill="hold"/>
                                        <p:tgtEl>
                                          <p:spTgt spid="280587"/>
                                        </p:tgtEl>
                                        <p:attrNameLst>
                                          <p:attrName>ppt_x</p:attrName>
                                        </p:attrNameLst>
                                      </p:cBhvr>
                                      <p:tavLst>
                                        <p:tav tm="0">
                                          <p:val>
                                            <p:strVal val="#ppt_x"/>
                                          </p:val>
                                        </p:tav>
                                        <p:tav tm="100000">
                                          <p:val>
                                            <p:strVal val="#ppt_x"/>
                                          </p:val>
                                        </p:tav>
                                      </p:tavLst>
                                    </p:anim>
                                    <p:anim calcmode="lin" valueType="num">
                                      <p:cBhvr additive="base">
                                        <p:cTn id="40" dur="500" fill="hold"/>
                                        <p:tgtEl>
                                          <p:spTgt spid="28058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0588"/>
                                        </p:tgtEl>
                                        <p:attrNameLst>
                                          <p:attrName>style.visibility</p:attrName>
                                        </p:attrNameLst>
                                      </p:cBhvr>
                                      <p:to>
                                        <p:strVal val="visible"/>
                                      </p:to>
                                    </p:set>
                                    <p:anim calcmode="lin" valueType="num">
                                      <p:cBhvr additive="base">
                                        <p:cTn id="43" dur="500" fill="hold"/>
                                        <p:tgtEl>
                                          <p:spTgt spid="280588"/>
                                        </p:tgtEl>
                                        <p:attrNameLst>
                                          <p:attrName>ppt_x</p:attrName>
                                        </p:attrNameLst>
                                      </p:cBhvr>
                                      <p:tavLst>
                                        <p:tav tm="0">
                                          <p:val>
                                            <p:strVal val="#ppt_x"/>
                                          </p:val>
                                        </p:tav>
                                        <p:tav tm="100000">
                                          <p:val>
                                            <p:strVal val="#ppt_x"/>
                                          </p:val>
                                        </p:tav>
                                      </p:tavLst>
                                    </p:anim>
                                    <p:anim calcmode="lin" valueType="num">
                                      <p:cBhvr additive="base">
                                        <p:cTn id="44" dur="500" fill="hold"/>
                                        <p:tgtEl>
                                          <p:spTgt spid="28058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0589"/>
                                        </p:tgtEl>
                                        <p:attrNameLst>
                                          <p:attrName>style.visibility</p:attrName>
                                        </p:attrNameLst>
                                      </p:cBhvr>
                                      <p:to>
                                        <p:strVal val="visible"/>
                                      </p:to>
                                    </p:set>
                                    <p:anim calcmode="lin" valueType="num">
                                      <p:cBhvr additive="base">
                                        <p:cTn id="47" dur="500" fill="hold"/>
                                        <p:tgtEl>
                                          <p:spTgt spid="280589"/>
                                        </p:tgtEl>
                                        <p:attrNameLst>
                                          <p:attrName>ppt_x</p:attrName>
                                        </p:attrNameLst>
                                      </p:cBhvr>
                                      <p:tavLst>
                                        <p:tav tm="0">
                                          <p:val>
                                            <p:strVal val="#ppt_x"/>
                                          </p:val>
                                        </p:tav>
                                        <p:tav tm="100000">
                                          <p:val>
                                            <p:strVal val="#ppt_x"/>
                                          </p:val>
                                        </p:tav>
                                      </p:tavLst>
                                    </p:anim>
                                    <p:anim calcmode="lin" valueType="num">
                                      <p:cBhvr additive="base">
                                        <p:cTn id="48" dur="500" fill="hold"/>
                                        <p:tgtEl>
                                          <p:spTgt spid="280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3" grpId="0"/>
      <p:bldP spid="280584" grpId="0"/>
      <p:bldP spid="280585" grpId="0"/>
      <p:bldP spid="280586" grpId="0"/>
      <p:bldP spid="280587" grpId="0"/>
      <p:bldP spid="280588" grpId="0"/>
      <p:bldP spid="28058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Chinese Language</a:t>
            </a:r>
            <a:endParaRPr lang="en-US" dirty="0"/>
          </a:p>
        </p:txBody>
      </p:sp>
      <p:sp>
        <p:nvSpPr>
          <p:cNvPr id="240643" name="Rectangle 3"/>
          <p:cNvSpPr>
            <a:spLocks noGrp="1" noChangeArrowheads="1"/>
          </p:cNvSpPr>
          <p:nvPr>
            <p:ph type="body" idx="1"/>
          </p:nvPr>
        </p:nvSpPr>
        <p:spPr/>
        <p:txBody>
          <a:bodyPr/>
          <a:lstStyle/>
          <a:p>
            <a:r>
              <a:rPr lang="en-US" smtClean="0"/>
              <a:t>Is the oldest, continuous written language in the World</a:t>
            </a:r>
          </a:p>
          <a:p>
            <a:r>
              <a:rPr lang="en-US" smtClean="0"/>
              <a:t>First written over 4,500 years ago</a:t>
            </a:r>
          </a:p>
          <a:p>
            <a:r>
              <a:rPr lang="en-US" smtClean="0"/>
              <a:t>The inventors of the written language drew pictures to express words or ideas</a:t>
            </a:r>
          </a:p>
          <a:p>
            <a:r>
              <a:rPr lang="en-US" smtClean="0"/>
              <a:t>Simple pictures were combined to make more complex thoughts</a:t>
            </a: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0643">
                                            <p:txEl>
                                              <p:pRg st="2" end="2"/>
                                            </p:txEl>
                                          </p:spTgt>
                                        </p:tgtEl>
                                        <p:attrNameLst>
                                          <p:attrName>style.visibility</p:attrName>
                                        </p:attrNameLst>
                                      </p:cBhvr>
                                      <p:to>
                                        <p:strVal val="visible"/>
                                      </p:to>
                                    </p:set>
                                    <p:animEffect transition="in" filter="checkerboard(across)">
                                      <p:cBhvr>
                                        <p:cTn id="7" dur="500"/>
                                        <p:tgtEl>
                                          <p:spTgt spid="240643">
                                            <p:txEl>
                                              <p:pRg st="2" end="2"/>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0643">
                                            <p:txEl>
                                              <p:pRg st="3" end="3"/>
                                            </p:txEl>
                                          </p:spTgt>
                                        </p:tgtEl>
                                        <p:attrNameLst>
                                          <p:attrName>style.visibility</p:attrName>
                                        </p:attrNameLst>
                                      </p:cBhvr>
                                      <p:to>
                                        <p:strVal val="visible"/>
                                      </p:to>
                                    </p:set>
                                    <p:animEffect transition="in" filter="checkerboard(across)">
                                      <p:cBhvr>
                                        <p:cTn id="10" dur="500"/>
                                        <p:tgtEl>
                                          <p:spTgt spid="2406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4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513763" cy="5791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8531" name="Line 3"/>
          <p:cNvSpPr>
            <a:spLocks noChangeShapeType="1"/>
          </p:cNvSpPr>
          <p:nvPr/>
        </p:nvSpPr>
        <p:spPr bwMode="auto">
          <a:xfrm>
            <a:off x="4749102" y="5257800"/>
            <a:ext cx="0" cy="7620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32" name="Line 4"/>
          <p:cNvSpPr>
            <a:spLocks noChangeShapeType="1"/>
          </p:cNvSpPr>
          <p:nvPr/>
        </p:nvSpPr>
        <p:spPr bwMode="auto">
          <a:xfrm>
            <a:off x="4368102" y="5638800"/>
            <a:ext cx="7620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33" name="Text Box 5"/>
          <p:cNvSpPr txBox="1">
            <a:spLocks noChangeArrowheads="1"/>
          </p:cNvSpPr>
          <p:nvPr/>
        </p:nvSpPr>
        <p:spPr bwMode="auto">
          <a:xfrm>
            <a:off x="4572000" y="4876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400" dirty="0">
                <a:solidFill>
                  <a:schemeClr val="tx1"/>
                </a:solidFill>
                <a:latin typeface="Times New Roman" panose="02020603050405020304" pitchFamily="18" charset="0"/>
              </a:rPr>
              <a:t>N</a:t>
            </a:r>
          </a:p>
        </p:txBody>
      </p:sp>
      <p:sp>
        <p:nvSpPr>
          <p:cNvPr id="278534" name="Text Box 6"/>
          <p:cNvSpPr txBox="1">
            <a:spLocks noChangeArrowheads="1"/>
          </p:cNvSpPr>
          <p:nvPr/>
        </p:nvSpPr>
        <p:spPr bwMode="auto">
          <a:xfrm>
            <a:off x="4596702" y="59436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400">
                <a:solidFill>
                  <a:schemeClr val="tx1"/>
                </a:solidFill>
                <a:latin typeface="Times New Roman" panose="02020603050405020304" pitchFamily="18" charset="0"/>
              </a:rPr>
              <a:t>S</a:t>
            </a:r>
          </a:p>
        </p:txBody>
      </p:sp>
      <p:sp>
        <p:nvSpPr>
          <p:cNvPr id="278535" name="Text Box 7"/>
          <p:cNvSpPr txBox="1">
            <a:spLocks noChangeArrowheads="1"/>
          </p:cNvSpPr>
          <p:nvPr/>
        </p:nvSpPr>
        <p:spPr bwMode="auto">
          <a:xfrm>
            <a:off x="5053902" y="5410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400">
                <a:solidFill>
                  <a:schemeClr val="tx1"/>
                </a:solidFill>
                <a:latin typeface="Times New Roman" panose="02020603050405020304" pitchFamily="18" charset="0"/>
              </a:rPr>
              <a:t>E</a:t>
            </a:r>
          </a:p>
        </p:txBody>
      </p:sp>
      <p:sp>
        <p:nvSpPr>
          <p:cNvPr id="278536" name="Text Box 8"/>
          <p:cNvSpPr txBox="1">
            <a:spLocks noChangeArrowheads="1"/>
          </p:cNvSpPr>
          <p:nvPr/>
        </p:nvSpPr>
        <p:spPr bwMode="auto">
          <a:xfrm>
            <a:off x="3987102" y="5410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400">
                <a:solidFill>
                  <a:schemeClr val="tx1"/>
                </a:solidFill>
                <a:latin typeface="Times New Roman" panose="02020603050405020304" pitchFamily="18" charset="0"/>
              </a:rPr>
              <a:t>W</a:t>
            </a:r>
          </a:p>
        </p:txBody>
      </p:sp>
      <p:sp>
        <p:nvSpPr>
          <p:cNvPr id="278537" name="Text Box 9"/>
          <p:cNvSpPr txBox="1">
            <a:spLocks noChangeArrowheads="1"/>
          </p:cNvSpPr>
          <p:nvPr/>
        </p:nvSpPr>
        <p:spPr bwMode="auto">
          <a:xfrm>
            <a:off x="914400" y="1219200"/>
            <a:ext cx="2514600"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400"/>
              <a:t>Garden of Eden</a:t>
            </a:r>
          </a:p>
        </p:txBody>
      </p:sp>
      <p:sp>
        <p:nvSpPr>
          <p:cNvPr id="278538" name="Line 10"/>
          <p:cNvSpPr>
            <a:spLocks noChangeShapeType="1"/>
          </p:cNvSpPr>
          <p:nvPr/>
        </p:nvSpPr>
        <p:spPr bwMode="auto">
          <a:xfrm>
            <a:off x="1295400" y="1752600"/>
            <a:ext cx="685800" cy="121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sp>
        <p:nvSpPr>
          <p:cNvPr id="278539" name="Freeform 11"/>
          <p:cNvSpPr>
            <a:spLocks/>
          </p:cNvSpPr>
          <p:nvPr/>
        </p:nvSpPr>
        <p:spPr bwMode="auto">
          <a:xfrm>
            <a:off x="2133600" y="2286000"/>
            <a:ext cx="3810000" cy="685800"/>
          </a:xfrm>
          <a:custGeom>
            <a:avLst/>
            <a:gdLst>
              <a:gd name="T0" fmla="*/ 2400 w 2400"/>
              <a:gd name="T1" fmla="*/ 432 h 432"/>
              <a:gd name="T2" fmla="*/ 1152 w 2400"/>
              <a:gd name="T3" fmla="*/ 0 h 432"/>
              <a:gd name="T4" fmla="*/ 0 w 2400"/>
              <a:gd name="T5" fmla="*/ 432 h 432"/>
            </a:gdLst>
            <a:ahLst/>
            <a:cxnLst>
              <a:cxn ang="0">
                <a:pos x="T0" y="T1"/>
              </a:cxn>
              <a:cxn ang="0">
                <a:pos x="T2" y="T3"/>
              </a:cxn>
              <a:cxn ang="0">
                <a:pos x="T4" y="T5"/>
              </a:cxn>
            </a:cxnLst>
            <a:rect l="0" t="0" r="r" b="b"/>
            <a:pathLst>
              <a:path w="2400" h="432">
                <a:moveTo>
                  <a:pt x="2400" y="432"/>
                </a:moveTo>
                <a:cubicBezTo>
                  <a:pt x="1976" y="216"/>
                  <a:pt x="1552" y="0"/>
                  <a:pt x="1152" y="0"/>
                </a:cubicBezTo>
                <a:cubicBezTo>
                  <a:pt x="752" y="0"/>
                  <a:pt x="192" y="360"/>
                  <a:pt x="0" y="432"/>
                </a:cubicBez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pic>
        <p:nvPicPr>
          <p:cNvPr id="27854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371600"/>
            <a:ext cx="13335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8541" name="Text Box 13"/>
          <p:cNvSpPr txBox="1">
            <a:spLocks noChangeArrowheads="1"/>
          </p:cNvSpPr>
          <p:nvPr/>
        </p:nvSpPr>
        <p:spPr bwMode="auto">
          <a:xfrm>
            <a:off x="7010400" y="2895600"/>
            <a:ext cx="1524000" cy="157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dirty="0" smtClean="0">
                <a:solidFill>
                  <a:srgbClr val="000000"/>
                </a:solidFill>
              </a:rPr>
              <a:t>West for the Chinese</a:t>
            </a:r>
            <a:endParaRPr lang="en-US" dirty="0">
              <a:solidFill>
                <a:srgbClr val="000000"/>
              </a:solidFill>
            </a:endParaRPr>
          </a:p>
        </p:txBody>
      </p:sp>
      <p:sp>
        <p:nvSpPr>
          <p:cNvPr id="278542" name="Line 14"/>
          <p:cNvSpPr>
            <a:spLocks noChangeShapeType="1"/>
          </p:cNvSpPr>
          <p:nvPr/>
        </p:nvSpPr>
        <p:spPr bwMode="auto">
          <a:xfrm flipV="1">
            <a:off x="1371600" y="3124200"/>
            <a:ext cx="609600" cy="76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sp>
        <p:nvSpPr>
          <p:cNvPr id="278543" name="Text Box 15"/>
          <p:cNvSpPr txBox="1">
            <a:spLocks noChangeArrowheads="1"/>
          </p:cNvSpPr>
          <p:nvPr/>
        </p:nvSpPr>
        <p:spPr bwMode="auto">
          <a:xfrm>
            <a:off x="838200" y="4067175"/>
            <a:ext cx="1600200" cy="1800225"/>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t>Eden was east for Moses</a:t>
            </a:r>
          </a:p>
        </p:txBody>
      </p:sp>
      <p:sp>
        <p:nvSpPr>
          <p:cNvPr id="278545" name="Text Box 17"/>
          <p:cNvSpPr txBox="1">
            <a:spLocks noChangeArrowheads="1"/>
          </p:cNvSpPr>
          <p:nvPr/>
        </p:nvSpPr>
        <p:spPr bwMode="auto">
          <a:xfrm>
            <a:off x="609600" y="76200"/>
            <a:ext cx="8077200" cy="10156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6000" u="sng" dirty="0">
                <a:solidFill>
                  <a:srgbClr val="000099"/>
                </a:solidFill>
                <a:latin typeface="Arial Rounded MT Bold" panose="020F0704030504030204" pitchFamily="34" charset="0"/>
              </a:rPr>
              <a:t>Western Heritage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85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85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85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8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9" grpId="0" animBg="1"/>
      <p:bldP spid="278541" grpId="0"/>
      <p:bldP spid="278542" grpId="0" animBg="1"/>
      <p:bldP spid="27854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4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924175"/>
            <a:ext cx="12763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6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819400"/>
            <a:ext cx="15811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46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5075" y="2609850"/>
            <a:ext cx="17621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679" name="Text Box 7"/>
          <p:cNvSpPr txBox="1">
            <a:spLocks noChangeArrowheads="1"/>
          </p:cNvSpPr>
          <p:nvPr/>
        </p:nvSpPr>
        <p:spPr bwMode="auto">
          <a:xfrm>
            <a:off x="5334000" y="304800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84680" name="Text Box 8"/>
          <p:cNvSpPr txBox="1">
            <a:spLocks noChangeArrowheads="1"/>
          </p:cNvSpPr>
          <p:nvPr/>
        </p:nvSpPr>
        <p:spPr bwMode="auto">
          <a:xfrm>
            <a:off x="5943600" y="4054475"/>
            <a:ext cx="259080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buFontTx/>
              <a:buNone/>
            </a:pPr>
            <a:r>
              <a:rPr lang="en-US" sz="2400" dirty="0">
                <a:solidFill>
                  <a:schemeClr val="tx2"/>
                </a:solidFill>
              </a:rPr>
              <a:t>To want, to desire, necessary </a:t>
            </a:r>
          </a:p>
        </p:txBody>
      </p:sp>
      <p:sp>
        <p:nvSpPr>
          <p:cNvPr id="284681" name="Text Box 9"/>
          <p:cNvSpPr txBox="1">
            <a:spLocks noChangeArrowheads="1"/>
          </p:cNvSpPr>
          <p:nvPr/>
        </p:nvSpPr>
        <p:spPr bwMode="auto">
          <a:xfrm>
            <a:off x="228600" y="4191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dirty="0">
                <a:solidFill>
                  <a:schemeClr val="tx2"/>
                </a:solidFill>
              </a:rPr>
              <a:t>West</a:t>
            </a:r>
          </a:p>
        </p:txBody>
      </p:sp>
      <p:sp>
        <p:nvSpPr>
          <p:cNvPr id="284682" name="Text Box 10"/>
          <p:cNvSpPr txBox="1">
            <a:spLocks noChangeArrowheads="1"/>
          </p:cNvSpPr>
          <p:nvPr/>
        </p:nvSpPr>
        <p:spPr bwMode="auto">
          <a:xfrm>
            <a:off x="3200400" y="41148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rPr>
              <a:t>Woman</a:t>
            </a:r>
          </a:p>
        </p:txBody>
      </p:sp>
      <p:sp>
        <p:nvSpPr>
          <p:cNvPr id="284689" name="Text Box 17"/>
          <p:cNvSpPr txBox="1">
            <a:spLocks noChangeArrowheads="1"/>
          </p:cNvSpPr>
          <p:nvPr/>
        </p:nvSpPr>
        <p:spPr bwMode="auto">
          <a:xfrm>
            <a:off x="2286000" y="3032125"/>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 name="Title 1"/>
          <p:cNvSpPr>
            <a:spLocks noGrp="1"/>
          </p:cNvSpPr>
          <p:nvPr>
            <p:ph type="title"/>
          </p:nvPr>
        </p:nvSpPr>
        <p:spPr/>
        <p:txBody>
          <a:bodyPr/>
          <a:lstStyle/>
          <a:p>
            <a:r>
              <a:rPr lang="en-US" smtClean="0"/>
              <a:t>The Creation</a:t>
            </a:r>
            <a:endParaRPr lang="en-US" dirty="0"/>
          </a:p>
        </p:txBody>
      </p:sp>
      <p:sp>
        <p:nvSpPr>
          <p:cNvPr id="5" name="Content Placeholder 4"/>
          <p:cNvSpPr>
            <a:spLocks noGrp="1"/>
          </p:cNvSpPr>
          <p:nvPr>
            <p:ph idx="1"/>
          </p:nvPr>
        </p:nvSpPr>
        <p:spPr/>
        <p:txBody>
          <a:bodyPr/>
          <a:lstStyle/>
          <a:p>
            <a:r>
              <a:rPr lang="en-US" dirty="0" smtClean="0"/>
              <a:t>Gen. 2:18-24, The First  Man Needs a Woman</a:t>
            </a: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6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46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46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46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46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46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4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9" grpId="0"/>
      <p:bldP spid="284680" grpId="0"/>
      <p:bldP spid="284681" grpId="0"/>
      <p:bldP spid="284682" grpId="0"/>
      <p:bldP spid="28468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819400"/>
            <a:ext cx="11906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743200"/>
            <a:ext cx="14382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667000"/>
            <a:ext cx="14382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26" name="Text Box 6"/>
          <p:cNvSpPr txBox="1">
            <a:spLocks noChangeArrowheads="1"/>
          </p:cNvSpPr>
          <p:nvPr/>
        </p:nvSpPr>
        <p:spPr bwMode="auto">
          <a:xfrm>
            <a:off x="2514600" y="28194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dirty="0">
                <a:solidFill>
                  <a:schemeClr val="tx1"/>
                </a:solidFill>
                <a:latin typeface="Times New Roman" panose="02020603050405020304" pitchFamily="18" charset="0"/>
              </a:rPr>
              <a:t>+</a:t>
            </a:r>
          </a:p>
        </p:txBody>
      </p:sp>
      <p:sp>
        <p:nvSpPr>
          <p:cNvPr id="286727" name="Text Box 7"/>
          <p:cNvSpPr txBox="1">
            <a:spLocks noChangeArrowheads="1"/>
          </p:cNvSpPr>
          <p:nvPr/>
        </p:nvSpPr>
        <p:spPr bwMode="auto">
          <a:xfrm>
            <a:off x="5486400" y="281940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86728" name="Text Box 8"/>
          <p:cNvSpPr txBox="1">
            <a:spLocks noChangeArrowheads="1"/>
          </p:cNvSpPr>
          <p:nvPr/>
        </p:nvSpPr>
        <p:spPr bwMode="auto">
          <a:xfrm>
            <a:off x="6019800" y="4191000"/>
            <a:ext cx="220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a:solidFill>
                  <a:schemeClr val="tx2"/>
                </a:solidFill>
                <a:latin typeface="Times New Roman" panose="02020603050405020304" pitchFamily="18" charset="0"/>
              </a:rPr>
              <a:t>Beginning, First</a:t>
            </a:r>
          </a:p>
        </p:txBody>
      </p:sp>
      <p:sp>
        <p:nvSpPr>
          <p:cNvPr id="286729" name="Text Box 9"/>
          <p:cNvSpPr txBox="1">
            <a:spLocks noChangeArrowheads="1"/>
          </p:cNvSpPr>
          <p:nvPr/>
        </p:nvSpPr>
        <p:spPr bwMode="auto">
          <a:xfrm>
            <a:off x="609600" y="426720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a:solidFill>
                  <a:schemeClr val="tx2"/>
                </a:solidFill>
                <a:latin typeface="Times New Roman" panose="02020603050405020304" pitchFamily="18" charset="0"/>
              </a:rPr>
              <a:t>Two</a:t>
            </a:r>
          </a:p>
        </p:txBody>
      </p:sp>
      <p:sp>
        <p:nvSpPr>
          <p:cNvPr id="286730" name="Text Box 10"/>
          <p:cNvSpPr txBox="1">
            <a:spLocks noChangeArrowheads="1"/>
          </p:cNvSpPr>
          <p:nvPr/>
        </p:nvSpPr>
        <p:spPr bwMode="auto">
          <a:xfrm>
            <a:off x="3200400" y="42672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a:solidFill>
                  <a:schemeClr val="tx2"/>
                </a:solidFill>
                <a:latin typeface="Times New Roman" panose="02020603050405020304" pitchFamily="18" charset="0"/>
              </a:rPr>
              <a:t>People</a:t>
            </a:r>
          </a:p>
        </p:txBody>
      </p:sp>
      <p:sp>
        <p:nvSpPr>
          <p:cNvPr id="2" name="Title 1"/>
          <p:cNvSpPr>
            <a:spLocks noGrp="1"/>
          </p:cNvSpPr>
          <p:nvPr>
            <p:ph type="title"/>
          </p:nvPr>
        </p:nvSpPr>
        <p:spPr/>
        <p:txBody>
          <a:bodyPr/>
          <a:lstStyle/>
          <a:p>
            <a:r>
              <a:rPr lang="en-US" smtClean="0"/>
              <a:t>The Creation</a:t>
            </a:r>
            <a:endParaRPr lang="en-US"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028950"/>
            <a:ext cx="7810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533775"/>
            <a:ext cx="12668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38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343275"/>
            <a:ext cx="12954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38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7075" y="3419475"/>
            <a:ext cx="11525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39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8011" y="1495425"/>
            <a:ext cx="13811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2391" name="Text Box 7"/>
          <p:cNvSpPr txBox="1">
            <a:spLocks noChangeArrowheads="1"/>
          </p:cNvSpPr>
          <p:nvPr/>
        </p:nvSpPr>
        <p:spPr bwMode="auto">
          <a:xfrm>
            <a:off x="2057400" y="3429000"/>
            <a:ext cx="30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72392" name="Text Box 8"/>
          <p:cNvSpPr txBox="1">
            <a:spLocks noChangeArrowheads="1"/>
          </p:cNvSpPr>
          <p:nvPr/>
        </p:nvSpPr>
        <p:spPr bwMode="auto">
          <a:xfrm>
            <a:off x="4191000" y="3413125"/>
            <a:ext cx="30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72393" name="Text Box 9"/>
          <p:cNvSpPr txBox="1">
            <a:spLocks noChangeArrowheads="1"/>
          </p:cNvSpPr>
          <p:nvPr/>
        </p:nvSpPr>
        <p:spPr bwMode="auto">
          <a:xfrm>
            <a:off x="6324600" y="3336925"/>
            <a:ext cx="30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72394" name="Text Box 10"/>
          <p:cNvSpPr txBox="1">
            <a:spLocks noChangeArrowheads="1"/>
          </p:cNvSpPr>
          <p:nvPr/>
        </p:nvSpPr>
        <p:spPr bwMode="auto">
          <a:xfrm>
            <a:off x="609600" y="1773237"/>
            <a:ext cx="6553200" cy="701675"/>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4000" dirty="0"/>
              <a:t>Happiness or Blessing</a:t>
            </a:r>
          </a:p>
        </p:txBody>
      </p:sp>
      <p:sp>
        <p:nvSpPr>
          <p:cNvPr id="272395" name="Text Box 11"/>
          <p:cNvSpPr txBox="1">
            <a:spLocks noChangeArrowheads="1"/>
          </p:cNvSpPr>
          <p:nvPr/>
        </p:nvSpPr>
        <p:spPr bwMode="auto">
          <a:xfrm>
            <a:off x="838200" y="438785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3600">
                <a:solidFill>
                  <a:schemeClr val="tx2"/>
                </a:solidFill>
                <a:latin typeface="Arial" panose="020B0604020202020204" pitchFamily="34" charset="0"/>
              </a:rPr>
              <a:t>God</a:t>
            </a:r>
          </a:p>
        </p:txBody>
      </p:sp>
      <p:sp>
        <p:nvSpPr>
          <p:cNvPr id="272396" name="Text Box 12"/>
          <p:cNvSpPr txBox="1">
            <a:spLocks noChangeArrowheads="1"/>
          </p:cNvSpPr>
          <p:nvPr/>
        </p:nvSpPr>
        <p:spPr bwMode="auto">
          <a:xfrm>
            <a:off x="2667000" y="438785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3600">
                <a:solidFill>
                  <a:schemeClr val="tx2"/>
                </a:solidFill>
                <a:latin typeface="Arial" panose="020B0604020202020204" pitchFamily="34" charset="0"/>
              </a:rPr>
              <a:t>One</a:t>
            </a:r>
          </a:p>
        </p:txBody>
      </p:sp>
      <p:sp>
        <p:nvSpPr>
          <p:cNvPr id="272397" name="Text Box 13"/>
          <p:cNvSpPr txBox="1">
            <a:spLocks noChangeArrowheads="1"/>
          </p:cNvSpPr>
          <p:nvPr/>
        </p:nvSpPr>
        <p:spPr bwMode="auto">
          <a:xfrm>
            <a:off x="4876800" y="4387850"/>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3600">
                <a:solidFill>
                  <a:schemeClr val="tx2"/>
                </a:solidFill>
                <a:latin typeface="Arial" panose="020B0604020202020204" pitchFamily="34" charset="0"/>
              </a:rPr>
              <a:t>Man</a:t>
            </a:r>
          </a:p>
        </p:txBody>
      </p:sp>
      <p:sp>
        <p:nvSpPr>
          <p:cNvPr id="272398" name="Text Box 14"/>
          <p:cNvSpPr txBox="1">
            <a:spLocks noChangeArrowheads="1"/>
          </p:cNvSpPr>
          <p:nvPr/>
        </p:nvSpPr>
        <p:spPr bwMode="auto">
          <a:xfrm>
            <a:off x="6629400" y="4387850"/>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3600">
                <a:solidFill>
                  <a:schemeClr val="tx2"/>
                </a:solidFill>
                <a:latin typeface="Arial" panose="020B0604020202020204" pitchFamily="34" charset="0"/>
              </a:rPr>
              <a:t>Garden</a:t>
            </a:r>
          </a:p>
        </p:txBody>
      </p:sp>
      <p:sp>
        <p:nvSpPr>
          <p:cNvPr id="2" name="Title 1"/>
          <p:cNvSpPr>
            <a:spLocks noGrp="1"/>
          </p:cNvSpPr>
          <p:nvPr>
            <p:ph type="title"/>
          </p:nvPr>
        </p:nvSpPr>
        <p:spPr/>
        <p:txBody>
          <a:bodyPr/>
          <a:lstStyle/>
          <a:p>
            <a:r>
              <a:rPr lang="en-US" smtClean="0"/>
              <a:t>The Garden Of Eden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23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23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23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23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23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23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23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23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23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2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1" grpId="0"/>
      <p:bldP spid="272392" grpId="0"/>
      <p:bldP spid="272393" grpId="0"/>
      <p:bldP spid="272395" grpId="0"/>
      <p:bldP spid="272396" grpId="0"/>
      <p:bldP spid="272397" grpId="0"/>
      <p:bldP spid="2723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495800"/>
            <a:ext cx="24669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7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4495800"/>
            <a:ext cx="16954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7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4419600"/>
            <a:ext cx="16192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798" name="Text Box 6"/>
          <p:cNvSpPr txBox="1">
            <a:spLocks noChangeArrowheads="1"/>
          </p:cNvSpPr>
          <p:nvPr/>
        </p:nvSpPr>
        <p:spPr bwMode="auto">
          <a:xfrm>
            <a:off x="2971800" y="47244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89799" name="Text Box 7"/>
          <p:cNvSpPr txBox="1">
            <a:spLocks noChangeArrowheads="1"/>
          </p:cNvSpPr>
          <p:nvPr/>
        </p:nvSpPr>
        <p:spPr bwMode="auto">
          <a:xfrm>
            <a:off x="5791200" y="480060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89800" name="Text Box 8"/>
          <p:cNvSpPr txBox="1">
            <a:spLocks noChangeArrowheads="1"/>
          </p:cNvSpPr>
          <p:nvPr/>
        </p:nvSpPr>
        <p:spPr bwMode="auto">
          <a:xfrm>
            <a:off x="685800" y="2440258"/>
            <a:ext cx="8077200" cy="155416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dirty="0">
                <a:solidFill>
                  <a:schemeClr val="tx2"/>
                </a:solidFill>
              </a:rPr>
              <a:t> </a:t>
            </a:r>
            <a:r>
              <a:rPr lang="en-US" dirty="0"/>
              <a:t>Man was forbidden to eat one of the two trees  -- if he ate the forbidden tree he’d lose access to the tree of life!</a:t>
            </a:r>
          </a:p>
        </p:txBody>
      </p:sp>
      <p:sp>
        <p:nvSpPr>
          <p:cNvPr id="289801" name="Text Box 9"/>
          <p:cNvSpPr txBox="1">
            <a:spLocks noChangeArrowheads="1"/>
          </p:cNvSpPr>
          <p:nvPr/>
        </p:nvSpPr>
        <p:spPr bwMode="auto">
          <a:xfrm>
            <a:off x="6553200" y="60198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a:solidFill>
                  <a:schemeClr val="tx2"/>
                </a:solidFill>
              </a:rPr>
              <a:t>Forbidden</a:t>
            </a:r>
          </a:p>
        </p:txBody>
      </p:sp>
      <p:sp>
        <p:nvSpPr>
          <p:cNvPr id="289802" name="Text Box 10"/>
          <p:cNvSpPr txBox="1">
            <a:spLocks noChangeArrowheads="1"/>
          </p:cNvSpPr>
          <p:nvPr/>
        </p:nvSpPr>
        <p:spPr bwMode="auto">
          <a:xfrm>
            <a:off x="304800" y="60198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a:solidFill>
                  <a:schemeClr val="tx2"/>
                </a:solidFill>
              </a:rPr>
              <a:t>Two Trees</a:t>
            </a:r>
          </a:p>
        </p:txBody>
      </p:sp>
      <p:sp>
        <p:nvSpPr>
          <p:cNvPr id="289803" name="Text Box 11"/>
          <p:cNvSpPr txBox="1">
            <a:spLocks noChangeArrowheads="1"/>
          </p:cNvSpPr>
          <p:nvPr/>
        </p:nvSpPr>
        <p:spPr bwMode="auto">
          <a:xfrm>
            <a:off x="3352800" y="60198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a:solidFill>
                  <a:schemeClr val="tx2"/>
                </a:solidFill>
              </a:rPr>
              <a:t>Command</a:t>
            </a:r>
          </a:p>
        </p:txBody>
      </p:sp>
      <p:sp>
        <p:nvSpPr>
          <p:cNvPr id="2" name="Title 1"/>
          <p:cNvSpPr>
            <a:spLocks noGrp="1"/>
          </p:cNvSpPr>
          <p:nvPr>
            <p:ph type="title"/>
          </p:nvPr>
        </p:nvSpPr>
        <p:spPr/>
        <p:txBody>
          <a:bodyPr/>
          <a:lstStyle/>
          <a:p>
            <a:r>
              <a:rPr lang="en-US" dirty="0" smtClean="0"/>
              <a:t>First Sin &amp; Consequences</a:t>
            </a:r>
            <a:endParaRPr lang="en-US" dirty="0"/>
          </a:p>
        </p:txBody>
      </p:sp>
      <p:sp>
        <p:nvSpPr>
          <p:cNvPr id="3" name="Content Placeholder 2"/>
          <p:cNvSpPr>
            <a:spLocks noGrp="1"/>
          </p:cNvSpPr>
          <p:nvPr>
            <p:ph idx="1"/>
          </p:nvPr>
        </p:nvSpPr>
        <p:spPr/>
        <p:txBody>
          <a:bodyPr/>
          <a:lstStyle/>
          <a:p>
            <a:r>
              <a:rPr lang="en-US" smtClean="0"/>
              <a:t>Gen 2:16-17, God’s command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800"/>
                                        </p:tgtEl>
                                        <p:attrNameLst>
                                          <p:attrName>style.visibility</p:attrName>
                                        </p:attrNameLst>
                                      </p:cBhvr>
                                      <p:to>
                                        <p:strVal val="visible"/>
                                      </p:to>
                                    </p:set>
                                    <p:animEffect transition="in" filter="blinds(horizontal)">
                                      <p:cBhvr>
                                        <p:cTn id="7" dur="500"/>
                                        <p:tgtEl>
                                          <p:spTgt spid="2898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8979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8980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979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8979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980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979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8979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9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8" grpId="0"/>
      <p:bldP spid="289799" grpId="0"/>
      <p:bldP spid="289800" grpId="0" animBg="1" autoUpdateAnimBg="0"/>
      <p:bldP spid="289801" grpId="0"/>
      <p:bldP spid="289802" grpId="0"/>
      <p:bldP spid="2898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200400"/>
            <a:ext cx="17907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3893" name="Text Box 5"/>
          <p:cNvSpPr txBox="1">
            <a:spLocks noChangeArrowheads="1"/>
          </p:cNvSpPr>
          <p:nvPr/>
        </p:nvSpPr>
        <p:spPr bwMode="auto">
          <a:xfrm>
            <a:off x="6172200" y="4800600"/>
            <a:ext cx="30480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buFontTx/>
              <a:buNone/>
            </a:pPr>
            <a:r>
              <a:rPr lang="en-US" sz="2800" dirty="0">
                <a:solidFill>
                  <a:schemeClr val="tx2"/>
                </a:solidFill>
              </a:rPr>
              <a:t>To Covet, desire</a:t>
            </a:r>
          </a:p>
        </p:txBody>
      </p:sp>
      <p:pic>
        <p:nvPicPr>
          <p:cNvPr id="2938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352800"/>
            <a:ext cx="25146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3895" name="Text Box 7"/>
          <p:cNvSpPr txBox="1">
            <a:spLocks noChangeArrowheads="1"/>
          </p:cNvSpPr>
          <p:nvPr/>
        </p:nvSpPr>
        <p:spPr bwMode="auto">
          <a:xfrm>
            <a:off x="457200" y="4800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dirty="0">
                <a:solidFill>
                  <a:schemeClr val="tx2"/>
                </a:solidFill>
              </a:rPr>
              <a:t>Two Trees</a:t>
            </a:r>
          </a:p>
        </p:txBody>
      </p:sp>
      <p:pic>
        <p:nvPicPr>
          <p:cNvPr id="29389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3352800"/>
            <a:ext cx="18288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3897" name="Text Box 9"/>
          <p:cNvSpPr txBox="1">
            <a:spLocks noChangeArrowheads="1"/>
          </p:cNvSpPr>
          <p:nvPr/>
        </p:nvSpPr>
        <p:spPr bwMode="auto">
          <a:xfrm>
            <a:off x="3505200" y="48006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rPr>
              <a:t>Woman</a:t>
            </a:r>
          </a:p>
        </p:txBody>
      </p:sp>
      <p:sp>
        <p:nvSpPr>
          <p:cNvPr id="293898" name="Text Box 10"/>
          <p:cNvSpPr txBox="1">
            <a:spLocks noChangeArrowheads="1"/>
          </p:cNvSpPr>
          <p:nvPr/>
        </p:nvSpPr>
        <p:spPr bwMode="auto">
          <a:xfrm>
            <a:off x="3124200" y="35814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93899" name="Text Box 11"/>
          <p:cNvSpPr txBox="1">
            <a:spLocks noChangeArrowheads="1"/>
          </p:cNvSpPr>
          <p:nvPr/>
        </p:nvSpPr>
        <p:spPr bwMode="auto">
          <a:xfrm>
            <a:off x="5791200" y="358140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4" name="Title 3"/>
          <p:cNvSpPr>
            <a:spLocks noGrp="1"/>
          </p:cNvSpPr>
          <p:nvPr>
            <p:ph type="title"/>
          </p:nvPr>
        </p:nvSpPr>
        <p:spPr/>
        <p:txBody>
          <a:bodyPr/>
          <a:lstStyle/>
          <a:p>
            <a:r>
              <a:rPr lang="en-US" dirty="0" smtClean="0"/>
              <a:t>First Sin &amp; Consequences</a:t>
            </a:r>
            <a:endParaRPr lang="en-US" dirty="0"/>
          </a:p>
        </p:txBody>
      </p:sp>
      <p:sp>
        <p:nvSpPr>
          <p:cNvPr id="3" name="Content Placeholder 2"/>
          <p:cNvSpPr>
            <a:spLocks noGrp="1"/>
          </p:cNvSpPr>
          <p:nvPr>
            <p:ph idx="1"/>
          </p:nvPr>
        </p:nvSpPr>
        <p:spPr/>
        <p:txBody>
          <a:bodyPr/>
          <a:lstStyle/>
          <a:p>
            <a:r>
              <a:rPr lang="en-US" dirty="0" smtClean="0"/>
              <a:t>Gen 3:1-8, Eve’s temptation and fall</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38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38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38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38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38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38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389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93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1"/>
      <p:bldP spid="293895" grpId="0"/>
      <p:bldP spid="293897" grpId="0"/>
      <p:bldP spid="293898" grpId="0"/>
      <p:bldP spid="2938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76400"/>
            <a:ext cx="9048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1676400"/>
            <a:ext cx="13144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9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1600200"/>
            <a:ext cx="13430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94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1676400"/>
            <a:ext cx="119062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94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5225" y="1457325"/>
            <a:ext cx="16287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5943" name="Text Box 7"/>
          <p:cNvSpPr txBox="1">
            <a:spLocks noChangeArrowheads="1"/>
          </p:cNvSpPr>
          <p:nvPr/>
        </p:nvSpPr>
        <p:spPr bwMode="auto">
          <a:xfrm>
            <a:off x="1295400" y="17526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95944" name="Text Box 8"/>
          <p:cNvSpPr txBox="1">
            <a:spLocks noChangeArrowheads="1"/>
          </p:cNvSpPr>
          <p:nvPr/>
        </p:nvSpPr>
        <p:spPr bwMode="auto">
          <a:xfrm>
            <a:off x="3429000" y="16764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95945" name="Text Box 9"/>
          <p:cNvSpPr txBox="1">
            <a:spLocks noChangeArrowheads="1"/>
          </p:cNvSpPr>
          <p:nvPr/>
        </p:nvSpPr>
        <p:spPr bwMode="auto">
          <a:xfrm>
            <a:off x="5486400" y="16764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95946" name="Text Box 10"/>
          <p:cNvSpPr txBox="1">
            <a:spLocks noChangeArrowheads="1"/>
          </p:cNvSpPr>
          <p:nvPr/>
        </p:nvSpPr>
        <p:spPr bwMode="auto">
          <a:xfrm>
            <a:off x="7086600" y="175260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pic>
        <p:nvPicPr>
          <p:cNvPr id="295947"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4267200"/>
            <a:ext cx="16954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948"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2200" y="4495800"/>
            <a:ext cx="22383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949"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05400" y="4572000"/>
            <a:ext cx="12287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950"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2300" y="4219784"/>
            <a:ext cx="17907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5951" name="Text Box 15"/>
          <p:cNvSpPr txBox="1">
            <a:spLocks noChangeArrowheads="1"/>
          </p:cNvSpPr>
          <p:nvPr/>
        </p:nvSpPr>
        <p:spPr bwMode="auto">
          <a:xfrm>
            <a:off x="6400800" y="4784725"/>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dirty="0">
                <a:solidFill>
                  <a:schemeClr val="tx1"/>
                </a:solidFill>
                <a:latin typeface="Times New Roman" panose="02020603050405020304" pitchFamily="18" charset="0"/>
              </a:rPr>
              <a:t>=</a:t>
            </a:r>
          </a:p>
        </p:txBody>
      </p:sp>
      <p:sp>
        <p:nvSpPr>
          <p:cNvPr id="295952" name="Text Box 16"/>
          <p:cNvSpPr txBox="1">
            <a:spLocks noChangeArrowheads="1"/>
          </p:cNvSpPr>
          <p:nvPr/>
        </p:nvSpPr>
        <p:spPr bwMode="auto">
          <a:xfrm>
            <a:off x="4572000" y="47244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95953" name="Text Box 17"/>
          <p:cNvSpPr txBox="1">
            <a:spLocks noChangeArrowheads="1"/>
          </p:cNvSpPr>
          <p:nvPr/>
        </p:nvSpPr>
        <p:spPr bwMode="auto">
          <a:xfrm>
            <a:off x="1981200" y="47244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295954" name="Text Box 18"/>
          <p:cNvSpPr txBox="1">
            <a:spLocks noChangeArrowheads="1"/>
          </p:cNvSpPr>
          <p:nvPr/>
        </p:nvSpPr>
        <p:spPr bwMode="auto">
          <a:xfrm>
            <a:off x="7696200" y="3048000"/>
            <a:ext cx="129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rPr>
              <a:t>Devil, Satan</a:t>
            </a:r>
          </a:p>
        </p:txBody>
      </p:sp>
      <p:sp>
        <p:nvSpPr>
          <p:cNvPr id="295955" name="Text Box 19"/>
          <p:cNvSpPr txBox="1">
            <a:spLocks noChangeArrowheads="1"/>
          </p:cNvSpPr>
          <p:nvPr/>
        </p:nvSpPr>
        <p:spPr bwMode="auto">
          <a:xfrm>
            <a:off x="152400" y="2667000"/>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400">
                <a:solidFill>
                  <a:schemeClr val="tx2"/>
                </a:solidFill>
              </a:rPr>
              <a:t>Life or Motion</a:t>
            </a:r>
          </a:p>
        </p:txBody>
      </p:sp>
      <p:sp>
        <p:nvSpPr>
          <p:cNvPr id="295956" name="Text Box 20"/>
          <p:cNvSpPr txBox="1">
            <a:spLocks noChangeArrowheads="1"/>
          </p:cNvSpPr>
          <p:nvPr/>
        </p:nvSpPr>
        <p:spPr bwMode="auto">
          <a:xfrm>
            <a:off x="1981200" y="2743200"/>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400">
                <a:solidFill>
                  <a:schemeClr val="tx2"/>
                </a:solidFill>
              </a:rPr>
              <a:t>Secret, private</a:t>
            </a:r>
          </a:p>
        </p:txBody>
      </p:sp>
      <p:sp>
        <p:nvSpPr>
          <p:cNvPr id="295957" name="Text Box 21"/>
          <p:cNvSpPr txBox="1">
            <a:spLocks noChangeArrowheads="1"/>
          </p:cNvSpPr>
          <p:nvPr/>
        </p:nvSpPr>
        <p:spPr bwMode="auto">
          <a:xfrm>
            <a:off x="3886200" y="2819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400">
                <a:solidFill>
                  <a:schemeClr val="tx2"/>
                </a:solidFill>
              </a:rPr>
              <a:t>Garden</a:t>
            </a:r>
          </a:p>
        </p:txBody>
      </p:sp>
      <p:sp>
        <p:nvSpPr>
          <p:cNvPr id="295958" name="Text Box 22"/>
          <p:cNvSpPr txBox="1">
            <a:spLocks noChangeArrowheads="1"/>
          </p:cNvSpPr>
          <p:nvPr/>
        </p:nvSpPr>
        <p:spPr bwMode="auto">
          <a:xfrm>
            <a:off x="5867400" y="2819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400">
                <a:solidFill>
                  <a:schemeClr val="tx2"/>
                </a:solidFill>
              </a:rPr>
              <a:t>Man</a:t>
            </a:r>
          </a:p>
        </p:txBody>
      </p:sp>
      <p:sp>
        <p:nvSpPr>
          <p:cNvPr id="295959" name="Text Box 23"/>
          <p:cNvSpPr txBox="1">
            <a:spLocks noChangeArrowheads="1"/>
          </p:cNvSpPr>
          <p:nvPr/>
        </p:nvSpPr>
        <p:spPr bwMode="auto">
          <a:xfrm>
            <a:off x="6896100" y="5972384"/>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dirty="0">
                <a:solidFill>
                  <a:schemeClr val="tx2"/>
                </a:solidFill>
              </a:rPr>
              <a:t>Tempter</a:t>
            </a:r>
          </a:p>
        </p:txBody>
      </p:sp>
      <p:sp>
        <p:nvSpPr>
          <p:cNvPr id="295960" name="Text Box 24"/>
          <p:cNvSpPr txBox="1">
            <a:spLocks noChangeArrowheads="1"/>
          </p:cNvSpPr>
          <p:nvPr/>
        </p:nvSpPr>
        <p:spPr bwMode="auto">
          <a:xfrm>
            <a:off x="381000" y="60198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rPr>
              <a:t>Devil</a:t>
            </a:r>
          </a:p>
        </p:txBody>
      </p:sp>
      <p:sp>
        <p:nvSpPr>
          <p:cNvPr id="295961" name="Text Box 25"/>
          <p:cNvSpPr txBox="1">
            <a:spLocks noChangeArrowheads="1"/>
          </p:cNvSpPr>
          <p:nvPr/>
        </p:nvSpPr>
        <p:spPr bwMode="auto">
          <a:xfrm>
            <a:off x="2286000" y="60198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rPr>
              <a:t>Two Trees</a:t>
            </a:r>
          </a:p>
        </p:txBody>
      </p:sp>
      <p:sp>
        <p:nvSpPr>
          <p:cNvPr id="295962" name="Text Box 26"/>
          <p:cNvSpPr txBox="1">
            <a:spLocks noChangeArrowheads="1"/>
          </p:cNvSpPr>
          <p:nvPr/>
        </p:nvSpPr>
        <p:spPr bwMode="auto">
          <a:xfrm>
            <a:off x="4724400" y="59436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1"/>
                </a:solidFill>
              </a:rPr>
              <a:t>Cover</a:t>
            </a:r>
          </a:p>
        </p:txBody>
      </p:sp>
      <p:sp>
        <p:nvSpPr>
          <p:cNvPr id="2" name="Title 1"/>
          <p:cNvSpPr>
            <a:spLocks noGrp="1"/>
          </p:cNvSpPr>
          <p:nvPr>
            <p:ph type="title"/>
          </p:nvPr>
        </p:nvSpPr>
        <p:spPr/>
        <p:txBody>
          <a:bodyPr/>
          <a:lstStyle/>
          <a:p>
            <a:r>
              <a:rPr lang="en-US" smtClean="0"/>
              <a:t>First Sin &amp; Consequences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59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59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59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9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59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59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59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59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59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59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59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59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595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959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59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59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59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59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59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59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59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59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59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5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3" grpId="0"/>
      <p:bldP spid="295944" grpId="0"/>
      <p:bldP spid="295945" grpId="0"/>
      <p:bldP spid="295946" grpId="0"/>
      <p:bldP spid="295951" grpId="0"/>
      <p:bldP spid="295952" grpId="0"/>
      <p:bldP spid="295953" grpId="0"/>
      <p:bldP spid="295954" grpId="0"/>
      <p:bldP spid="295955" grpId="0"/>
      <p:bldP spid="295956" grpId="0"/>
      <p:bldP spid="295957" grpId="0"/>
      <p:bldP spid="295958" grpId="0"/>
      <p:bldP spid="295959" grpId="0"/>
      <p:bldP spid="295960" grpId="0"/>
      <p:bldP spid="295961" grpId="0"/>
      <p:bldP spid="2959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First Sin &amp; Consequences</a:t>
            </a:r>
            <a:endParaRPr lang="en-US" dirty="0"/>
          </a:p>
        </p:txBody>
      </p:sp>
      <p:pic>
        <p:nvPicPr>
          <p:cNvPr id="297992" name="Picture 8"/>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862138" y="1676400"/>
            <a:ext cx="7281862" cy="4933950"/>
          </a:xfrm>
          <a:solidFill>
            <a:schemeClr val="bg1"/>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97988" name="Text Box 4"/>
          <p:cNvSpPr txBox="1">
            <a:spLocks noChangeArrowheads="1"/>
          </p:cNvSpPr>
          <p:nvPr/>
        </p:nvSpPr>
        <p:spPr bwMode="auto">
          <a:xfrm>
            <a:off x="533400" y="1676400"/>
            <a:ext cx="6629400" cy="49514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eaLnBrk="0" hangingPunct="0">
              <a:spcBef>
                <a:spcPct val="50000"/>
              </a:spcBef>
              <a:buFontTx/>
              <a:buNone/>
            </a:pPr>
            <a:r>
              <a:rPr lang="en-US" sz="4000">
                <a:solidFill>
                  <a:schemeClr val="bg1"/>
                </a:solidFill>
                <a:latin typeface="Times New Roman" panose="02020603050405020304" pitchFamily="18" charset="0"/>
              </a:rPr>
              <a:t>D</a:t>
            </a:r>
          </a:p>
          <a:p>
            <a:pPr algn="ctr" eaLnBrk="0" hangingPunct="0">
              <a:spcBef>
                <a:spcPct val="50000"/>
              </a:spcBef>
              <a:buFontTx/>
              <a:buNone/>
            </a:pPr>
            <a:r>
              <a:rPr lang="en-US" sz="4000">
                <a:solidFill>
                  <a:schemeClr val="bg1"/>
                </a:solidFill>
                <a:latin typeface="Times New Roman" panose="02020603050405020304" pitchFamily="18" charset="0"/>
              </a:rPr>
              <a:t>D</a:t>
            </a:r>
          </a:p>
          <a:p>
            <a:pPr algn="ctr" eaLnBrk="0" hangingPunct="0">
              <a:spcBef>
                <a:spcPct val="50000"/>
              </a:spcBef>
              <a:buFontTx/>
              <a:buNone/>
            </a:pPr>
            <a:endParaRPr lang="en-US" sz="4000">
              <a:solidFill>
                <a:schemeClr val="bg1"/>
              </a:solidFill>
              <a:latin typeface="Times New Roman" panose="02020603050405020304" pitchFamily="18" charset="0"/>
            </a:endParaRPr>
          </a:p>
          <a:p>
            <a:pPr algn="ctr" eaLnBrk="0" hangingPunct="0">
              <a:spcBef>
                <a:spcPct val="50000"/>
              </a:spcBef>
              <a:buFontTx/>
              <a:buNone/>
            </a:pPr>
            <a:endParaRPr lang="en-US" sz="4000">
              <a:solidFill>
                <a:schemeClr val="bg1"/>
              </a:solidFill>
              <a:latin typeface="Times New Roman" panose="02020603050405020304" pitchFamily="18" charset="0"/>
            </a:endParaRPr>
          </a:p>
          <a:p>
            <a:pPr algn="ctr" eaLnBrk="0" hangingPunct="0">
              <a:spcBef>
                <a:spcPct val="50000"/>
              </a:spcBef>
              <a:buFontTx/>
              <a:buNone/>
            </a:pPr>
            <a:endParaRPr lang="en-US" sz="4000">
              <a:solidFill>
                <a:schemeClr val="bg1"/>
              </a:solidFill>
              <a:latin typeface="Times New Roman" panose="02020603050405020304" pitchFamily="18" charset="0"/>
            </a:endParaRPr>
          </a:p>
        </p:txBody>
      </p:sp>
      <p:sp>
        <p:nvSpPr>
          <p:cNvPr id="297996" name="Text Box 12"/>
          <p:cNvSpPr txBox="1">
            <a:spLocks noChangeArrowheads="1"/>
          </p:cNvSpPr>
          <p:nvPr/>
        </p:nvSpPr>
        <p:spPr bwMode="auto">
          <a:xfrm>
            <a:off x="1447800" y="2133600"/>
            <a:ext cx="4800600" cy="3990975"/>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None/>
            </a:pPr>
            <a:r>
              <a:rPr lang="en-US" b="0">
                <a:solidFill>
                  <a:schemeClr val="tx1"/>
                </a:solidFill>
              </a:rPr>
              <a:t>Then the eyes of both of them were opened, and they knew that they were naked; and they sewed fig leaves together and made themselves coverings. (Genesis 3:7)</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First Sin &amp; Consequences</a:t>
            </a:r>
            <a:endParaRPr lang="en-US" dirty="0"/>
          </a:p>
        </p:txBody>
      </p:sp>
      <p:pic>
        <p:nvPicPr>
          <p:cNvPr id="300036" name="Picture 4"/>
          <p:cNvPicPr preferRelativeResize="0">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1643063"/>
            <a:ext cx="8458200" cy="4935537"/>
          </a:xfrm>
          <a:solidFill>
            <a:schemeClr val="bg1"/>
          </a:solid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First Sin &amp; Its Consequences</a:t>
            </a:r>
            <a:endParaRPr lang="en-US" dirty="0"/>
          </a:p>
        </p:txBody>
      </p:sp>
      <p:sp>
        <p:nvSpPr>
          <p:cNvPr id="4" name="Rectangle 2"/>
          <p:cNvSpPr txBox="1">
            <a:spLocks noChangeArrowheads="1"/>
          </p:cNvSpPr>
          <p:nvPr/>
        </p:nvSpPr>
        <p:spPr bwMode="auto">
          <a:xfrm>
            <a:off x="0" y="1215659"/>
            <a:ext cx="9144000" cy="167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lang="en-US" sz="4800" b="1" u="sng" kern="1200" smtClean="0">
                <a:solidFill>
                  <a:srgbClr val="000099"/>
                </a:solidFill>
                <a:latin typeface="Arial" panose="020B0604020202020204" pitchFamily="34" charset="0"/>
                <a:ea typeface="+mn-ea"/>
                <a:cs typeface="+mn-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buNone/>
            </a:pPr>
            <a:r>
              <a:rPr lang="en-US" sz="3200" smtClean="0">
                <a:latin typeface="Arial Rounded MT Bold" panose="020F0704030504030204" pitchFamily="34" charset="0"/>
              </a:rPr>
              <a:t>FELLOWSHIP IS LOST</a:t>
            </a:r>
            <a:br>
              <a:rPr lang="en-US" sz="3200" smtClean="0">
                <a:latin typeface="Arial Rounded MT Bold" panose="020F0704030504030204" pitchFamily="34" charset="0"/>
              </a:rPr>
            </a:br>
            <a:r>
              <a:rPr lang="en-US" sz="3200" smtClean="0">
                <a:solidFill>
                  <a:srgbClr val="CC3300"/>
                </a:solidFill>
                <a:latin typeface="Arial Rounded MT Bold" panose="020F0704030504030204" pitchFamily="34" charset="0"/>
              </a:rPr>
              <a:t>Man commits sin </a:t>
            </a:r>
            <a:br>
              <a:rPr lang="en-US" sz="3200" smtClean="0">
                <a:solidFill>
                  <a:srgbClr val="CC3300"/>
                </a:solidFill>
                <a:latin typeface="Arial Rounded MT Bold" panose="020F0704030504030204" pitchFamily="34" charset="0"/>
              </a:rPr>
            </a:br>
            <a:r>
              <a:rPr lang="en-US" sz="3200" smtClean="0">
                <a:solidFill>
                  <a:srgbClr val="CC3300"/>
                </a:solidFill>
                <a:latin typeface="Arial Rounded MT Bold" panose="020F0704030504030204" pitchFamily="34" charset="0"/>
              </a:rPr>
              <a:t>Is forced to leave the Garden</a:t>
            </a:r>
            <a:endParaRPr lang="en-US" sz="3200" dirty="0">
              <a:solidFill>
                <a:srgbClr val="CC3300"/>
              </a:solidFill>
              <a:latin typeface="Arial Rounded MT Bold" panose="020F0704030504030204" pitchFamily="34" charset="0"/>
            </a:endParaRPr>
          </a:p>
        </p:txBody>
      </p:sp>
      <p:sp>
        <p:nvSpPr>
          <p:cNvPr id="5" name="Text Box 3"/>
          <p:cNvSpPr txBox="1">
            <a:spLocks noChangeArrowheads="1"/>
          </p:cNvSpPr>
          <p:nvPr/>
        </p:nvSpPr>
        <p:spPr bwMode="auto">
          <a:xfrm>
            <a:off x="1676400" y="3824288"/>
            <a:ext cx="2590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4800" dirty="0">
                <a:solidFill>
                  <a:schemeClr val="tx2"/>
                </a:solidFill>
              </a:rPr>
              <a:t>God</a:t>
            </a:r>
          </a:p>
        </p:txBody>
      </p:sp>
      <p:sp>
        <p:nvSpPr>
          <p:cNvPr id="6" name="Text Box 5"/>
          <p:cNvSpPr txBox="1">
            <a:spLocks noChangeArrowheads="1"/>
          </p:cNvSpPr>
          <p:nvPr/>
        </p:nvSpPr>
        <p:spPr bwMode="auto">
          <a:xfrm>
            <a:off x="5410200" y="3900487"/>
            <a:ext cx="1828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4800" dirty="0">
                <a:solidFill>
                  <a:schemeClr val="tx2"/>
                </a:solidFill>
              </a:rPr>
              <a:t>Man</a:t>
            </a:r>
          </a:p>
        </p:txBody>
      </p:sp>
      <p:sp>
        <p:nvSpPr>
          <p:cNvPr id="7" name="Text Box 6"/>
          <p:cNvSpPr txBox="1">
            <a:spLocks noChangeArrowheads="1"/>
          </p:cNvSpPr>
          <p:nvPr/>
        </p:nvSpPr>
        <p:spPr bwMode="auto">
          <a:xfrm>
            <a:off x="533400" y="5622925"/>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4000">
                <a:solidFill>
                  <a:schemeClr val="tx2"/>
                </a:solidFill>
              </a:rPr>
              <a:t>That Happiness Was Lost!</a:t>
            </a:r>
          </a:p>
        </p:txBody>
      </p:sp>
      <p:sp>
        <p:nvSpPr>
          <p:cNvPr id="8" name="WordArt 7"/>
          <p:cNvSpPr>
            <a:spLocks noChangeArrowheads="1" noChangeShapeType="1" noTextEdit="1"/>
          </p:cNvSpPr>
          <p:nvPr/>
        </p:nvSpPr>
        <p:spPr bwMode="auto">
          <a:xfrm>
            <a:off x="3505200" y="3013076"/>
            <a:ext cx="21336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Tx/>
              <a:buNone/>
            </a:pPr>
            <a:r>
              <a:rPr lang="en-US" sz="3600" kern="10" dirty="0">
                <a:ln w="9525">
                  <a:solidFill>
                    <a:srgbClr val="000000"/>
                  </a:solidFill>
                  <a:round/>
                  <a:headEnd/>
                  <a:tailEnd/>
                </a:ln>
                <a:solidFill>
                  <a:srgbClr val="FF0000"/>
                </a:solidFill>
                <a:latin typeface="Arial Black" panose="020B0A04020102020204" pitchFamily="34" charset="0"/>
              </a:rPr>
              <a:t>SIN</a:t>
            </a:r>
          </a:p>
        </p:txBody>
      </p:sp>
      <p:sp>
        <p:nvSpPr>
          <p:cNvPr id="9" name="Lightning Bolt 8"/>
          <p:cNvSpPr/>
          <p:nvPr/>
        </p:nvSpPr>
        <p:spPr bwMode="auto">
          <a:xfrm rot="1308117">
            <a:off x="4190999" y="3582378"/>
            <a:ext cx="762000" cy="1798637"/>
          </a:xfrm>
          <a:prstGeom prst="lightningBolt">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3200" b="1" i="0" u="none" strike="noStrike" cap="none" normalizeH="0" baseline="0" smtClean="0">
              <a:ln>
                <a:noFill/>
              </a:ln>
              <a:solidFill>
                <a:schemeClr val="accent1"/>
              </a:solidFill>
              <a:effectLst/>
              <a:latin typeface="Arial Rounded MT Bold" panose="020F0704030504030204" pitchFamily="34" charset="0"/>
            </a:endParaRPr>
          </a:p>
        </p:txBody>
      </p:sp>
    </p:spTree>
    <p:extLst>
      <p:ext uri="{BB962C8B-B14F-4D97-AF65-F5344CB8AC3E}">
        <p14:creationId xmlns:p14="http://schemas.microsoft.com/office/powerpoint/2010/main" val="270526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381000" y="304800"/>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3600" b="0">
                <a:solidFill>
                  <a:srgbClr val="A40042"/>
                </a:solidFill>
                <a:latin typeface="Arial Black" panose="020B0A04020102020204" pitchFamily="34" charset="0"/>
              </a:rPr>
              <a:t>Simple pictures were combined to make more complex thoughts</a:t>
            </a:r>
          </a:p>
        </p:txBody>
      </p:sp>
      <p:pic>
        <p:nvPicPr>
          <p:cNvPr id="2426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754313"/>
            <a:ext cx="1447800"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2" name="Text Box 4"/>
          <p:cNvSpPr txBox="1">
            <a:spLocks noChangeArrowheads="1"/>
          </p:cNvSpPr>
          <p:nvPr/>
        </p:nvSpPr>
        <p:spPr bwMode="auto">
          <a:xfrm>
            <a:off x="2590800" y="2743200"/>
            <a:ext cx="457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dirty="0" smtClean="0">
                <a:solidFill>
                  <a:schemeClr val="tx1"/>
                </a:solidFill>
                <a:latin typeface="Times New Roman" panose="02020603050405020304" pitchFamily="18" charset="0"/>
              </a:rPr>
              <a:t>+</a:t>
            </a:r>
            <a:endParaRPr lang="en-US" sz="6000" dirty="0">
              <a:solidFill>
                <a:schemeClr val="tx1"/>
              </a:solidFill>
              <a:latin typeface="Times New Roman" panose="02020603050405020304" pitchFamily="18" charset="0"/>
            </a:endParaRPr>
          </a:p>
        </p:txBody>
      </p:sp>
      <p:pic>
        <p:nvPicPr>
          <p:cNvPr id="2426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667000"/>
            <a:ext cx="13239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4" name="Text Box 6"/>
          <p:cNvSpPr txBox="1">
            <a:spLocks noChangeArrowheads="1"/>
          </p:cNvSpPr>
          <p:nvPr/>
        </p:nvSpPr>
        <p:spPr bwMode="auto">
          <a:xfrm>
            <a:off x="4724400" y="266700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dirty="0">
                <a:solidFill>
                  <a:schemeClr val="tx1"/>
                </a:solidFill>
                <a:latin typeface="Times New Roman" panose="02020603050405020304" pitchFamily="18" charset="0"/>
              </a:rPr>
              <a:t>=</a:t>
            </a:r>
          </a:p>
        </p:txBody>
      </p:sp>
      <p:pic>
        <p:nvPicPr>
          <p:cNvPr id="24269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2590800"/>
            <a:ext cx="12192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6" name="Text Box 8"/>
          <p:cNvSpPr txBox="1">
            <a:spLocks noChangeArrowheads="1"/>
          </p:cNvSpPr>
          <p:nvPr/>
        </p:nvSpPr>
        <p:spPr bwMode="auto">
          <a:xfrm>
            <a:off x="1066800" y="38100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a:solidFill>
                  <a:srgbClr val="A40042"/>
                </a:solidFill>
                <a:latin typeface="Arial Black" panose="020B0A04020102020204" pitchFamily="34" charset="0"/>
              </a:rPr>
              <a:t>Mouth</a:t>
            </a:r>
          </a:p>
        </p:txBody>
      </p:sp>
      <p:sp>
        <p:nvSpPr>
          <p:cNvPr id="242697" name="Text Box 9"/>
          <p:cNvSpPr txBox="1">
            <a:spLocks noChangeArrowheads="1"/>
          </p:cNvSpPr>
          <p:nvPr/>
        </p:nvSpPr>
        <p:spPr bwMode="auto">
          <a:xfrm>
            <a:off x="3124200" y="3810000"/>
            <a:ext cx="16002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a:solidFill>
                  <a:srgbClr val="A40042"/>
                </a:solidFill>
                <a:latin typeface="Arial Black" panose="020B0A04020102020204" pitchFamily="34" charset="0"/>
              </a:rPr>
              <a:t>Man </a:t>
            </a:r>
            <a:r>
              <a:rPr lang="en-US" sz="2400">
                <a:solidFill>
                  <a:srgbClr val="A40042"/>
                </a:solidFill>
                <a:latin typeface="Arial Black" panose="020B0A04020102020204" pitchFamily="34" charset="0"/>
              </a:rPr>
              <a:t>(legs)</a:t>
            </a:r>
          </a:p>
        </p:txBody>
      </p:sp>
      <p:sp>
        <p:nvSpPr>
          <p:cNvPr id="242698" name="Text Box 10"/>
          <p:cNvSpPr txBox="1">
            <a:spLocks noChangeArrowheads="1"/>
          </p:cNvSpPr>
          <p:nvPr/>
        </p:nvSpPr>
        <p:spPr bwMode="auto">
          <a:xfrm>
            <a:off x="5334000" y="3810000"/>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a:solidFill>
                  <a:srgbClr val="A40042"/>
                </a:solidFill>
                <a:latin typeface="Impact" panose="020B0806030902050204" pitchFamily="34" charset="0"/>
              </a:rPr>
              <a:t>Older Brother</a:t>
            </a:r>
          </a:p>
        </p:txBody>
      </p:sp>
      <p:sp>
        <p:nvSpPr>
          <p:cNvPr id="242699" name="Text Box 11"/>
          <p:cNvSpPr txBox="1">
            <a:spLocks noChangeArrowheads="1"/>
          </p:cNvSpPr>
          <p:nvPr/>
        </p:nvSpPr>
        <p:spPr bwMode="auto">
          <a:xfrm>
            <a:off x="1981200" y="1828800"/>
            <a:ext cx="541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a:solidFill>
                  <a:schemeClr val="tx1"/>
                </a:solidFill>
                <a:latin typeface="Arial Black" panose="020B0A04020102020204" pitchFamily="34" charset="0"/>
              </a:rPr>
              <a:t>For Example…..</a:t>
            </a:r>
          </a:p>
        </p:txBody>
      </p:sp>
      <p:sp>
        <p:nvSpPr>
          <p:cNvPr id="242700" name="Text Box 12"/>
          <p:cNvSpPr txBox="1">
            <a:spLocks noChangeArrowheads="1"/>
          </p:cNvSpPr>
          <p:nvPr/>
        </p:nvSpPr>
        <p:spPr bwMode="auto">
          <a:xfrm>
            <a:off x="457200" y="5197475"/>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800">
                <a:solidFill>
                  <a:schemeClr val="tx1"/>
                </a:solidFill>
              </a:rPr>
              <a:t>The “mouth man” or “spokes person” for the family was usually the oldest son or brother</a:t>
            </a:r>
          </a:p>
        </p:txBody>
      </p:sp>
      <p:sp>
        <p:nvSpPr>
          <p:cNvPr id="13" name="Oval 12"/>
          <p:cNvSpPr>
            <a:spLocks noChangeArrowheads="1"/>
          </p:cNvSpPr>
          <p:nvPr/>
        </p:nvSpPr>
        <p:spPr bwMode="auto">
          <a:xfrm>
            <a:off x="1171575" y="1495425"/>
            <a:ext cx="6858000" cy="4953000"/>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FontTx/>
              <a:buNone/>
            </a:pPr>
            <a:r>
              <a:rPr lang="en-US" dirty="0"/>
              <a:t>Well known history and </a:t>
            </a:r>
          </a:p>
          <a:p>
            <a:pPr algn="ctr" eaLnBrk="0" hangingPunct="0">
              <a:buFontTx/>
              <a:buNone/>
            </a:pPr>
            <a:r>
              <a:rPr lang="en-US" dirty="0"/>
              <a:t>common everyday things were </a:t>
            </a:r>
          </a:p>
          <a:p>
            <a:pPr algn="ctr" eaLnBrk="0" hangingPunct="0">
              <a:buFontTx/>
              <a:buNone/>
            </a:pPr>
            <a:r>
              <a:rPr lang="en-US" dirty="0"/>
              <a:t>used to make a word so people </a:t>
            </a:r>
          </a:p>
          <a:p>
            <a:pPr algn="ctr" eaLnBrk="0" hangingPunct="0">
              <a:buFontTx/>
              <a:buNone/>
            </a:pPr>
            <a:r>
              <a:rPr lang="en-US" dirty="0"/>
              <a:t>could remember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First Sin &amp; Consequences</a:t>
            </a:r>
            <a:endParaRPr lang="en-US" dirty="0"/>
          </a:p>
        </p:txBody>
      </p:sp>
      <p:sp>
        <p:nvSpPr>
          <p:cNvPr id="4" name="Content Placeholder 3"/>
          <p:cNvSpPr>
            <a:spLocks noGrp="1"/>
          </p:cNvSpPr>
          <p:nvPr>
            <p:ph idx="1"/>
          </p:nvPr>
        </p:nvSpPr>
        <p:spPr/>
        <p:txBody>
          <a:bodyPr/>
          <a:lstStyle/>
          <a:p>
            <a:r>
              <a:rPr lang="en-US" smtClean="0"/>
              <a:t>Gen. 3:17-19, Man is punished with weeds &amp; thorns</a:t>
            </a:r>
            <a:endParaRPr lang="en-US" dirty="0"/>
          </a:p>
        </p:txBody>
      </p:sp>
      <p:pic>
        <p:nvPicPr>
          <p:cNvPr id="3041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562350"/>
            <a:ext cx="17145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714750"/>
            <a:ext cx="18764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3581400"/>
            <a:ext cx="16573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4134" name="Text Box 6"/>
          <p:cNvSpPr txBox="1">
            <a:spLocks noChangeArrowheads="1"/>
          </p:cNvSpPr>
          <p:nvPr/>
        </p:nvSpPr>
        <p:spPr bwMode="auto">
          <a:xfrm>
            <a:off x="457200" y="492125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3600" dirty="0">
                <a:solidFill>
                  <a:schemeClr val="tx1"/>
                </a:solidFill>
              </a:rPr>
              <a:t>   Ancient          </a:t>
            </a:r>
            <a:r>
              <a:rPr lang="en-US" sz="3600" dirty="0" smtClean="0">
                <a:solidFill>
                  <a:schemeClr val="tx1"/>
                </a:solidFill>
              </a:rPr>
              <a:t>    Weeds                   Sorrow</a:t>
            </a:r>
            <a:endParaRPr lang="en-US" sz="3600" dirty="0">
              <a:solidFill>
                <a:schemeClr val="tx1"/>
              </a:solidFill>
            </a:endParaRPr>
          </a:p>
        </p:txBody>
      </p:sp>
      <p:sp>
        <p:nvSpPr>
          <p:cNvPr id="304135" name="Text Box 7"/>
          <p:cNvSpPr txBox="1">
            <a:spLocks noChangeArrowheads="1"/>
          </p:cNvSpPr>
          <p:nvPr/>
        </p:nvSpPr>
        <p:spPr bwMode="auto">
          <a:xfrm>
            <a:off x="2743200" y="39624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304136" name="Text Box 8"/>
          <p:cNvSpPr txBox="1">
            <a:spLocks noChangeArrowheads="1"/>
          </p:cNvSpPr>
          <p:nvPr/>
        </p:nvSpPr>
        <p:spPr bwMode="auto">
          <a:xfrm>
            <a:off x="5791200" y="3946525"/>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41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4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41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41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41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4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4" grpId="0"/>
      <p:bldP spid="304135" grpId="0"/>
      <p:bldP spid="30413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20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86200"/>
            <a:ext cx="1495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933825"/>
            <a:ext cx="20288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08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743325"/>
            <a:ext cx="14192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086" name="Text Box 6"/>
          <p:cNvSpPr txBox="1">
            <a:spLocks noChangeArrowheads="1"/>
          </p:cNvSpPr>
          <p:nvPr/>
        </p:nvSpPr>
        <p:spPr bwMode="auto">
          <a:xfrm>
            <a:off x="2438400" y="3886200"/>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302087" name="Text Box 7"/>
          <p:cNvSpPr txBox="1">
            <a:spLocks noChangeArrowheads="1"/>
          </p:cNvSpPr>
          <p:nvPr/>
        </p:nvSpPr>
        <p:spPr bwMode="auto">
          <a:xfrm>
            <a:off x="5943600" y="396240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302088" name="Text Box 8"/>
          <p:cNvSpPr txBox="1">
            <a:spLocks noChangeArrowheads="1"/>
          </p:cNvSpPr>
          <p:nvPr/>
        </p:nvSpPr>
        <p:spPr bwMode="auto">
          <a:xfrm>
            <a:off x="6553200" y="5029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rPr>
              <a:t>Pain</a:t>
            </a:r>
          </a:p>
        </p:txBody>
      </p:sp>
      <p:sp>
        <p:nvSpPr>
          <p:cNvPr id="302089" name="Text Box 9"/>
          <p:cNvSpPr txBox="1">
            <a:spLocks noChangeArrowheads="1"/>
          </p:cNvSpPr>
          <p:nvPr/>
        </p:nvSpPr>
        <p:spPr bwMode="auto">
          <a:xfrm>
            <a:off x="685800" y="50292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rPr>
              <a:t>A piece</a:t>
            </a:r>
          </a:p>
        </p:txBody>
      </p:sp>
      <p:sp>
        <p:nvSpPr>
          <p:cNvPr id="302090" name="Text Box 10"/>
          <p:cNvSpPr txBox="1">
            <a:spLocks noChangeArrowheads="1"/>
          </p:cNvSpPr>
          <p:nvPr/>
        </p:nvSpPr>
        <p:spPr bwMode="auto">
          <a:xfrm>
            <a:off x="3429000" y="50292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rPr>
              <a:t>Two Trees</a:t>
            </a:r>
          </a:p>
        </p:txBody>
      </p:sp>
      <p:sp>
        <p:nvSpPr>
          <p:cNvPr id="2" name="Title 1"/>
          <p:cNvSpPr>
            <a:spLocks noGrp="1"/>
          </p:cNvSpPr>
          <p:nvPr>
            <p:ph type="title"/>
          </p:nvPr>
        </p:nvSpPr>
        <p:spPr/>
        <p:txBody>
          <a:bodyPr/>
          <a:lstStyle/>
          <a:p>
            <a:r>
              <a:rPr lang="en-US" smtClean="0"/>
              <a:t>First Sin &amp; Consequences</a:t>
            </a:r>
            <a:endParaRPr lang="en-US" dirty="0"/>
          </a:p>
        </p:txBody>
      </p:sp>
      <p:sp>
        <p:nvSpPr>
          <p:cNvPr id="5" name="Content Placeholder 4"/>
          <p:cNvSpPr>
            <a:spLocks noGrp="1"/>
          </p:cNvSpPr>
          <p:nvPr>
            <p:ph idx="1"/>
          </p:nvPr>
        </p:nvSpPr>
        <p:spPr/>
        <p:txBody>
          <a:bodyPr/>
          <a:lstStyle/>
          <a:p>
            <a:r>
              <a:rPr lang="en-US" dirty="0" smtClean="0"/>
              <a:t>Gen </a:t>
            </a:r>
            <a:r>
              <a:rPr lang="en-US" dirty="0"/>
              <a:t>3:6, </a:t>
            </a:r>
            <a:r>
              <a:rPr lang="en-US" dirty="0" smtClean="0"/>
              <a:t>16, Woman’s Pain:</a:t>
            </a: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20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20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20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20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20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20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20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2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6" grpId="0"/>
      <p:bldP spid="302087" grpId="0"/>
      <p:bldP spid="302088" grpId="0"/>
      <p:bldP spid="302089" grpId="0"/>
      <p:bldP spid="30209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Text Box 3"/>
          <p:cNvSpPr txBox="1">
            <a:spLocks noChangeArrowheads="1"/>
          </p:cNvSpPr>
          <p:nvPr/>
        </p:nvSpPr>
        <p:spPr bwMode="auto">
          <a:xfrm>
            <a:off x="609600" y="1279525"/>
            <a:ext cx="7924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4000">
                <a:solidFill>
                  <a:srgbClr val="A40042"/>
                </a:solidFill>
              </a:rPr>
              <a:t>Righteousness or “not Guilty”</a:t>
            </a:r>
          </a:p>
        </p:txBody>
      </p:sp>
      <p:pic>
        <p:nvPicPr>
          <p:cNvPr id="276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8077200" cy="45672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First Sin &amp; Consequences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smtClean="0"/>
              <a:t>Cain And Abel</a:t>
            </a:r>
            <a:endParaRPr lang="en-US" dirty="0"/>
          </a:p>
        </p:txBody>
      </p:sp>
      <p:sp>
        <p:nvSpPr>
          <p:cNvPr id="5" name="Content Placeholder 4"/>
          <p:cNvSpPr>
            <a:spLocks noGrp="1"/>
          </p:cNvSpPr>
          <p:nvPr>
            <p:ph idx="1"/>
          </p:nvPr>
        </p:nvSpPr>
        <p:spPr/>
        <p:txBody>
          <a:bodyPr/>
          <a:lstStyle/>
          <a:p>
            <a:r>
              <a:rPr lang="en-US" dirty="0" smtClean="0"/>
              <a:t>Gen 4:15, And the Lord said, Truly, if Cain is put to death, seven lives will be taken for his. And the Lord put a mark on Cain so that no one might put him to death.</a:t>
            </a:r>
            <a:endParaRPr lang="en-US" dirty="0"/>
          </a:p>
        </p:txBody>
      </p:sp>
      <p:pic>
        <p:nvPicPr>
          <p:cNvPr id="3491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800600"/>
            <a:ext cx="12477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91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724400"/>
            <a:ext cx="13239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918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4724400"/>
            <a:ext cx="12954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919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4343400"/>
            <a:ext cx="15621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9191" name="Text Box 7"/>
          <p:cNvSpPr txBox="1">
            <a:spLocks noChangeArrowheads="1"/>
          </p:cNvSpPr>
          <p:nvPr/>
        </p:nvSpPr>
        <p:spPr bwMode="auto">
          <a:xfrm>
            <a:off x="228600" y="5867400"/>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dirty="0">
                <a:solidFill>
                  <a:schemeClr val="tx1"/>
                </a:solidFill>
                <a:latin typeface="Times New Roman" panose="02020603050405020304" pitchFamily="18" charset="0"/>
              </a:rPr>
              <a:t>MOUTH     </a:t>
            </a:r>
            <a:r>
              <a:rPr lang="en-US" dirty="0">
                <a:solidFill>
                  <a:srgbClr val="A40042"/>
                </a:solidFill>
                <a:latin typeface="Times New Roman" panose="02020603050405020304" pitchFamily="18" charset="0"/>
              </a:rPr>
              <a:t>MAN</a:t>
            </a:r>
            <a:r>
              <a:rPr lang="en-US" dirty="0">
                <a:solidFill>
                  <a:schemeClr val="tx1"/>
                </a:solidFill>
                <a:latin typeface="Times New Roman" panose="02020603050405020304" pitchFamily="18" charset="0"/>
              </a:rPr>
              <a:t>    </a:t>
            </a:r>
            <a:r>
              <a:rPr lang="en-US" dirty="0">
                <a:solidFill>
                  <a:srgbClr val="0000FF"/>
                </a:solidFill>
                <a:latin typeface="Times New Roman" panose="02020603050405020304" pitchFamily="18" charset="0"/>
              </a:rPr>
              <a:t>ELDEST SON</a:t>
            </a:r>
          </a:p>
        </p:txBody>
      </p:sp>
      <p:sp>
        <p:nvSpPr>
          <p:cNvPr id="349192" name="Text Box 8"/>
          <p:cNvSpPr txBox="1">
            <a:spLocks noChangeArrowheads="1"/>
          </p:cNvSpPr>
          <p:nvPr/>
        </p:nvSpPr>
        <p:spPr bwMode="auto">
          <a:xfrm>
            <a:off x="1676400" y="4648200"/>
            <a:ext cx="4572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a:p>
            <a:pPr eaLnBrk="0" hangingPunct="0">
              <a:spcBef>
                <a:spcPct val="50000"/>
              </a:spcBef>
              <a:buFontTx/>
              <a:buNone/>
            </a:pPr>
            <a:endParaRPr lang="en-US" sz="6000">
              <a:solidFill>
                <a:schemeClr val="tx1"/>
              </a:solidFill>
              <a:latin typeface="Times New Roman" panose="02020603050405020304" pitchFamily="18" charset="0"/>
            </a:endParaRPr>
          </a:p>
        </p:txBody>
      </p:sp>
      <p:sp>
        <p:nvSpPr>
          <p:cNvPr id="349193" name="Text Box 9"/>
          <p:cNvSpPr txBox="1">
            <a:spLocks noChangeArrowheads="1"/>
          </p:cNvSpPr>
          <p:nvPr/>
        </p:nvSpPr>
        <p:spPr bwMode="auto">
          <a:xfrm>
            <a:off x="3657600" y="472440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349194" name="Text Box 10"/>
          <p:cNvSpPr txBox="1">
            <a:spLocks noChangeArrowheads="1"/>
          </p:cNvSpPr>
          <p:nvPr/>
        </p:nvSpPr>
        <p:spPr bwMode="auto">
          <a:xfrm>
            <a:off x="6629400" y="5867400"/>
            <a:ext cx="2209800" cy="9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buFontTx/>
              <a:buNone/>
            </a:pPr>
            <a:r>
              <a:rPr lang="en-US" sz="2800" dirty="0">
                <a:solidFill>
                  <a:schemeClr val="tx2"/>
                </a:solidFill>
                <a:latin typeface="Times New Roman" panose="02020603050405020304" pitchFamily="18" charset="0"/>
              </a:rPr>
              <a:t>Cruel</a:t>
            </a:r>
            <a:r>
              <a:rPr lang="en-US" sz="2800" dirty="0" smtClean="0">
                <a:solidFill>
                  <a:schemeClr val="tx2"/>
                </a:solidFill>
                <a:latin typeface="Times New Roman" panose="02020603050405020304" pitchFamily="18" charset="0"/>
              </a:rPr>
              <a:t>, Violent</a:t>
            </a:r>
            <a:endParaRPr lang="en-US" sz="2800" dirty="0">
              <a:solidFill>
                <a:schemeClr val="tx2"/>
              </a:solidFill>
              <a:latin typeface="Times New Roman" panose="02020603050405020304" pitchFamily="18" charset="0"/>
            </a:endParaRPr>
          </a:p>
        </p:txBody>
      </p:sp>
      <p:sp>
        <p:nvSpPr>
          <p:cNvPr id="349195" name="Oval 11"/>
          <p:cNvSpPr>
            <a:spLocks noChangeArrowheads="1"/>
          </p:cNvSpPr>
          <p:nvPr/>
        </p:nvSpPr>
        <p:spPr bwMode="auto">
          <a:xfrm>
            <a:off x="1524000" y="1109663"/>
            <a:ext cx="6019800" cy="3657600"/>
          </a:xfrm>
          <a:prstGeom prst="ellipse">
            <a:avLst/>
          </a:pr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buFontTx/>
              <a:buNone/>
            </a:pPr>
            <a:r>
              <a:rPr lang="en-US" dirty="0"/>
              <a:t>The First Older Brother</a:t>
            </a:r>
          </a:p>
          <a:p>
            <a:pPr algn="ctr" eaLnBrk="0" hangingPunct="0">
              <a:buFontTx/>
              <a:buNone/>
            </a:pPr>
            <a:r>
              <a:rPr lang="en-US" dirty="0"/>
              <a:t>in the Bible was violent</a:t>
            </a:r>
          </a:p>
          <a:p>
            <a:pPr algn="ctr" eaLnBrk="0" hangingPunct="0">
              <a:buFontTx/>
              <a:buNone/>
            </a:pPr>
            <a:r>
              <a:rPr lang="en-US" dirty="0"/>
              <a:t>The words for “elder son” </a:t>
            </a:r>
          </a:p>
          <a:p>
            <a:pPr algn="ctr" eaLnBrk="0" hangingPunct="0">
              <a:buFontTx/>
              <a:buNone/>
            </a:pPr>
            <a:r>
              <a:rPr lang="en-US" dirty="0"/>
              <a:t>and “violent” are both </a:t>
            </a:r>
          </a:p>
          <a:p>
            <a:pPr algn="ctr" eaLnBrk="0" hangingPunct="0">
              <a:buFontTx/>
              <a:buNone/>
            </a:pPr>
            <a:r>
              <a:rPr lang="en-US" dirty="0"/>
              <a:t>Pronounced “SHUN”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91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91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91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9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91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91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918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91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91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9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p:bldP spid="349191" grpId="0"/>
      <p:bldP spid="349192" grpId="0"/>
      <p:bldP spid="349193" grpId="0"/>
      <p:bldP spid="349194" grpId="0"/>
      <p:bldP spid="34919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Sacrifice</a:t>
            </a:r>
            <a:endParaRPr lang="en-US" dirty="0"/>
          </a:p>
        </p:txBody>
      </p:sp>
      <p:sp>
        <p:nvSpPr>
          <p:cNvPr id="12" name="Content Placeholder 11"/>
          <p:cNvSpPr>
            <a:spLocks noGrp="1"/>
          </p:cNvSpPr>
          <p:nvPr>
            <p:ph idx="1"/>
          </p:nvPr>
        </p:nvSpPr>
        <p:spPr/>
        <p:txBody>
          <a:bodyPr/>
          <a:lstStyle/>
          <a:p>
            <a:r>
              <a:rPr lang="en-US" dirty="0" smtClean="0"/>
              <a:t>Gen 4:4, Able brought of the first of his flock</a:t>
            </a:r>
            <a:endParaRPr lang="en-US" dirty="0"/>
          </a:p>
        </p:txBody>
      </p:sp>
      <p:pic>
        <p:nvPicPr>
          <p:cNvPr id="5" name="Picture 4" descr="File0015"/>
          <p:cNvPicPr>
            <a:picLocks noChangeAspect="1" noChangeArrowheads="1"/>
          </p:cNvPicPr>
          <p:nvPr/>
        </p:nvPicPr>
        <p:blipFill rotWithShape="1">
          <a:blip r:embed="rId2">
            <a:extLst>
              <a:ext uri="{28A0092B-C50C-407E-A947-70E740481C1C}">
                <a14:useLocalDpi xmlns:a14="http://schemas.microsoft.com/office/drawing/2010/main" val="0"/>
              </a:ext>
            </a:extLst>
          </a:blip>
          <a:srcRect l="18117" t="47250" r="15808" b="42096"/>
          <a:stretch/>
        </p:blipFill>
        <p:spPr bwMode="auto">
          <a:xfrm>
            <a:off x="1295400" y="3602677"/>
            <a:ext cx="6477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5257800" y="3940814"/>
            <a:ext cx="533400" cy="457200"/>
          </a:xfrm>
          <a:prstGeom prst="rightArrow">
            <a:avLst>
              <a:gd name="adj1" fmla="val 50000"/>
              <a:gd name="adj2" fmla="val 29167"/>
            </a:avLst>
          </a:prstGeom>
          <a:solidFill>
            <a:schemeClr val="accent1"/>
          </a:solidFill>
          <a:ln w="9525">
            <a:solidFill>
              <a:schemeClr val="tx1"/>
            </a:solidFill>
            <a:miter lim="800000"/>
            <a:headEnd/>
            <a:tailEnd/>
          </a:ln>
        </p:spPr>
        <p:txBody>
          <a:bodyPr wrap="none" anchor="ctr"/>
          <a:lstStyle/>
          <a:p>
            <a:endParaRPr lang="en-US"/>
          </a:p>
        </p:txBody>
      </p:sp>
      <p:sp>
        <p:nvSpPr>
          <p:cNvPr id="7" name="Text Box 6"/>
          <p:cNvSpPr txBox="1">
            <a:spLocks noChangeArrowheads="1"/>
          </p:cNvSpPr>
          <p:nvPr/>
        </p:nvSpPr>
        <p:spPr bwMode="auto">
          <a:xfrm>
            <a:off x="2057400" y="4754562"/>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sz="3200" dirty="0" smtClean="0"/>
              <a:t>I</a:t>
            </a:r>
            <a:endParaRPr lang="en-US" sz="3200" dirty="0"/>
          </a:p>
        </p:txBody>
      </p:sp>
      <p:sp>
        <p:nvSpPr>
          <p:cNvPr id="8" name="Text Box 7"/>
          <p:cNvSpPr txBox="1">
            <a:spLocks noChangeArrowheads="1"/>
          </p:cNvSpPr>
          <p:nvPr/>
        </p:nvSpPr>
        <p:spPr bwMode="auto">
          <a:xfrm>
            <a:off x="3810000" y="4814887"/>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sz="2800" dirty="0" smtClean="0"/>
              <a:t>Lamb</a:t>
            </a:r>
            <a:endParaRPr lang="en-US" sz="2800" dirty="0"/>
          </a:p>
        </p:txBody>
      </p:sp>
      <p:sp>
        <p:nvSpPr>
          <p:cNvPr id="9" name="Text Box 8"/>
          <p:cNvSpPr txBox="1">
            <a:spLocks noChangeArrowheads="1"/>
          </p:cNvSpPr>
          <p:nvPr/>
        </p:nvSpPr>
        <p:spPr bwMode="auto">
          <a:xfrm>
            <a:off x="5237703" y="4810780"/>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sz="2800" u="sng" dirty="0">
                <a:solidFill>
                  <a:srgbClr val="0000FF"/>
                </a:solidFill>
              </a:rPr>
              <a:t>Righteousness</a:t>
            </a:r>
          </a:p>
        </p:txBody>
      </p:sp>
      <p:sp>
        <p:nvSpPr>
          <p:cNvPr id="11" name="Text Box 6"/>
          <p:cNvSpPr txBox="1">
            <a:spLocks noChangeArrowheads="1"/>
          </p:cNvSpPr>
          <p:nvPr/>
        </p:nvSpPr>
        <p:spPr bwMode="auto">
          <a:xfrm>
            <a:off x="3083588" y="3846038"/>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sz="3200" dirty="0" smtClean="0"/>
              <a:t>+</a:t>
            </a:r>
            <a:endParaRPr lang="en-US" sz="3200" dirty="0"/>
          </a:p>
        </p:txBody>
      </p:sp>
    </p:spTree>
    <p:extLst>
      <p:ext uri="{BB962C8B-B14F-4D97-AF65-F5344CB8AC3E}">
        <p14:creationId xmlns:p14="http://schemas.microsoft.com/office/powerpoint/2010/main" val="329081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dirty="0" smtClean="0"/>
              <a:t>The Great World Flood</a:t>
            </a:r>
            <a:endParaRPr lang="en-US" dirty="0"/>
          </a:p>
        </p:txBody>
      </p:sp>
      <p:sp>
        <p:nvSpPr>
          <p:cNvPr id="3" name="Content Placeholder 2"/>
          <p:cNvSpPr>
            <a:spLocks noGrp="1"/>
          </p:cNvSpPr>
          <p:nvPr>
            <p:ph idx="1"/>
          </p:nvPr>
        </p:nvSpPr>
        <p:spPr/>
        <p:txBody>
          <a:bodyPr/>
          <a:lstStyle/>
          <a:p>
            <a:r>
              <a:rPr lang="en-US" dirty="0" smtClean="0"/>
              <a:t>Gen 6:11-18, On the ark:  Noah, his wife, three sons, and their wives</a:t>
            </a:r>
          </a:p>
          <a:p>
            <a:endParaRPr lang="en-US"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864" y="3567112"/>
            <a:ext cx="12954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6114" y="3490912"/>
            <a:ext cx="12001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0664" y="3224212"/>
            <a:ext cx="12668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6664" y="3281362"/>
            <a:ext cx="16002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7"/>
          <p:cNvSpPr txBox="1">
            <a:spLocks noChangeArrowheads="1"/>
          </p:cNvSpPr>
          <p:nvPr/>
        </p:nvSpPr>
        <p:spPr bwMode="auto">
          <a:xfrm>
            <a:off x="1897464" y="3475037"/>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13" name="Text Box 8"/>
          <p:cNvSpPr txBox="1">
            <a:spLocks noChangeArrowheads="1"/>
          </p:cNvSpPr>
          <p:nvPr/>
        </p:nvSpPr>
        <p:spPr bwMode="auto">
          <a:xfrm>
            <a:off x="3878664" y="3551237"/>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14" name="Text Box 9"/>
          <p:cNvSpPr txBox="1">
            <a:spLocks noChangeArrowheads="1"/>
          </p:cNvSpPr>
          <p:nvPr/>
        </p:nvSpPr>
        <p:spPr bwMode="auto">
          <a:xfrm>
            <a:off x="6164664" y="3551237"/>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6000">
                <a:solidFill>
                  <a:schemeClr val="tx1"/>
                </a:solidFill>
                <a:latin typeface="Times New Roman" panose="02020603050405020304" pitchFamily="18" charset="0"/>
              </a:rPr>
              <a:t>=</a:t>
            </a:r>
          </a:p>
        </p:txBody>
      </p:sp>
      <p:sp>
        <p:nvSpPr>
          <p:cNvPr id="15" name="Text Box 10"/>
          <p:cNvSpPr txBox="1">
            <a:spLocks noChangeArrowheads="1"/>
          </p:cNvSpPr>
          <p:nvPr/>
        </p:nvSpPr>
        <p:spPr bwMode="auto">
          <a:xfrm>
            <a:off x="4488264" y="4343400"/>
            <a:ext cx="160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latin typeface="Arial" panose="020B0604020202020204" pitchFamily="34" charset="0"/>
              </a:rPr>
              <a:t>Boat</a:t>
            </a:r>
          </a:p>
        </p:txBody>
      </p:sp>
      <p:sp>
        <p:nvSpPr>
          <p:cNvPr id="16" name="Text Box 11"/>
          <p:cNvSpPr txBox="1">
            <a:spLocks noChangeArrowheads="1"/>
          </p:cNvSpPr>
          <p:nvPr/>
        </p:nvSpPr>
        <p:spPr bwMode="auto">
          <a:xfrm>
            <a:off x="6850464" y="4449762"/>
            <a:ext cx="1600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latin typeface="Arial Narrow" panose="020B0606020202030204" pitchFamily="34" charset="0"/>
              </a:rPr>
              <a:t>Large Ship</a:t>
            </a:r>
          </a:p>
        </p:txBody>
      </p:sp>
      <p:sp>
        <p:nvSpPr>
          <p:cNvPr id="17" name="Text Box 12"/>
          <p:cNvSpPr txBox="1">
            <a:spLocks noChangeArrowheads="1"/>
          </p:cNvSpPr>
          <p:nvPr/>
        </p:nvSpPr>
        <p:spPr bwMode="auto">
          <a:xfrm>
            <a:off x="297264" y="4329112"/>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latin typeface="Arial" panose="020B0604020202020204" pitchFamily="34" charset="0"/>
              </a:rPr>
              <a:t>Person</a:t>
            </a:r>
          </a:p>
        </p:txBody>
      </p:sp>
      <p:sp>
        <p:nvSpPr>
          <p:cNvPr id="18" name="Text Box 13"/>
          <p:cNvSpPr txBox="1">
            <a:spLocks noChangeArrowheads="1"/>
          </p:cNvSpPr>
          <p:nvPr/>
        </p:nvSpPr>
        <p:spPr bwMode="auto">
          <a:xfrm>
            <a:off x="2354664" y="4343400"/>
            <a:ext cx="160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800">
                <a:solidFill>
                  <a:schemeClr val="tx2"/>
                </a:solidFill>
                <a:latin typeface="Arial" panose="020B0604020202020204" pitchFamily="34" charset="0"/>
              </a:rPr>
              <a:t>Eight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86" name="Picture 18"/>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1598613"/>
            <a:ext cx="5657850" cy="52562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4384" name="Oval 16"/>
          <p:cNvSpPr>
            <a:spLocks noChangeArrowheads="1"/>
          </p:cNvSpPr>
          <p:nvPr/>
        </p:nvSpPr>
        <p:spPr bwMode="auto">
          <a:xfrm>
            <a:off x="1524000" y="3200400"/>
            <a:ext cx="5867400" cy="2514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 name="Rectangle 1"/>
          <p:cNvSpPr/>
          <p:nvPr/>
        </p:nvSpPr>
        <p:spPr bwMode="auto">
          <a:xfrm>
            <a:off x="1671638" y="4953000"/>
            <a:ext cx="5657850" cy="1901825"/>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3200" b="1" i="0" u="none" strike="noStrike" cap="none" normalizeH="0" baseline="0" smtClean="0">
              <a:ln>
                <a:noFill/>
              </a:ln>
              <a:solidFill>
                <a:schemeClr val="accent1"/>
              </a:solidFill>
              <a:effectLst/>
              <a:latin typeface="Arial Rounded MT Bold" panose="020F0704030504030204" pitchFamily="34" charset="0"/>
            </a:endParaRPr>
          </a:p>
        </p:txBody>
      </p:sp>
      <p:sp>
        <p:nvSpPr>
          <p:cNvPr id="20" name="Rectangle 19"/>
          <p:cNvSpPr/>
          <p:nvPr/>
        </p:nvSpPr>
        <p:spPr bwMode="auto">
          <a:xfrm>
            <a:off x="1676400" y="3544887"/>
            <a:ext cx="5657850" cy="1484313"/>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3200" b="1" i="0" u="none" strike="noStrike" cap="none" normalizeH="0" baseline="0" smtClean="0">
              <a:ln>
                <a:noFill/>
              </a:ln>
              <a:solidFill>
                <a:schemeClr val="accent1"/>
              </a:solidFill>
              <a:effectLst/>
              <a:latin typeface="Arial Rounded MT Bold" panose="020F0704030504030204" pitchFamily="34" charset="0"/>
            </a:endParaRPr>
          </a:p>
        </p:txBody>
      </p:sp>
      <p:sp>
        <p:nvSpPr>
          <p:cNvPr id="314385" name="Oval 17"/>
          <p:cNvSpPr>
            <a:spLocks noChangeArrowheads="1"/>
          </p:cNvSpPr>
          <p:nvPr/>
        </p:nvSpPr>
        <p:spPr bwMode="auto">
          <a:xfrm>
            <a:off x="990600" y="1752600"/>
            <a:ext cx="6934200" cy="3962400"/>
          </a:xfrm>
          <a:prstGeom prst="ellipse">
            <a:avLst/>
          </a:prstGeom>
          <a:solidFill>
            <a:srgbClr val="00008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buFontTx/>
              <a:buNone/>
            </a:pPr>
            <a:r>
              <a:rPr lang="en-US" sz="3600" dirty="0"/>
              <a:t>How did the ancient people</a:t>
            </a:r>
          </a:p>
          <a:p>
            <a:pPr algn="ctr" eaLnBrk="0" hangingPunct="0">
              <a:buFontTx/>
              <a:buNone/>
            </a:pPr>
            <a:r>
              <a:rPr lang="en-US" sz="3600" dirty="0"/>
              <a:t>Of China know these things?</a:t>
            </a:r>
          </a:p>
          <a:p>
            <a:pPr algn="ctr" eaLnBrk="0" hangingPunct="0">
              <a:buFontTx/>
              <a:buNone/>
            </a:pPr>
            <a:r>
              <a:rPr lang="en-US" sz="3600" dirty="0"/>
              <a:t>They did not have a Bible!</a:t>
            </a:r>
          </a:p>
        </p:txBody>
      </p:sp>
      <p:sp>
        <p:nvSpPr>
          <p:cNvPr id="3" name="Title 2"/>
          <p:cNvSpPr>
            <a:spLocks noGrp="1"/>
          </p:cNvSpPr>
          <p:nvPr>
            <p:ph type="title"/>
          </p:nvPr>
        </p:nvSpPr>
        <p:spPr/>
        <p:txBody>
          <a:bodyPr/>
          <a:lstStyle/>
          <a:p>
            <a:r>
              <a:rPr lang="en-US" smtClean="0"/>
              <a:t>The Great World Flood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ppt_x"/>
                                          </p:val>
                                        </p:tav>
                                      </p:tavLst>
                                    </p:anim>
                                    <p:anim calcmode="lin" valueType="num">
                                      <p:cBhvr additive="base">
                                        <p:cTn id="7" dur="500"/>
                                        <p:tgtEl>
                                          <p:spTgt spid="20"/>
                                        </p:tgtEl>
                                        <p:attrNameLst>
                                          <p:attrName>ppt_y</p:attrName>
                                        </p:attrNameLst>
                                      </p:cBhvr>
                                      <p:tavLst>
                                        <p:tav tm="0">
                                          <p:val>
                                            <p:strVal val="ppt_y"/>
                                          </p:val>
                                        </p:tav>
                                        <p:tav tm="100000">
                                          <p:val>
                                            <p:strVal val="1+ppt_h/2"/>
                                          </p:val>
                                        </p:tav>
                                      </p:tavLst>
                                    </p:anim>
                                    <p:set>
                                      <p:cBhvr>
                                        <p:cTn id="8" dur="1" fill="hold">
                                          <p:stCondLst>
                                            <p:cond delay="499"/>
                                          </p:stCondLst>
                                        </p:cTn>
                                        <p:tgtEl>
                                          <p:spTgt spid="2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14385"/>
                                        </p:tgtEl>
                                        <p:attrNameLst>
                                          <p:attrName>style.visibility</p:attrName>
                                        </p:attrNameLst>
                                      </p:cBhvr>
                                      <p:to>
                                        <p:strVal val="visible"/>
                                      </p:to>
                                    </p:set>
                                    <p:animEffect transition="in" filter="dissolve">
                                      <p:cBhvr>
                                        <p:cTn id="13" dur="500"/>
                                        <p:tgtEl>
                                          <p:spTgt spid="314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4385"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Tower of Babel </a:t>
            </a:r>
            <a:endParaRPr lang="en-US" dirty="0"/>
          </a:p>
        </p:txBody>
      </p:sp>
      <p:sp>
        <p:nvSpPr>
          <p:cNvPr id="13" name="Content Placeholder 12"/>
          <p:cNvSpPr>
            <a:spLocks noGrp="1"/>
          </p:cNvSpPr>
          <p:nvPr>
            <p:ph idx="1"/>
          </p:nvPr>
        </p:nvSpPr>
        <p:spPr/>
        <p:txBody>
          <a:bodyPr/>
          <a:lstStyle/>
          <a:p>
            <a:r>
              <a:rPr lang="en-US" smtClean="0"/>
              <a:t>Gen 11:1, Now the whole earth used the same language and the same words.</a:t>
            </a:r>
            <a:endParaRPr lang="en-US" dirty="0"/>
          </a:p>
        </p:txBody>
      </p:sp>
      <p:pic>
        <p:nvPicPr>
          <p:cNvPr id="5" name="Picture 4" descr="File00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93468" y="3962400"/>
            <a:ext cx="779353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192407" y="545276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dirty="0"/>
              <a:t>Mankind</a:t>
            </a:r>
          </a:p>
        </p:txBody>
      </p:sp>
      <p:sp>
        <p:nvSpPr>
          <p:cNvPr id="7" name="Text Box 6"/>
          <p:cNvSpPr txBox="1">
            <a:spLocks noChangeArrowheads="1"/>
          </p:cNvSpPr>
          <p:nvPr/>
        </p:nvSpPr>
        <p:spPr bwMode="auto">
          <a:xfrm>
            <a:off x="2895600" y="5438252"/>
            <a:ext cx="1451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dirty="0"/>
              <a:t>One</a:t>
            </a:r>
          </a:p>
        </p:txBody>
      </p:sp>
      <p:sp>
        <p:nvSpPr>
          <p:cNvPr id="8" name="Text Box 7"/>
          <p:cNvSpPr txBox="1">
            <a:spLocks noChangeArrowheads="1"/>
          </p:cNvSpPr>
          <p:nvPr/>
        </p:nvSpPr>
        <p:spPr bwMode="auto">
          <a:xfrm>
            <a:off x="4401552" y="5385570"/>
            <a:ext cx="11028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dirty="0"/>
              <a:t>Mouth</a:t>
            </a:r>
          </a:p>
        </p:txBody>
      </p:sp>
      <p:sp>
        <p:nvSpPr>
          <p:cNvPr id="9" name="Text Box 8"/>
          <p:cNvSpPr txBox="1">
            <a:spLocks noChangeArrowheads="1"/>
          </p:cNvSpPr>
          <p:nvPr/>
        </p:nvSpPr>
        <p:spPr bwMode="auto">
          <a:xfrm>
            <a:off x="6705600" y="44577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a:p>
        </p:txBody>
      </p:sp>
      <p:sp>
        <p:nvSpPr>
          <p:cNvPr id="10" name="AutoShape 9"/>
          <p:cNvSpPr>
            <a:spLocks noChangeArrowheads="1"/>
          </p:cNvSpPr>
          <p:nvPr/>
        </p:nvSpPr>
        <p:spPr bwMode="auto">
          <a:xfrm>
            <a:off x="5638800" y="4812105"/>
            <a:ext cx="421105" cy="381000"/>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11" name="Text Box 10"/>
          <p:cNvSpPr txBox="1">
            <a:spLocks noChangeArrowheads="1"/>
          </p:cNvSpPr>
          <p:nvPr/>
        </p:nvSpPr>
        <p:spPr bwMode="auto">
          <a:xfrm>
            <a:off x="6272463" y="5372100"/>
            <a:ext cx="1347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dirty="0"/>
              <a:t>United</a:t>
            </a:r>
          </a:p>
        </p:txBody>
      </p:sp>
      <p:sp>
        <p:nvSpPr>
          <p:cNvPr id="12" name="Text Box 6"/>
          <p:cNvSpPr txBox="1">
            <a:spLocks noChangeArrowheads="1"/>
          </p:cNvSpPr>
          <p:nvPr/>
        </p:nvSpPr>
        <p:spPr bwMode="auto">
          <a:xfrm>
            <a:off x="2594636" y="4609646"/>
            <a:ext cx="380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sz="4000" dirty="0" smtClean="0"/>
              <a:t>+</a:t>
            </a:r>
            <a:endParaRPr lang="en-US" sz="4000" dirty="0"/>
          </a:p>
        </p:txBody>
      </p:sp>
      <p:sp>
        <p:nvSpPr>
          <p:cNvPr id="14" name="Text Box 6"/>
          <p:cNvSpPr txBox="1">
            <a:spLocks noChangeArrowheads="1"/>
          </p:cNvSpPr>
          <p:nvPr/>
        </p:nvSpPr>
        <p:spPr bwMode="auto">
          <a:xfrm>
            <a:off x="4156911" y="4609646"/>
            <a:ext cx="380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sz="4000" dirty="0" smtClean="0"/>
              <a:t>+</a:t>
            </a:r>
            <a:endParaRPr lang="en-US" sz="4000" dirty="0"/>
          </a:p>
        </p:txBody>
      </p:sp>
    </p:spTree>
    <p:extLst>
      <p:ext uri="{BB962C8B-B14F-4D97-AF65-F5344CB8AC3E}">
        <p14:creationId xmlns:p14="http://schemas.microsoft.com/office/powerpoint/2010/main" val="72045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animBg="1"/>
      <p:bldP spid="11" grpId="0"/>
      <p:bldP spid="12"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Tower of Babel</a:t>
            </a:r>
            <a:endParaRPr lang="en-US" dirty="0"/>
          </a:p>
        </p:txBody>
      </p:sp>
      <p:sp>
        <p:nvSpPr>
          <p:cNvPr id="14" name="Content Placeholder 13"/>
          <p:cNvSpPr>
            <a:spLocks noGrp="1"/>
          </p:cNvSpPr>
          <p:nvPr>
            <p:ph idx="1"/>
          </p:nvPr>
        </p:nvSpPr>
        <p:spPr/>
        <p:txBody>
          <a:bodyPr/>
          <a:lstStyle/>
          <a:p>
            <a:r>
              <a:rPr lang="en-US" dirty="0"/>
              <a:t>Gen 11:3-5, building of the </a:t>
            </a:r>
            <a:r>
              <a:rPr lang="en-US" dirty="0" smtClean="0"/>
              <a:t>tower of Babel</a:t>
            </a:r>
            <a:endParaRPr lang="en-US" dirty="0"/>
          </a:p>
        </p:txBody>
      </p:sp>
      <p:pic>
        <p:nvPicPr>
          <p:cNvPr id="4" name="Picture 3" descr="File00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71600" y="3505199"/>
            <a:ext cx="5715000" cy="146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1524000" y="4491335"/>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dirty="0"/>
              <a:t>United</a:t>
            </a:r>
          </a:p>
        </p:txBody>
      </p:sp>
      <p:sp>
        <p:nvSpPr>
          <p:cNvPr id="7" name="Text Box 11"/>
          <p:cNvSpPr txBox="1">
            <a:spLocks noChangeArrowheads="1"/>
          </p:cNvSpPr>
          <p:nvPr/>
        </p:nvSpPr>
        <p:spPr bwMode="auto">
          <a:xfrm>
            <a:off x="3048000" y="4495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dirty="0"/>
              <a:t>Clay</a:t>
            </a:r>
          </a:p>
        </p:txBody>
      </p:sp>
      <p:sp>
        <p:nvSpPr>
          <p:cNvPr id="8" name="Text Box 12"/>
          <p:cNvSpPr txBox="1">
            <a:spLocks noChangeArrowheads="1"/>
          </p:cNvSpPr>
          <p:nvPr/>
        </p:nvSpPr>
        <p:spPr bwMode="auto">
          <a:xfrm>
            <a:off x="4076910" y="44771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dirty="0"/>
              <a:t>Straw </a:t>
            </a:r>
          </a:p>
        </p:txBody>
      </p:sp>
      <p:sp>
        <p:nvSpPr>
          <p:cNvPr id="9" name="AutoShape 13"/>
          <p:cNvSpPr>
            <a:spLocks noChangeArrowheads="1"/>
          </p:cNvSpPr>
          <p:nvPr/>
        </p:nvSpPr>
        <p:spPr bwMode="auto">
          <a:xfrm>
            <a:off x="5105400" y="4114800"/>
            <a:ext cx="304800" cy="533400"/>
          </a:xfrm>
          <a:prstGeom prst="rightArrow">
            <a:avLst>
              <a:gd name="adj1" fmla="val 50000"/>
              <a:gd name="adj2" fmla="val 25000"/>
            </a:avLst>
          </a:prstGeom>
          <a:solidFill>
            <a:srgbClr val="993366"/>
          </a:solidFill>
          <a:ln w="9525">
            <a:solidFill>
              <a:schemeClr val="tx1"/>
            </a:solidFill>
            <a:miter lim="800000"/>
            <a:headEnd/>
            <a:tailEnd/>
          </a:ln>
        </p:spPr>
        <p:txBody>
          <a:bodyPr wrap="none" anchor="ctr"/>
          <a:lstStyle/>
          <a:p>
            <a:endParaRPr lang="en-US"/>
          </a:p>
        </p:txBody>
      </p:sp>
      <p:sp>
        <p:nvSpPr>
          <p:cNvPr id="10" name="Text Box 14"/>
          <p:cNvSpPr txBox="1">
            <a:spLocks noChangeArrowheads="1"/>
          </p:cNvSpPr>
          <p:nvPr/>
        </p:nvSpPr>
        <p:spPr bwMode="auto">
          <a:xfrm>
            <a:off x="5562600" y="4572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dirty="0"/>
              <a:t>Tower</a:t>
            </a:r>
          </a:p>
        </p:txBody>
      </p:sp>
      <p:sp>
        <p:nvSpPr>
          <p:cNvPr id="11" name="Text Box 16"/>
          <p:cNvSpPr txBox="1">
            <a:spLocks noChangeArrowheads="1"/>
          </p:cNvSpPr>
          <p:nvPr/>
        </p:nvSpPr>
        <p:spPr bwMode="auto">
          <a:xfrm>
            <a:off x="1371600" y="5505271"/>
            <a:ext cx="167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dirty="0"/>
              <a:t>Mankind One Mouth</a:t>
            </a:r>
          </a:p>
        </p:txBody>
      </p:sp>
      <p:sp>
        <p:nvSpPr>
          <p:cNvPr id="12" name="AutoShape 17"/>
          <p:cNvSpPr>
            <a:spLocks noChangeArrowheads="1"/>
          </p:cNvSpPr>
          <p:nvPr/>
        </p:nvSpPr>
        <p:spPr bwMode="auto">
          <a:xfrm rot="16200000">
            <a:off x="2019300" y="4876800"/>
            <a:ext cx="457200" cy="609600"/>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15" name="Rectangle 14"/>
          <p:cNvSpPr/>
          <p:nvPr/>
        </p:nvSpPr>
        <p:spPr bwMode="auto">
          <a:xfrm>
            <a:off x="5486400" y="3505198"/>
            <a:ext cx="1600200" cy="1143001"/>
          </a:xfrm>
          <a:prstGeom prst="rect">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Char char="•"/>
              <a:tabLst/>
            </a:pPr>
            <a:endParaRPr kumimoji="0" lang="en-US" sz="3200" b="1" i="0" u="none" strike="noStrike" cap="none" normalizeH="0" baseline="0" smtClean="0">
              <a:ln>
                <a:noFill/>
              </a:ln>
              <a:solidFill>
                <a:schemeClr val="accent1"/>
              </a:solidFill>
              <a:effectLst/>
              <a:latin typeface="Arial Rounded MT Bold" panose="020F0704030504030204" pitchFamily="34" charset="0"/>
            </a:endParaRPr>
          </a:p>
        </p:txBody>
      </p:sp>
      <p:sp>
        <p:nvSpPr>
          <p:cNvPr id="13" name="Text Box 6"/>
          <p:cNvSpPr txBox="1">
            <a:spLocks noChangeArrowheads="1"/>
          </p:cNvSpPr>
          <p:nvPr/>
        </p:nvSpPr>
        <p:spPr bwMode="auto">
          <a:xfrm>
            <a:off x="2794594" y="3900731"/>
            <a:ext cx="380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sz="4000" dirty="0" smtClean="0"/>
              <a:t>+</a:t>
            </a:r>
            <a:endParaRPr lang="en-US" sz="4000" dirty="0"/>
          </a:p>
        </p:txBody>
      </p:sp>
      <p:sp>
        <p:nvSpPr>
          <p:cNvPr id="16" name="Text Box 6"/>
          <p:cNvSpPr txBox="1">
            <a:spLocks noChangeArrowheads="1"/>
          </p:cNvSpPr>
          <p:nvPr/>
        </p:nvSpPr>
        <p:spPr bwMode="auto">
          <a:xfrm>
            <a:off x="3962401" y="3893912"/>
            <a:ext cx="380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buNone/>
            </a:pPr>
            <a:r>
              <a:rPr lang="en-US" sz="4000" dirty="0" smtClean="0"/>
              <a:t>+</a:t>
            </a:r>
            <a:endParaRPr lang="en-US" sz="4000" dirty="0"/>
          </a:p>
        </p:txBody>
      </p:sp>
    </p:spTree>
    <p:extLst>
      <p:ext uri="{BB962C8B-B14F-4D97-AF65-F5344CB8AC3E}">
        <p14:creationId xmlns:p14="http://schemas.microsoft.com/office/powerpoint/2010/main" val="253248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10"/>
                                        </p:tgtEl>
                                        <p:attrNameLst>
                                          <p:attrName>style.visibility</p:attrName>
                                        </p:attrNameLst>
                                      </p:cBhvr>
                                      <p:to>
                                        <p:strVal val="visible"/>
                                      </p:to>
                                    </p:set>
                                    <p:set>
                                      <p:cBhvr>
                                        <p:cTn id="23" dur="455" fill="hold">
                                          <p:stCondLst>
                                            <p:cond delay="0"/>
                                          </p:stCondLst>
                                        </p:cTn>
                                        <p:tgtEl>
                                          <p:spTgt spid="10"/>
                                        </p:tgtEl>
                                        <p:attrNameLst>
                                          <p:attrName>style.rotation</p:attrName>
                                        </p:attrNameLst>
                                      </p:cBhvr>
                                      <p:to>
                                        <p:strVal val="-45.0"/>
                                      </p:to>
                                    </p:set>
                                    <p:anim calcmode="lin" valueType="num">
                                      <p:cBhvr>
                                        <p:cTn id="24"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xit"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p:bldP spid="11" grpId="0"/>
      <p:bldP spid="12" grpId="0" animBg="1"/>
      <p:bldP spid="15" grpId="0" animBg="1"/>
      <p:bldP spid="13"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Evidences</a:t>
            </a:r>
            <a:endParaRPr lang="en-US" dirty="0"/>
          </a:p>
        </p:txBody>
      </p:sp>
      <p:sp>
        <p:nvSpPr>
          <p:cNvPr id="3" name="Content Placeholder 2"/>
          <p:cNvSpPr>
            <a:spLocks noGrp="1"/>
          </p:cNvSpPr>
          <p:nvPr>
            <p:ph idx="1"/>
          </p:nvPr>
        </p:nvSpPr>
        <p:spPr/>
        <p:txBody>
          <a:bodyPr/>
          <a:lstStyle/>
          <a:p>
            <a:r>
              <a:rPr lang="en-US" dirty="0" smtClean="0"/>
              <a:t>Which accounts from Genesis are found in ancient Chinese Language?</a:t>
            </a:r>
          </a:p>
          <a:p>
            <a:pPr lvl="1"/>
            <a:r>
              <a:rPr lang="en-US" dirty="0" smtClean="0"/>
              <a:t>Creation (Gen. 1)</a:t>
            </a:r>
          </a:p>
          <a:p>
            <a:pPr lvl="1"/>
            <a:r>
              <a:rPr lang="en-US" dirty="0" smtClean="0"/>
              <a:t>Garden of Eden &amp; Fall of man (Gen. 2-3)</a:t>
            </a:r>
          </a:p>
          <a:p>
            <a:pPr lvl="1"/>
            <a:r>
              <a:rPr lang="en-US" dirty="0" smtClean="0"/>
              <a:t>Cain &amp; Abel (Gen. 4)</a:t>
            </a:r>
          </a:p>
          <a:p>
            <a:pPr lvl="1"/>
            <a:r>
              <a:rPr lang="en-US" dirty="0" smtClean="0"/>
              <a:t>The Flood (Gen. 6-9)</a:t>
            </a:r>
          </a:p>
          <a:p>
            <a:pPr lvl="1"/>
            <a:r>
              <a:rPr lang="en-US" dirty="0" smtClean="0"/>
              <a:t>The Tower of Babel (Gen. 11)</a:t>
            </a:r>
            <a:endParaRPr lang="en-US" dirty="0"/>
          </a:p>
        </p:txBody>
      </p:sp>
    </p:spTree>
    <p:extLst>
      <p:ext uri="{BB962C8B-B14F-4D97-AF65-F5344CB8AC3E}">
        <p14:creationId xmlns:p14="http://schemas.microsoft.com/office/powerpoint/2010/main" val="7592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838200" y="304800"/>
            <a:ext cx="7772400" cy="1295400"/>
          </a:xfrm>
          <a:noFill/>
          <a:extLst>
            <a:ext uri="{909E8E84-426E-40DD-AFC4-6F175D3DCCD1}">
              <a14:hiddenFill xmlns:a14="http://schemas.microsoft.com/office/drawing/2010/main">
                <a:solidFill>
                  <a:schemeClr val="folHlink"/>
                </a:solidFill>
              </a14:hiddenFill>
            </a:ext>
          </a:extLst>
        </p:spPr>
        <p:txBody>
          <a:bodyPr/>
          <a:lstStyle/>
          <a:p>
            <a:r>
              <a:rPr lang="en-US" sz="3200" b="1">
                <a:solidFill>
                  <a:schemeClr val="tx1"/>
                </a:solidFill>
                <a:latin typeface="Arial Rounded MT Bold" panose="020F0704030504030204" pitchFamily="34" charset="0"/>
              </a:rPr>
              <a:t>Long before Buddha, the Chinese people worshipped the same God described in the Bible!!!!</a:t>
            </a:r>
          </a:p>
        </p:txBody>
      </p:sp>
      <p:sp>
        <p:nvSpPr>
          <p:cNvPr id="246787" name="Text Box 3"/>
          <p:cNvSpPr txBox="1">
            <a:spLocks noChangeArrowheads="1"/>
          </p:cNvSpPr>
          <p:nvPr/>
        </p:nvSpPr>
        <p:spPr bwMode="auto">
          <a:xfrm>
            <a:off x="1066800" y="2025650"/>
            <a:ext cx="731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800">
                <a:solidFill>
                  <a:srgbClr val="A40042"/>
                </a:solidFill>
                <a:latin typeface="Arial Black" panose="020B0A04020102020204" pitchFamily="34" charset="0"/>
              </a:rPr>
              <a:t>The Proof is in the Ancient Chinese Characters</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idx="4294967295"/>
          </p:nvPr>
        </p:nvSpPr>
        <p:spPr>
          <a:xfrm>
            <a:off x="0" y="304800"/>
            <a:ext cx="9144000" cy="1295400"/>
          </a:xfrm>
          <a:noFill/>
          <a:extLst>
            <a:ext uri="{909E8E84-426E-40DD-AFC4-6F175D3DCCD1}">
              <a14:hiddenFill xmlns:a14="http://schemas.microsoft.com/office/drawing/2010/main">
                <a:solidFill>
                  <a:schemeClr val="folHlink"/>
                </a:solidFill>
              </a14:hiddenFill>
            </a:ext>
          </a:extLst>
        </p:spPr>
        <p:txBody>
          <a:bodyPr/>
          <a:lstStyle/>
          <a:p>
            <a:r>
              <a:rPr lang="en-US" sz="3600" b="1" dirty="0">
                <a:solidFill>
                  <a:schemeClr val="tx1"/>
                </a:solidFill>
                <a:latin typeface="Arial Rounded MT Bold" panose="020F0704030504030204" pitchFamily="34" charset="0"/>
              </a:rPr>
              <a:t>Long before Buddha, the Chinese people worshipped the same God described in the Bible!!!!</a:t>
            </a:r>
          </a:p>
        </p:txBody>
      </p:sp>
      <p:sp>
        <p:nvSpPr>
          <p:cNvPr id="249859" name="Text Box 3"/>
          <p:cNvSpPr txBox="1">
            <a:spLocks noChangeArrowheads="1"/>
          </p:cNvSpPr>
          <p:nvPr/>
        </p:nvSpPr>
        <p:spPr bwMode="auto">
          <a:xfrm>
            <a:off x="914400" y="1828800"/>
            <a:ext cx="731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800" dirty="0">
                <a:solidFill>
                  <a:srgbClr val="A40042"/>
                </a:solidFill>
                <a:latin typeface="Arial Black" panose="020B0A04020102020204" pitchFamily="34" charset="0"/>
              </a:rPr>
              <a:t>The Proof is in the Ancient Chinese Characters</a:t>
            </a:r>
          </a:p>
        </p:txBody>
      </p:sp>
      <p:sp>
        <p:nvSpPr>
          <p:cNvPr id="249860" name="Line 4"/>
          <p:cNvSpPr>
            <a:spLocks noChangeShapeType="1"/>
          </p:cNvSpPr>
          <p:nvPr/>
        </p:nvSpPr>
        <p:spPr bwMode="auto">
          <a:xfrm>
            <a:off x="1066800" y="3184525"/>
            <a:ext cx="7239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62" name="Line 6"/>
          <p:cNvSpPr>
            <a:spLocks noChangeShapeType="1"/>
          </p:cNvSpPr>
          <p:nvPr/>
        </p:nvSpPr>
        <p:spPr bwMode="auto">
          <a:xfrm>
            <a:off x="8229600" y="318452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63" name="Line 7"/>
          <p:cNvSpPr>
            <a:spLocks noChangeShapeType="1"/>
          </p:cNvSpPr>
          <p:nvPr/>
        </p:nvSpPr>
        <p:spPr bwMode="auto">
          <a:xfrm>
            <a:off x="6172200" y="318452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64" name="Text Box 8"/>
          <p:cNvSpPr txBox="1">
            <a:spLocks noChangeArrowheads="1"/>
          </p:cNvSpPr>
          <p:nvPr/>
        </p:nvSpPr>
        <p:spPr bwMode="auto">
          <a:xfrm>
            <a:off x="5715000" y="26511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30 A.D.</a:t>
            </a:r>
          </a:p>
        </p:txBody>
      </p:sp>
      <p:sp>
        <p:nvSpPr>
          <p:cNvPr id="249865" name="Text Box 9"/>
          <p:cNvSpPr txBox="1">
            <a:spLocks noChangeArrowheads="1"/>
          </p:cNvSpPr>
          <p:nvPr/>
        </p:nvSpPr>
        <p:spPr bwMode="auto">
          <a:xfrm>
            <a:off x="7848600" y="3413125"/>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Today</a:t>
            </a:r>
          </a:p>
        </p:txBody>
      </p:sp>
      <p:sp>
        <p:nvSpPr>
          <p:cNvPr id="249866" name="Text Box 10"/>
          <p:cNvSpPr txBox="1">
            <a:spLocks noChangeArrowheads="1"/>
          </p:cNvSpPr>
          <p:nvPr/>
        </p:nvSpPr>
        <p:spPr bwMode="auto">
          <a:xfrm>
            <a:off x="5638800" y="3336925"/>
            <a:ext cx="1066801"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FontTx/>
              <a:buNone/>
            </a:pPr>
            <a:r>
              <a:rPr lang="en-US" sz="2000" dirty="0">
                <a:solidFill>
                  <a:schemeClr val="tx1"/>
                </a:solidFill>
                <a:latin typeface="Impact" panose="020B0806030902050204" pitchFamily="34" charset="0"/>
              </a:rPr>
              <a:t>Death of Jesus</a:t>
            </a:r>
          </a:p>
        </p:txBody>
      </p:sp>
      <p:sp>
        <p:nvSpPr>
          <p:cNvPr id="249867" name="Line 11"/>
          <p:cNvSpPr>
            <a:spLocks noChangeShapeType="1"/>
          </p:cNvSpPr>
          <p:nvPr/>
        </p:nvSpPr>
        <p:spPr bwMode="auto">
          <a:xfrm>
            <a:off x="5181600" y="318452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68" name="Text Box 12"/>
          <p:cNvSpPr txBox="1">
            <a:spLocks noChangeArrowheads="1"/>
          </p:cNvSpPr>
          <p:nvPr/>
        </p:nvSpPr>
        <p:spPr bwMode="auto">
          <a:xfrm>
            <a:off x="4648200" y="33369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000">
                <a:solidFill>
                  <a:schemeClr val="tx1"/>
                </a:solidFill>
                <a:latin typeface="Impact" panose="020B0806030902050204" pitchFamily="34" charset="0"/>
              </a:rPr>
              <a:t>Buddha</a:t>
            </a:r>
          </a:p>
        </p:txBody>
      </p:sp>
      <p:sp>
        <p:nvSpPr>
          <p:cNvPr id="249869" name="Text Box 13"/>
          <p:cNvSpPr txBox="1">
            <a:spLocks noChangeArrowheads="1"/>
          </p:cNvSpPr>
          <p:nvPr/>
        </p:nvSpPr>
        <p:spPr bwMode="auto">
          <a:xfrm>
            <a:off x="4495800" y="26511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600 B.C.</a:t>
            </a:r>
          </a:p>
        </p:txBody>
      </p:sp>
      <p:sp>
        <p:nvSpPr>
          <p:cNvPr id="249870" name="Line 14"/>
          <p:cNvSpPr>
            <a:spLocks noChangeShapeType="1"/>
          </p:cNvSpPr>
          <p:nvPr/>
        </p:nvSpPr>
        <p:spPr bwMode="auto">
          <a:xfrm>
            <a:off x="1524000" y="318452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71" name="Text Box 15"/>
          <p:cNvSpPr txBox="1">
            <a:spLocks noChangeArrowheads="1"/>
          </p:cNvSpPr>
          <p:nvPr/>
        </p:nvSpPr>
        <p:spPr bwMode="auto">
          <a:xfrm>
            <a:off x="1143000" y="272732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2500 B.C.</a:t>
            </a:r>
          </a:p>
        </p:txBody>
      </p:sp>
      <p:sp>
        <p:nvSpPr>
          <p:cNvPr id="249872" name="Text Box 16"/>
          <p:cNvSpPr txBox="1">
            <a:spLocks noChangeArrowheads="1"/>
          </p:cNvSpPr>
          <p:nvPr/>
        </p:nvSpPr>
        <p:spPr bwMode="auto">
          <a:xfrm>
            <a:off x="609600" y="3336925"/>
            <a:ext cx="1828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000" dirty="0">
                <a:solidFill>
                  <a:schemeClr val="tx1"/>
                </a:solidFill>
                <a:latin typeface="Impact" panose="020B0806030902050204" pitchFamily="34" charset="0"/>
              </a:rPr>
              <a:t>Chinese language first written</a:t>
            </a:r>
          </a:p>
        </p:txBody>
      </p:sp>
      <p:pic>
        <p:nvPicPr>
          <p:cNvPr id="249873"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4800600"/>
            <a:ext cx="1385887" cy="20574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874" name="Text Box 18"/>
          <p:cNvSpPr txBox="1">
            <a:spLocks noChangeArrowheads="1"/>
          </p:cNvSpPr>
          <p:nvPr/>
        </p:nvSpPr>
        <p:spPr bwMode="auto">
          <a:xfrm>
            <a:off x="2438400" y="4800600"/>
            <a:ext cx="6248400" cy="2051050"/>
          </a:xfrm>
          <a:prstGeom prst="rect">
            <a:avLst/>
          </a:prstGeom>
          <a:solidFill>
            <a:srgbClr val="A4004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dirty="0">
                <a:latin typeface="Arial" panose="020B0604020202020204" pitchFamily="34" charset="0"/>
              </a:rPr>
              <a:t>“Shang Di” was the god of China before Buddha.  He was the creator God and animal sacrifice was offered to him.</a:t>
            </a:r>
          </a:p>
        </p:txBody>
      </p:sp>
      <p:sp>
        <p:nvSpPr>
          <p:cNvPr id="19" name="Text Box 5"/>
          <p:cNvSpPr txBox="1">
            <a:spLocks noChangeArrowheads="1"/>
          </p:cNvSpPr>
          <p:nvPr/>
        </p:nvSpPr>
        <p:spPr bwMode="auto">
          <a:xfrm>
            <a:off x="7543800" y="2649507"/>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FontTx/>
              <a:buNone/>
            </a:pPr>
            <a:r>
              <a:rPr lang="en-US" sz="2000" dirty="0" smtClean="0">
                <a:solidFill>
                  <a:schemeClr val="tx1"/>
                </a:solidFill>
                <a:latin typeface="Impact" panose="020B0806030902050204" pitchFamily="34" charset="0"/>
              </a:rPr>
              <a:t>2017 A.D</a:t>
            </a:r>
            <a:r>
              <a:rPr lang="en-US" sz="2000" dirty="0">
                <a:solidFill>
                  <a:schemeClr val="tx1"/>
                </a:solidFill>
                <a:latin typeface="Impact" panose="020B0806030902050204" pitchFamily="34" charset="0"/>
              </a:rPr>
              <a:t>.</a:t>
            </a:r>
          </a:p>
        </p:txBody>
      </p:sp>
      <p:sp>
        <p:nvSpPr>
          <p:cNvPr id="20" name="Text Box 17"/>
          <p:cNvSpPr txBox="1">
            <a:spLocks noChangeArrowheads="1"/>
          </p:cNvSpPr>
          <p:nvPr/>
        </p:nvSpPr>
        <p:spPr bwMode="auto">
          <a:xfrm>
            <a:off x="2819400" y="3355975"/>
            <a:ext cx="1143000" cy="1368425"/>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33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000" dirty="0">
                <a:solidFill>
                  <a:schemeClr val="tx2"/>
                </a:solidFill>
                <a:latin typeface="Impact" panose="020B0806030902050204" pitchFamily="34" charset="0"/>
              </a:rPr>
              <a:t>First five books of Bible written</a:t>
            </a:r>
          </a:p>
        </p:txBody>
      </p:sp>
      <p:sp>
        <p:nvSpPr>
          <p:cNvPr id="21" name="Line 18"/>
          <p:cNvSpPr>
            <a:spLocks noChangeShapeType="1"/>
          </p:cNvSpPr>
          <p:nvPr/>
        </p:nvSpPr>
        <p:spPr bwMode="auto">
          <a:xfrm>
            <a:off x="3390900" y="3200400"/>
            <a:ext cx="0" cy="152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sp>
        <p:nvSpPr>
          <p:cNvPr id="22" name="Text Box 19"/>
          <p:cNvSpPr txBox="1">
            <a:spLocks noChangeArrowheads="1"/>
          </p:cNvSpPr>
          <p:nvPr/>
        </p:nvSpPr>
        <p:spPr bwMode="auto">
          <a:xfrm>
            <a:off x="2743200" y="2743200"/>
            <a:ext cx="1295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000" dirty="0">
                <a:solidFill>
                  <a:schemeClr val="tx2"/>
                </a:solidFill>
                <a:latin typeface="Impact" panose="020B0806030902050204" pitchFamily="34" charset="0"/>
              </a:rPr>
              <a:t>1400 B.C.</a:t>
            </a:r>
          </a:p>
        </p:txBody>
      </p:sp>
    </p:spTree>
    <p:extLst>
      <p:ext uri="{BB962C8B-B14F-4D97-AF65-F5344CB8AC3E}">
        <p14:creationId xmlns:p14="http://schemas.microsoft.com/office/powerpoint/2010/main" val="1434046324"/>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838200" y="304800"/>
            <a:ext cx="7772400" cy="1295400"/>
          </a:xfrm>
          <a:noFill/>
          <a:extLst>
            <a:ext uri="{909E8E84-426E-40DD-AFC4-6F175D3DCCD1}">
              <a14:hiddenFill xmlns:a14="http://schemas.microsoft.com/office/drawing/2010/main">
                <a:solidFill>
                  <a:schemeClr val="folHlink"/>
                </a:solidFill>
              </a14:hiddenFill>
            </a:ext>
          </a:extLst>
        </p:spPr>
        <p:txBody>
          <a:bodyPr/>
          <a:lstStyle/>
          <a:p>
            <a:r>
              <a:rPr lang="en-US" sz="3200" b="1">
                <a:solidFill>
                  <a:schemeClr val="tx1"/>
                </a:solidFill>
                <a:latin typeface="Arial Rounded MT Bold" panose="020F0704030504030204" pitchFamily="34" charset="0"/>
              </a:rPr>
              <a:t>Long before Buddha, the Chinese people worshipped the same God described in the Bible!!!!</a:t>
            </a:r>
          </a:p>
        </p:txBody>
      </p:sp>
      <p:sp>
        <p:nvSpPr>
          <p:cNvPr id="247811" name="Text Box 3"/>
          <p:cNvSpPr txBox="1">
            <a:spLocks noChangeArrowheads="1"/>
          </p:cNvSpPr>
          <p:nvPr/>
        </p:nvSpPr>
        <p:spPr bwMode="auto">
          <a:xfrm>
            <a:off x="1066800" y="1905000"/>
            <a:ext cx="731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800">
                <a:solidFill>
                  <a:srgbClr val="A40042"/>
                </a:solidFill>
                <a:latin typeface="Arial Black" panose="020B0A04020102020204" pitchFamily="34" charset="0"/>
              </a:rPr>
              <a:t>The Proof is in the Ancient Chinese Characters</a:t>
            </a:r>
          </a:p>
        </p:txBody>
      </p:sp>
      <p:sp>
        <p:nvSpPr>
          <p:cNvPr id="247812" name="Line 4"/>
          <p:cNvSpPr>
            <a:spLocks noChangeShapeType="1"/>
          </p:cNvSpPr>
          <p:nvPr/>
        </p:nvSpPr>
        <p:spPr bwMode="auto">
          <a:xfrm>
            <a:off x="1066800" y="3505200"/>
            <a:ext cx="7239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13" name="Text Box 5"/>
          <p:cNvSpPr txBox="1">
            <a:spLocks noChangeArrowheads="1"/>
          </p:cNvSpPr>
          <p:nvPr/>
        </p:nvSpPr>
        <p:spPr bwMode="auto">
          <a:xfrm>
            <a:off x="7543800" y="2970182"/>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FontTx/>
              <a:buNone/>
            </a:pPr>
            <a:r>
              <a:rPr lang="en-US" sz="2000" dirty="0" smtClean="0">
                <a:solidFill>
                  <a:schemeClr val="tx1"/>
                </a:solidFill>
                <a:latin typeface="Impact" panose="020B0806030902050204" pitchFamily="34" charset="0"/>
              </a:rPr>
              <a:t>2017 A.D</a:t>
            </a:r>
            <a:r>
              <a:rPr lang="en-US" sz="2000" dirty="0">
                <a:solidFill>
                  <a:schemeClr val="tx1"/>
                </a:solidFill>
                <a:latin typeface="Impact" panose="020B0806030902050204" pitchFamily="34" charset="0"/>
              </a:rPr>
              <a:t>.</a:t>
            </a:r>
          </a:p>
        </p:txBody>
      </p:sp>
      <p:sp>
        <p:nvSpPr>
          <p:cNvPr id="247814" name="Line 6"/>
          <p:cNvSpPr>
            <a:spLocks noChangeShapeType="1"/>
          </p:cNvSpPr>
          <p:nvPr/>
        </p:nvSpPr>
        <p:spPr bwMode="auto">
          <a:xfrm>
            <a:off x="82296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15" name="Line 7"/>
          <p:cNvSpPr>
            <a:spLocks noChangeShapeType="1"/>
          </p:cNvSpPr>
          <p:nvPr/>
        </p:nvSpPr>
        <p:spPr bwMode="auto">
          <a:xfrm>
            <a:off x="61722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16" name="Text Box 8"/>
          <p:cNvSpPr txBox="1">
            <a:spLocks noChangeArrowheads="1"/>
          </p:cNvSpPr>
          <p:nvPr/>
        </p:nvSpPr>
        <p:spPr bwMode="auto">
          <a:xfrm>
            <a:off x="5715000" y="29718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30 A.D.</a:t>
            </a:r>
          </a:p>
        </p:txBody>
      </p:sp>
      <p:sp>
        <p:nvSpPr>
          <p:cNvPr id="247817" name="Text Box 9"/>
          <p:cNvSpPr txBox="1">
            <a:spLocks noChangeArrowheads="1"/>
          </p:cNvSpPr>
          <p:nvPr/>
        </p:nvSpPr>
        <p:spPr bwMode="auto">
          <a:xfrm>
            <a:off x="7848600" y="37338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Today</a:t>
            </a:r>
          </a:p>
        </p:txBody>
      </p:sp>
      <p:sp>
        <p:nvSpPr>
          <p:cNvPr id="247818" name="Text Box 10"/>
          <p:cNvSpPr txBox="1">
            <a:spLocks noChangeArrowheads="1"/>
          </p:cNvSpPr>
          <p:nvPr/>
        </p:nvSpPr>
        <p:spPr bwMode="auto">
          <a:xfrm>
            <a:off x="5638800" y="3657600"/>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FontTx/>
              <a:buNone/>
            </a:pPr>
            <a:r>
              <a:rPr lang="en-US" sz="2000" dirty="0">
                <a:solidFill>
                  <a:schemeClr val="tx1"/>
                </a:solidFill>
                <a:latin typeface="Impact" panose="020B0806030902050204" pitchFamily="34" charset="0"/>
              </a:rPr>
              <a:t>Death of Jesus</a:t>
            </a:r>
          </a:p>
        </p:txBody>
      </p:sp>
      <p:sp>
        <p:nvSpPr>
          <p:cNvPr id="247819" name="Line 11"/>
          <p:cNvSpPr>
            <a:spLocks noChangeShapeType="1"/>
          </p:cNvSpPr>
          <p:nvPr/>
        </p:nvSpPr>
        <p:spPr bwMode="auto">
          <a:xfrm>
            <a:off x="51816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20" name="Text Box 12"/>
          <p:cNvSpPr txBox="1">
            <a:spLocks noChangeArrowheads="1"/>
          </p:cNvSpPr>
          <p:nvPr/>
        </p:nvSpPr>
        <p:spPr bwMode="auto">
          <a:xfrm>
            <a:off x="4648200" y="36576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000" dirty="0">
                <a:solidFill>
                  <a:schemeClr val="tx1"/>
                </a:solidFill>
                <a:latin typeface="Impact" panose="020B0806030902050204" pitchFamily="34" charset="0"/>
              </a:rPr>
              <a:t>Buddha</a:t>
            </a:r>
          </a:p>
        </p:txBody>
      </p:sp>
      <p:sp>
        <p:nvSpPr>
          <p:cNvPr id="247821" name="Text Box 13"/>
          <p:cNvSpPr txBox="1">
            <a:spLocks noChangeArrowheads="1"/>
          </p:cNvSpPr>
          <p:nvPr/>
        </p:nvSpPr>
        <p:spPr bwMode="auto">
          <a:xfrm>
            <a:off x="4495800" y="29718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600 B.C.</a:t>
            </a:r>
          </a:p>
        </p:txBody>
      </p:sp>
      <p:sp>
        <p:nvSpPr>
          <p:cNvPr id="247822" name="Line 14"/>
          <p:cNvSpPr>
            <a:spLocks noChangeShapeType="1"/>
          </p:cNvSpPr>
          <p:nvPr/>
        </p:nvSpPr>
        <p:spPr bwMode="auto">
          <a:xfrm>
            <a:off x="15240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23" name="Text Box 15"/>
          <p:cNvSpPr txBox="1">
            <a:spLocks noChangeArrowheads="1"/>
          </p:cNvSpPr>
          <p:nvPr/>
        </p:nvSpPr>
        <p:spPr bwMode="auto">
          <a:xfrm>
            <a:off x="1143000" y="30480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2500 B.C.</a:t>
            </a:r>
          </a:p>
        </p:txBody>
      </p:sp>
      <p:sp>
        <p:nvSpPr>
          <p:cNvPr id="247824" name="Text Box 16"/>
          <p:cNvSpPr txBox="1">
            <a:spLocks noChangeArrowheads="1"/>
          </p:cNvSpPr>
          <p:nvPr/>
        </p:nvSpPr>
        <p:spPr bwMode="auto">
          <a:xfrm>
            <a:off x="609600" y="3657600"/>
            <a:ext cx="1828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000" dirty="0">
                <a:solidFill>
                  <a:schemeClr val="tx1"/>
                </a:solidFill>
                <a:latin typeface="Impact" panose="020B0806030902050204" pitchFamily="34" charset="0"/>
              </a:rPr>
              <a:t>Chinese language first written</a:t>
            </a:r>
          </a:p>
        </p:txBody>
      </p:sp>
      <p:sp>
        <p:nvSpPr>
          <p:cNvPr id="247825" name="Text Box 17"/>
          <p:cNvSpPr txBox="1">
            <a:spLocks noChangeArrowheads="1"/>
          </p:cNvSpPr>
          <p:nvPr/>
        </p:nvSpPr>
        <p:spPr bwMode="auto">
          <a:xfrm>
            <a:off x="2933700" y="3802063"/>
            <a:ext cx="1143000" cy="1368425"/>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3333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000">
                <a:solidFill>
                  <a:schemeClr val="tx2"/>
                </a:solidFill>
                <a:latin typeface="Impact" panose="020B0806030902050204" pitchFamily="34" charset="0"/>
              </a:rPr>
              <a:t>First five books of Bible written</a:t>
            </a:r>
          </a:p>
        </p:txBody>
      </p:sp>
      <p:sp>
        <p:nvSpPr>
          <p:cNvPr id="247826" name="Line 18"/>
          <p:cNvSpPr>
            <a:spLocks noChangeShapeType="1"/>
          </p:cNvSpPr>
          <p:nvPr/>
        </p:nvSpPr>
        <p:spPr bwMode="auto">
          <a:xfrm>
            <a:off x="3505200" y="3505200"/>
            <a:ext cx="0" cy="152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endParaRPr lang="en-US"/>
          </a:p>
        </p:txBody>
      </p:sp>
      <p:sp>
        <p:nvSpPr>
          <p:cNvPr id="247827" name="Text Box 19"/>
          <p:cNvSpPr txBox="1">
            <a:spLocks noChangeArrowheads="1"/>
          </p:cNvSpPr>
          <p:nvPr/>
        </p:nvSpPr>
        <p:spPr bwMode="auto">
          <a:xfrm>
            <a:off x="2857500" y="3048000"/>
            <a:ext cx="1295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buFontTx/>
              <a:buNone/>
            </a:pPr>
            <a:r>
              <a:rPr lang="en-US" sz="2000">
                <a:solidFill>
                  <a:schemeClr val="tx2"/>
                </a:solidFill>
                <a:latin typeface="Impact" panose="020B0806030902050204" pitchFamily="34" charset="0"/>
              </a:rPr>
              <a:t>1400 B.C.</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7825"/>
                                        </p:tgtEl>
                                        <p:attrNameLst>
                                          <p:attrName>style.visibility</p:attrName>
                                        </p:attrNameLst>
                                      </p:cBhvr>
                                      <p:to>
                                        <p:strVal val="visible"/>
                                      </p:to>
                                    </p:set>
                                    <p:animEffect transition="in" filter="checkerboard(across)">
                                      <p:cBhvr>
                                        <p:cTn id="7" dur="500"/>
                                        <p:tgtEl>
                                          <p:spTgt spid="247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62000" y="304800"/>
            <a:ext cx="7772400" cy="1295400"/>
          </a:xfrm>
          <a:noFill/>
          <a:extLst>
            <a:ext uri="{909E8E84-426E-40DD-AFC4-6F175D3DCCD1}">
              <a14:hiddenFill xmlns:a14="http://schemas.microsoft.com/office/drawing/2010/main">
                <a:solidFill>
                  <a:schemeClr val="folHlink"/>
                </a:solidFill>
              </a14:hiddenFill>
            </a:ext>
          </a:extLst>
        </p:spPr>
        <p:txBody>
          <a:bodyPr/>
          <a:lstStyle/>
          <a:p>
            <a:r>
              <a:rPr lang="en-US" sz="3200" b="1" dirty="0">
                <a:solidFill>
                  <a:schemeClr val="tx1"/>
                </a:solidFill>
                <a:latin typeface="Arial Rounded MT Bold" panose="020F0704030504030204" pitchFamily="34" charset="0"/>
              </a:rPr>
              <a:t>Long before Buddha, the Chinese people worshipped the same God described in the Bible!!!!</a:t>
            </a:r>
          </a:p>
        </p:txBody>
      </p:sp>
      <p:pic>
        <p:nvPicPr>
          <p:cNvPr id="249873"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332" y="2286000"/>
            <a:ext cx="1385887" cy="20574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874" name="Text Box 18"/>
          <p:cNvSpPr txBox="1">
            <a:spLocks noChangeArrowheads="1"/>
          </p:cNvSpPr>
          <p:nvPr/>
        </p:nvSpPr>
        <p:spPr bwMode="auto">
          <a:xfrm>
            <a:off x="2334619" y="2286000"/>
            <a:ext cx="6248400" cy="2051050"/>
          </a:xfrm>
          <a:prstGeom prst="rect">
            <a:avLst/>
          </a:prstGeom>
          <a:solidFill>
            <a:srgbClr val="A4004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dirty="0">
                <a:latin typeface="Arial" panose="020B0604020202020204" pitchFamily="34" charset="0"/>
              </a:rPr>
              <a:t>“Shang Di” was the god of China before Buddha.  He was the creator God and animal sacrifice was offered to him.</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838200" y="304800"/>
            <a:ext cx="7772400" cy="1295400"/>
          </a:xfrm>
          <a:noFill/>
          <a:extLst>
            <a:ext uri="{909E8E84-426E-40DD-AFC4-6F175D3DCCD1}">
              <a14:hiddenFill xmlns:a14="http://schemas.microsoft.com/office/drawing/2010/main">
                <a:solidFill>
                  <a:schemeClr val="folHlink"/>
                </a:solidFill>
              </a14:hiddenFill>
            </a:ext>
          </a:extLst>
        </p:spPr>
        <p:txBody>
          <a:bodyPr/>
          <a:lstStyle/>
          <a:p>
            <a:r>
              <a:rPr lang="en-US" sz="3200" b="1">
                <a:solidFill>
                  <a:schemeClr val="tx1"/>
                </a:solidFill>
                <a:latin typeface="Arial Rounded MT Bold" panose="020F0704030504030204" pitchFamily="34" charset="0"/>
              </a:rPr>
              <a:t>Long before Buddha, the Chinese people worshipped the same God described in the Bible!!!!</a:t>
            </a:r>
          </a:p>
        </p:txBody>
      </p:sp>
      <p:sp>
        <p:nvSpPr>
          <p:cNvPr id="250883" name="Text Box 3"/>
          <p:cNvSpPr txBox="1">
            <a:spLocks noChangeArrowheads="1"/>
          </p:cNvSpPr>
          <p:nvPr/>
        </p:nvSpPr>
        <p:spPr bwMode="auto">
          <a:xfrm>
            <a:off x="2057400" y="4691063"/>
            <a:ext cx="6858000" cy="1809750"/>
          </a:xfrm>
          <a:prstGeom prst="rect">
            <a:avLst/>
          </a:prstGeom>
          <a:solidFill>
            <a:srgbClr val="A4004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800">
                <a:latin typeface="Arial Black" panose="020B0A04020102020204" pitchFamily="34" charset="0"/>
              </a:rPr>
              <a:t>During the first three dynasties of China: Hsia, Shang, Chou…      The Chinese people worshiped Shang Di</a:t>
            </a:r>
          </a:p>
        </p:txBody>
      </p:sp>
      <p:pic>
        <p:nvPicPr>
          <p:cNvPr id="25089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724400"/>
            <a:ext cx="1190625" cy="177165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898" name="Line 18"/>
          <p:cNvSpPr>
            <a:spLocks noChangeShapeType="1"/>
          </p:cNvSpPr>
          <p:nvPr/>
        </p:nvSpPr>
        <p:spPr bwMode="auto">
          <a:xfrm>
            <a:off x="990600" y="2743200"/>
            <a:ext cx="4953000" cy="0"/>
          </a:xfrm>
          <a:prstGeom prst="line">
            <a:avLst/>
          </a:prstGeom>
          <a:noFill/>
          <a:ln w="1047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899" name="Text Box 19"/>
          <p:cNvSpPr txBox="1">
            <a:spLocks noChangeArrowheads="1"/>
          </p:cNvSpPr>
          <p:nvPr/>
        </p:nvSpPr>
        <p:spPr bwMode="auto">
          <a:xfrm>
            <a:off x="2286000" y="22860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800">
                <a:solidFill>
                  <a:schemeClr val="tx1"/>
                </a:solidFill>
                <a:latin typeface="Impact" panose="020B0806030902050204" pitchFamily="34" charset="0"/>
              </a:rPr>
              <a:t>Shang Di</a:t>
            </a:r>
          </a:p>
        </p:txBody>
      </p:sp>
      <p:sp>
        <p:nvSpPr>
          <p:cNvPr id="20" name="Line 4"/>
          <p:cNvSpPr>
            <a:spLocks noChangeShapeType="1"/>
          </p:cNvSpPr>
          <p:nvPr/>
        </p:nvSpPr>
        <p:spPr bwMode="auto">
          <a:xfrm>
            <a:off x="1066800" y="3505200"/>
            <a:ext cx="7239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6"/>
          <p:cNvSpPr>
            <a:spLocks noChangeShapeType="1"/>
          </p:cNvSpPr>
          <p:nvPr/>
        </p:nvSpPr>
        <p:spPr bwMode="auto">
          <a:xfrm>
            <a:off x="82296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7"/>
          <p:cNvSpPr>
            <a:spLocks noChangeShapeType="1"/>
          </p:cNvSpPr>
          <p:nvPr/>
        </p:nvSpPr>
        <p:spPr bwMode="auto">
          <a:xfrm>
            <a:off x="61722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8"/>
          <p:cNvSpPr txBox="1">
            <a:spLocks noChangeArrowheads="1"/>
          </p:cNvSpPr>
          <p:nvPr/>
        </p:nvSpPr>
        <p:spPr bwMode="auto">
          <a:xfrm>
            <a:off x="5715000" y="29718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30 A.D.</a:t>
            </a:r>
          </a:p>
        </p:txBody>
      </p:sp>
      <p:sp>
        <p:nvSpPr>
          <p:cNvPr id="25" name="Text Box 9"/>
          <p:cNvSpPr txBox="1">
            <a:spLocks noChangeArrowheads="1"/>
          </p:cNvSpPr>
          <p:nvPr/>
        </p:nvSpPr>
        <p:spPr bwMode="auto">
          <a:xfrm>
            <a:off x="7848600" y="37338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Today</a:t>
            </a:r>
          </a:p>
        </p:txBody>
      </p:sp>
      <p:sp>
        <p:nvSpPr>
          <p:cNvPr id="26" name="Text Box 10"/>
          <p:cNvSpPr txBox="1">
            <a:spLocks noChangeArrowheads="1"/>
          </p:cNvSpPr>
          <p:nvPr/>
        </p:nvSpPr>
        <p:spPr bwMode="auto">
          <a:xfrm>
            <a:off x="5638800" y="3657600"/>
            <a:ext cx="1066801"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FontTx/>
              <a:buNone/>
            </a:pPr>
            <a:r>
              <a:rPr lang="en-US" sz="2000" dirty="0">
                <a:solidFill>
                  <a:schemeClr val="tx1"/>
                </a:solidFill>
                <a:latin typeface="Impact" panose="020B0806030902050204" pitchFamily="34" charset="0"/>
              </a:rPr>
              <a:t>Death of Jesus</a:t>
            </a:r>
          </a:p>
        </p:txBody>
      </p:sp>
      <p:sp>
        <p:nvSpPr>
          <p:cNvPr id="27" name="Line 11"/>
          <p:cNvSpPr>
            <a:spLocks noChangeShapeType="1"/>
          </p:cNvSpPr>
          <p:nvPr/>
        </p:nvSpPr>
        <p:spPr bwMode="auto">
          <a:xfrm>
            <a:off x="51816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ext Box 12"/>
          <p:cNvSpPr txBox="1">
            <a:spLocks noChangeArrowheads="1"/>
          </p:cNvSpPr>
          <p:nvPr/>
        </p:nvSpPr>
        <p:spPr bwMode="auto">
          <a:xfrm>
            <a:off x="4648200" y="36576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000">
                <a:solidFill>
                  <a:schemeClr val="tx1"/>
                </a:solidFill>
                <a:latin typeface="Impact" panose="020B0806030902050204" pitchFamily="34" charset="0"/>
              </a:rPr>
              <a:t>Buddha</a:t>
            </a:r>
          </a:p>
        </p:txBody>
      </p:sp>
      <p:sp>
        <p:nvSpPr>
          <p:cNvPr id="29" name="Text Box 13"/>
          <p:cNvSpPr txBox="1">
            <a:spLocks noChangeArrowheads="1"/>
          </p:cNvSpPr>
          <p:nvPr/>
        </p:nvSpPr>
        <p:spPr bwMode="auto">
          <a:xfrm>
            <a:off x="4495800" y="29718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600 B.C.</a:t>
            </a:r>
          </a:p>
        </p:txBody>
      </p:sp>
      <p:sp>
        <p:nvSpPr>
          <p:cNvPr id="30" name="Line 14"/>
          <p:cNvSpPr>
            <a:spLocks noChangeShapeType="1"/>
          </p:cNvSpPr>
          <p:nvPr/>
        </p:nvSpPr>
        <p:spPr bwMode="auto">
          <a:xfrm>
            <a:off x="15240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15"/>
          <p:cNvSpPr txBox="1">
            <a:spLocks noChangeArrowheads="1"/>
          </p:cNvSpPr>
          <p:nvPr/>
        </p:nvSpPr>
        <p:spPr bwMode="auto">
          <a:xfrm>
            <a:off x="1143000" y="30480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2500 B.C.</a:t>
            </a:r>
          </a:p>
        </p:txBody>
      </p:sp>
      <p:sp>
        <p:nvSpPr>
          <p:cNvPr id="32" name="Text Box 16"/>
          <p:cNvSpPr txBox="1">
            <a:spLocks noChangeArrowheads="1"/>
          </p:cNvSpPr>
          <p:nvPr/>
        </p:nvSpPr>
        <p:spPr bwMode="auto">
          <a:xfrm>
            <a:off x="609600" y="3657600"/>
            <a:ext cx="1828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000" dirty="0">
                <a:solidFill>
                  <a:schemeClr val="tx1"/>
                </a:solidFill>
                <a:latin typeface="Impact" panose="020B0806030902050204" pitchFamily="34" charset="0"/>
              </a:rPr>
              <a:t>Chinese language first written</a:t>
            </a:r>
          </a:p>
        </p:txBody>
      </p:sp>
      <p:sp>
        <p:nvSpPr>
          <p:cNvPr id="33" name="Text Box 5"/>
          <p:cNvSpPr txBox="1">
            <a:spLocks noChangeArrowheads="1"/>
          </p:cNvSpPr>
          <p:nvPr/>
        </p:nvSpPr>
        <p:spPr bwMode="auto">
          <a:xfrm>
            <a:off x="7543800" y="2970182"/>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FontTx/>
              <a:buNone/>
            </a:pPr>
            <a:r>
              <a:rPr lang="en-US" sz="2000" dirty="0" smtClean="0">
                <a:solidFill>
                  <a:schemeClr val="tx1"/>
                </a:solidFill>
                <a:latin typeface="Impact" panose="020B0806030902050204" pitchFamily="34" charset="0"/>
              </a:rPr>
              <a:t>2017 A.D</a:t>
            </a:r>
            <a:r>
              <a:rPr lang="en-US" sz="2000" dirty="0">
                <a:solidFill>
                  <a:schemeClr val="tx1"/>
                </a:solidFill>
                <a:latin typeface="Impact" panose="020B0806030902050204" pitchFamily="34" charset="0"/>
              </a:rPr>
              <a:t>.</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838200" y="153988"/>
            <a:ext cx="7772400" cy="1295400"/>
          </a:xfrm>
          <a:noFill/>
          <a:extLst>
            <a:ext uri="{909E8E84-426E-40DD-AFC4-6F175D3DCCD1}">
              <a14:hiddenFill xmlns:a14="http://schemas.microsoft.com/office/drawing/2010/main">
                <a:solidFill>
                  <a:schemeClr val="folHlink"/>
                </a:solidFill>
              </a14:hiddenFill>
            </a:ext>
          </a:extLst>
        </p:spPr>
        <p:txBody>
          <a:bodyPr/>
          <a:lstStyle/>
          <a:p>
            <a:r>
              <a:rPr lang="en-US" sz="3200" b="1">
                <a:solidFill>
                  <a:schemeClr val="tx1"/>
                </a:solidFill>
                <a:latin typeface="Arial Rounded MT Bold" panose="020F0704030504030204" pitchFamily="34" charset="0"/>
              </a:rPr>
              <a:t>Long before Buddha, the Chinese people worshipped the same God described in the Bible!!!!</a:t>
            </a:r>
          </a:p>
        </p:txBody>
      </p:sp>
      <p:sp>
        <p:nvSpPr>
          <p:cNvPr id="252931" name="Text Box 3"/>
          <p:cNvSpPr txBox="1">
            <a:spLocks noChangeArrowheads="1"/>
          </p:cNvSpPr>
          <p:nvPr/>
        </p:nvSpPr>
        <p:spPr bwMode="auto">
          <a:xfrm>
            <a:off x="2057400" y="44958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800" dirty="0">
                <a:solidFill>
                  <a:srgbClr val="000099"/>
                </a:solidFill>
                <a:latin typeface="Arial Black" panose="020B0A04020102020204" pitchFamily="34" charset="0"/>
              </a:rPr>
              <a:t>Worship of Buddha: 50 B.C</a:t>
            </a:r>
            <a:r>
              <a:rPr lang="en-US" sz="2800" dirty="0">
                <a:solidFill>
                  <a:srgbClr val="0000FF"/>
                </a:solidFill>
                <a:latin typeface="Arial Black" panose="020B0A04020102020204" pitchFamily="34" charset="0"/>
              </a:rPr>
              <a:t>.</a:t>
            </a:r>
          </a:p>
        </p:txBody>
      </p:sp>
      <p:pic>
        <p:nvPicPr>
          <p:cNvPr id="25294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800600"/>
            <a:ext cx="1371600" cy="19812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2946" name="Line 18"/>
          <p:cNvSpPr>
            <a:spLocks noChangeShapeType="1"/>
          </p:cNvSpPr>
          <p:nvPr/>
        </p:nvSpPr>
        <p:spPr bwMode="auto">
          <a:xfrm>
            <a:off x="990600" y="2590800"/>
            <a:ext cx="4953000" cy="0"/>
          </a:xfrm>
          <a:prstGeom prst="line">
            <a:avLst/>
          </a:prstGeom>
          <a:noFill/>
          <a:ln w="104775">
            <a:solidFill>
              <a:srgbClr val="A4004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947" name="Text Box 19"/>
          <p:cNvSpPr txBox="1">
            <a:spLocks noChangeArrowheads="1"/>
          </p:cNvSpPr>
          <p:nvPr/>
        </p:nvSpPr>
        <p:spPr bwMode="auto">
          <a:xfrm>
            <a:off x="2286000" y="20574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800">
                <a:solidFill>
                  <a:schemeClr val="tx1"/>
                </a:solidFill>
                <a:latin typeface="Impact" panose="020B0806030902050204" pitchFamily="34" charset="0"/>
              </a:rPr>
              <a:t>Shang Di</a:t>
            </a:r>
          </a:p>
        </p:txBody>
      </p:sp>
      <p:sp>
        <p:nvSpPr>
          <p:cNvPr id="252948" name="Line 20"/>
          <p:cNvSpPr>
            <a:spLocks noChangeShapeType="1"/>
          </p:cNvSpPr>
          <p:nvPr/>
        </p:nvSpPr>
        <p:spPr bwMode="auto">
          <a:xfrm>
            <a:off x="5791200" y="2286000"/>
            <a:ext cx="2362200" cy="0"/>
          </a:xfrm>
          <a:prstGeom prst="line">
            <a:avLst/>
          </a:prstGeom>
          <a:noFill/>
          <a:ln w="920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949" name="Text Box 21"/>
          <p:cNvSpPr txBox="1">
            <a:spLocks noChangeArrowheads="1"/>
          </p:cNvSpPr>
          <p:nvPr/>
        </p:nvSpPr>
        <p:spPr bwMode="auto">
          <a:xfrm>
            <a:off x="6172200" y="17526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800">
                <a:solidFill>
                  <a:schemeClr val="tx1"/>
                </a:solidFill>
                <a:latin typeface="Impact" panose="020B0806030902050204" pitchFamily="34" charset="0"/>
              </a:rPr>
              <a:t>Buddha</a:t>
            </a:r>
          </a:p>
        </p:txBody>
      </p:sp>
      <p:sp>
        <p:nvSpPr>
          <p:cNvPr id="252950" name="Line 22"/>
          <p:cNvSpPr>
            <a:spLocks noChangeShapeType="1"/>
          </p:cNvSpPr>
          <p:nvPr/>
        </p:nvSpPr>
        <p:spPr bwMode="auto">
          <a:xfrm>
            <a:off x="7467600" y="2590800"/>
            <a:ext cx="685800" cy="0"/>
          </a:xfrm>
          <a:prstGeom prst="line">
            <a:avLst/>
          </a:prstGeom>
          <a:noFill/>
          <a:ln w="92075">
            <a:solidFill>
              <a:srgbClr val="A4004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951" name="Text Box 23"/>
          <p:cNvSpPr txBox="1">
            <a:spLocks noChangeArrowheads="1"/>
          </p:cNvSpPr>
          <p:nvPr/>
        </p:nvSpPr>
        <p:spPr bwMode="auto">
          <a:xfrm>
            <a:off x="2057400" y="5410200"/>
            <a:ext cx="6858000" cy="94615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800" dirty="0">
                <a:solidFill>
                  <a:srgbClr val="A40042"/>
                </a:solidFill>
                <a:latin typeface="Arial Black" panose="020B0A04020102020204" pitchFamily="34" charset="0"/>
              </a:rPr>
              <a:t>Europeans reintroduced God to the Chinese people</a:t>
            </a:r>
          </a:p>
        </p:txBody>
      </p:sp>
      <p:sp>
        <p:nvSpPr>
          <p:cNvPr id="24" name="Line 4"/>
          <p:cNvSpPr>
            <a:spLocks noChangeShapeType="1"/>
          </p:cNvSpPr>
          <p:nvPr/>
        </p:nvSpPr>
        <p:spPr bwMode="auto">
          <a:xfrm>
            <a:off x="1066800" y="3505200"/>
            <a:ext cx="7239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6"/>
          <p:cNvSpPr>
            <a:spLocks noChangeShapeType="1"/>
          </p:cNvSpPr>
          <p:nvPr/>
        </p:nvSpPr>
        <p:spPr bwMode="auto">
          <a:xfrm>
            <a:off x="82296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7"/>
          <p:cNvSpPr>
            <a:spLocks noChangeShapeType="1"/>
          </p:cNvSpPr>
          <p:nvPr/>
        </p:nvSpPr>
        <p:spPr bwMode="auto">
          <a:xfrm>
            <a:off x="61722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ext Box 8"/>
          <p:cNvSpPr txBox="1">
            <a:spLocks noChangeArrowheads="1"/>
          </p:cNvSpPr>
          <p:nvPr/>
        </p:nvSpPr>
        <p:spPr bwMode="auto">
          <a:xfrm>
            <a:off x="5715000" y="29718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30 A.D.</a:t>
            </a:r>
          </a:p>
        </p:txBody>
      </p:sp>
      <p:sp>
        <p:nvSpPr>
          <p:cNvPr id="29" name="Text Box 9"/>
          <p:cNvSpPr txBox="1">
            <a:spLocks noChangeArrowheads="1"/>
          </p:cNvSpPr>
          <p:nvPr/>
        </p:nvSpPr>
        <p:spPr bwMode="auto">
          <a:xfrm>
            <a:off x="7848600" y="37338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Today</a:t>
            </a:r>
          </a:p>
        </p:txBody>
      </p:sp>
      <p:sp>
        <p:nvSpPr>
          <p:cNvPr id="30" name="Text Box 10"/>
          <p:cNvSpPr txBox="1">
            <a:spLocks noChangeArrowheads="1"/>
          </p:cNvSpPr>
          <p:nvPr/>
        </p:nvSpPr>
        <p:spPr bwMode="auto">
          <a:xfrm>
            <a:off x="5638800" y="3657600"/>
            <a:ext cx="1066801"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FontTx/>
              <a:buNone/>
            </a:pPr>
            <a:r>
              <a:rPr lang="en-US" sz="2000" dirty="0">
                <a:solidFill>
                  <a:schemeClr val="tx1"/>
                </a:solidFill>
                <a:latin typeface="Impact" panose="020B0806030902050204" pitchFamily="34" charset="0"/>
              </a:rPr>
              <a:t>Death of Jesus</a:t>
            </a:r>
          </a:p>
        </p:txBody>
      </p:sp>
      <p:sp>
        <p:nvSpPr>
          <p:cNvPr id="31" name="Line 11"/>
          <p:cNvSpPr>
            <a:spLocks noChangeShapeType="1"/>
          </p:cNvSpPr>
          <p:nvPr/>
        </p:nvSpPr>
        <p:spPr bwMode="auto">
          <a:xfrm>
            <a:off x="51816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12"/>
          <p:cNvSpPr txBox="1">
            <a:spLocks noChangeArrowheads="1"/>
          </p:cNvSpPr>
          <p:nvPr/>
        </p:nvSpPr>
        <p:spPr bwMode="auto">
          <a:xfrm>
            <a:off x="4648200" y="36576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000">
                <a:solidFill>
                  <a:schemeClr val="tx1"/>
                </a:solidFill>
                <a:latin typeface="Impact" panose="020B0806030902050204" pitchFamily="34" charset="0"/>
              </a:rPr>
              <a:t>Buddha</a:t>
            </a:r>
          </a:p>
        </p:txBody>
      </p:sp>
      <p:sp>
        <p:nvSpPr>
          <p:cNvPr id="33" name="Text Box 13"/>
          <p:cNvSpPr txBox="1">
            <a:spLocks noChangeArrowheads="1"/>
          </p:cNvSpPr>
          <p:nvPr/>
        </p:nvSpPr>
        <p:spPr bwMode="auto">
          <a:xfrm>
            <a:off x="4495800" y="29718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600 B.C.</a:t>
            </a:r>
          </a:p>
        </p:txBody>
      </p:sp>
      <p:sp>
        <p:nvSpPr>
          <p:cNvPr id="34" name="Line 14"/>
          <p:cNvSpPr>
            <a:spLocks noChangeShapeType="1"/>
          </p:cNvSpPr>
          <p:nvPr/>
        </p:nvSpPr>
        <p:spPr bwMode="auto">
          <a:xfrm>
            <a:off x="1524000" y="350520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Text Box 15"/>
          <p:cNvSpPr txBox="1">
            <a:spLocks noChangeArrowheads="1"/>
          </p:cNvSpPr>
          <p:nvPr/>
        </p:nvSpPr>
        <p:spPr bwMode="auto">
          <a:xfrm>
            <a:off x="1143000" y="30480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sz="2000">
                <a:solidFill>
                  <a:schemeClr val="tx1"/>
                </a:solidFill>
                <a:latin typeface="Impact" panose="020B0806030902050204" pitchFamily="34" charset="0"/>
              </a:rPr>
              <a:t>2500 B.C.</a:t>
            </a:r>
          </a:p>
        </p:txBody>
      </p:sp>
      <p:sp>
        <p:nvSpPr>
          <p:cNvPr id="36" name="Text Box 16"/>
          <p:cNvSpPr txBox="1">
            <a:spLocks noChangeArrowheads="1"/>
          </p:cNvSpPr>
          <p:nvPr/>
        </p:nvSpPr>
        <p:spPr bwMode="auto">
          <a:xfrm>
            <a:off x="609600" y="3657600"/>
            <a:ext cx="1828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FontTx/>
              <a:buNone/>
            </a:pPr>
            <a:r>
              <a:rPr lang="en-US" sz="2000" dirty="0">
                <a:solidFill>
                  <a:schemeClr val="tx1"/>
                </a:solidFill>
                <a:latin typeface="Impact" panose="020B0806030902050204" pitchFamily="34" charset="0"/>
              </a:rPr>
              <a:t>Chinese language first written</a:t>
            </a:r>
          </a:p>
        </p:txBody>
      </p:sp>
      <p:sp>
        <p:nvSpPr>
          <p:cNvPr id="37" name="Text Box 5"/>
          <p:cNvSpPr txBox="1">
            <a:spLocks noChangeArrowheads="1"/>
          </p:cNvSpPr>
          <p:nvPr/>
        </p:nvSpPr>
        <p:spPr bwMode="auto">
          <a:xfrm>
            <a:off x="7543800" y="2970182"/>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buFontTx/>
              <a:buNone/>
            </a:pPr>
            <a:r>
              <a:rPr lang="en-US" sz="2000" dirty="0" smtClean="0">
                <a:solidFill>
                  <a:schemeClr val="tx1"/>
                </a:solidFill>
                <a:latin typeface="Impact" panose="020B0806030902050204" pitchFamily="34" charset="0"/>
              </a:rPr>
              <a:t>2017 A.D</a:t>
            </a:r>
            <a:r>
              <a:rPr lang="en-US" sz="2000" dirty="0">
                <a:solidFill>
                  <a:schemeClr val="tx1"/>
                </a:solidFill>
                <a:latin typeface="Impact" panose="020B0806030902050204" pitchFamily="34"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29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2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52951"/>
                                        </p:tgtEl>
                                        <p:attrNameLst>
                                          <p:attrName>style.visibility</p:attrName>
                                        </p:attrNameLst>
                                      </p:cBhvr>
                                      <p:to>
                                        <p:strVal val="visible"/>
                                      </p:to>
                                    </p:set>
                                    <p:anim calcmode="lin" valueType="num">
                                      <p:cBhvr additive="base">
                                        <p:cTn id="15" dur="500" fill="hold"/>
                                        <p:tgtEl>
                                          <p:spTgt spid="252951"/>
                                        </p:tgtEl>
                                        <p:attrNameLst>
                                          <p:attrName>ppt_x</p:attrName>
                                        </p:attrNameLst>
                                      </p:cBhvr>
                                      <p:tavLst>
                                        <p:tav tm="0">
                                          <p:val>
                                            <p:strVal val="#ppt_x"/>
                                          </p:val>
                                        </p:tav>
                                        <p:tav tm="100000">
                                          <p:val>
                                            <p:strVal val="#ppt_x"/>
                                          </p:val>
                                        </p:tav>
                                      </p:tavLst>
                                    </p:anim>
                                    <p:anim calcmode="lin" valueType="num">
                                      <p:cBhvr additive="base">
                                        <p:cTn id="16" dur="500" fill="hold"/>
                                        <p:tgtEl>
                                          <p:spTgt spid="2529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2950"/>
                                        </p:tgtEl>
                                        <p:attrNameLst>
                                          <p:attrName>style.visibility</p:attrName>
                                        </p:attrNameLst>
                                      </p:cBhvr>
                                      <p:to>
                                        <p:strVal val="visible"/>
                                      </p:to>
                                    </p:set>
                                    <p:anim calcmode="lin" valueType="num">
                                      <p:cBhvr additive="base">
                                        <p:cTn id="19" dur="500" fill="hold"/>
                                        <p:tgtEl>
                                          <p:spTgt spid="252950"/>
                                        </p:tgtEl>
                                        <p:attrNameLst>
                                          <p:attrName>ppt_x</p:attrName>
                                        </p:attrNameLst>
                                      </p:cBhvr>
                                      <p:tavLst>
                                        <p:tav tm="0">
                                          <p:val>
                                            <p:strVal val="#ppt_x"/>
                                          </p:val>
                                        </p:tav>
                                        <p:tav tm="100000">
                                          <p:val>
                                            <p:strVal val="#ppt_x"/>
                                          </p:val>
                                        </p:tav>
                                      </p:tavLst>
                                    </p:anim>
                                    <p:anim calcmode="lin" valueType="num">
                                      <p:cBhvr additive="base">
                                        <p:cTn id="20" dur="500" fill="hold"/>
                                        <p:tgtEl>
                                          <p:spTgt spid="2529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p:bldP spid="252948" grpId="0" animBg="1"/>
      <p:bldP spid="252949" grpId="0"/>
      <p:bldP spid="252950" grpId="0" animBg="1"/>
      <p:bldP spid="252951"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dirty="0" smtClean="0"/>
              <a:t>Chinese View Of Bible:</a:t>
            </a:r>
            <a:endParaRPr lang="en-US" dirty="0"/>
          </a:p>
        </p:txBody>
      </p:sp>
      <p:sp>
        <p:nvSpPr>
          <p:cNvPr id="254979" name="Rectangle 3"/>
          <p:cNvSpPr>
            <a:spLocks noGrp="1" noChangeArrowheads="1"/>
          </p:cNvSpPr>
          <p:nvPr>
            <p:ph type="body" idx="1"/>
          </p:nvPr>
        </p:nvSpPr>
        <p:spPr>
          <a:xfrm>
            <a:off x="304800" y="1219200"/>
            <a:ext cx="8534400" cy="5334000"/>
          </a:xfrm>
        </p:spPr>
        <p:txBody>
          <a:bodyPr/>
          <a:lstStyle/>
          <a:p>
            <a:r>
              <a:rPr lang="en-US" dirty="0" smtClean="0"/>
              <a:t> A western book?</a:t>
            </a:r>
          </a:p>
          <a:p>
            <a:pPr lvl="1"/>
            <a:r>
              <a:rPr lang="en-US" dirty="0" smtClean="0"/>
              <a:t>They believe it is simply myth and fable written by western men</a:t>
            </a:r>
          </a:p>
          <a:p>
            <a:pPr lvl="1"/>
            <a:r>
              <a:rPr lang="en-US" dirty="0" smtClean="0"/>
              <a:t>They think of it as an English book</a:t>
            </a:r>
          </a:p>
          <a:p>
            <a:r>
              <a:rPr lang="en-US" dirty="0" smtClean="0"/>
              <a:t> The Bible is NOT western in origin:</a:t>
            </a:r>
          </a:p>
          <a:p>
            <a:pPr lvl="1"/>
            <a:r>
              <a:rPr lang="en-US" dirty="0" smtClean="0"/>
              <a:t> Written in Hebrew and Greek</a:t>
            </a:r>
          </a:p>
          <a:p>
            <a:pPr lvl="1"/>
            <a:r>
              <a:rPr lang="en-US" dirty="0" smtClean="0"/>
              <a:t> First five books by Moses, adopted son of Egyptian Pharaoh (1400 BC)</a:t>
            </a:r>
          </a:p>
          <a:p>
            <a:pPr lvl="1"/>
            <a:r>
              <a:rPr lang="en-US" dirty="0" smtClean="0"/>
              <a:t> Not just Jewish history but the history of ALL men!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49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49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497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4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3333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3200" b="1" i="0" u="none" strike="noStrike" cap="none" normalizeH="0" baseline="0" smtClean="0">
            <a:ln>
              <a:noFill/>
            </a:ln>
            <a:solidFill>
              <a:schemeClr val="accent1"/>
            </a:solidFill>
            <a:effectLst/>
            <a:latin typeface="Arial Rounded MT Bold" panose="020F0704030504030204" pitchFamily="34" charset="0"/>
          </a:defRPr>
        </a:defPPr>
      </a:lstStyle>
    </a:spDef>
    <a:lnDef>
      <a:spPr bwMode="auto">
        <a:xfrm>
          <a:off x="0" y="0"/>
          <a:ext cx="1" cy="1"/>
        </a:xfrm>
        <a:custGeom>
          <a:avLst/>
          <a:gdLst/>
          <a:ahLst/>
          <a:cxnLst/>
          <a:rect l="0" t="0" r="0" b="0"/>
          <a:pathLst/>
        </a:custGeom>
        <a:solidFill>
          <a:srgbClr val="3333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en-US" sz="3200" b="1" i="0" u="none" strike="noStrike" cap="none" normalizeH="0" baseline="0" smtClean="0">
            <a:ln>
              <a:noFill/>
            </a:ln>
            <a:solidFill>
              <a:schemeClr val="accent1"/>
            </a:solidFill>
            <a:effectLst/>
            <a:latin typeface="Arial Rounded MT Bold" panose="020F070403050403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2725</TotalTime>
  <Words>2235</Words>
  <Application>Microsoft Office PowerPoint</Application>
  <PresentationFormat>On-screen Show (4:3)</PresentationFormat>
  <Paragraphs>384</Paragraphs>
  <Slides>40</Slides>
  <Notes>24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Arial Black</vt:lpstr>
      <vt:lpstr>Arial Narrow</vt:lpstr>
      <vt:lpstr>Arial Rounded MT Bold</vt:lpstr>
      <vt:lpstr>Impact</vt:lpstr>
      <vt:lpstr>Times New Roman</vt:lpstr>
      <vt:lpstr>Wingdings</vt:lpstr>
      <vt:lpstr>Default Design</vt:lpstr>
      <vt:lpstr>PaperPort Document</vt:lpstr>
      <vt:lpstr>The Chinese Language</vt:lpstr>
      <vt:lpstr>The Chinese Language</vt:lpstr>
      <vt:lpstr>PowerPoint Presentation</vt:lpstr>
      <vt:lpstr>Long before Buddha, the Chinese people worshipped the same God described in the Bible!!!!</vt:lpstr>
      <vt:lpstr>Long before Buddha, the Chinese people worshipped the same God described in the Bible!!!!</vt:lpstr>
      <vt:lpstr>Long before Buddha, the Chinese people worshipped the same God described in the Bible!!!!</vt:lpstr>
      <vt:lpstr>Long before Buddha, the Chinese people worshipped the same God described in the Bible!!!!</vt:lpstr>
      <vt:lpstr>Long before Buddha, the Chinese people worshipped the same God described in the Bible!!!!</vt:lpstr>
      <vt:lpstr>Chinese View Of Bible:</vt:lpstr>
      <vt:lpstr>PowerPoint Presentation</vt:lpstr>
      <vt:lpstr>Chinese View Of Bible:</vt:lpstr>
      <vt:lpstr>Creation Of Nations &amp; Tongues</vt:lpstr>
      <vt:lpstr>If the Bible is true, all nations migrated or moved from Babylon (Modern: Iraq) </vt:lpstr>
      <vt:lpstr>PowerPoint Presentation</vt:lpstr>
      <vt:lpstr>PowerPoint Presentation</vt:lpstr>
      <vt:lpstr>The Creation</vt:lpstr>
      <vt:lpstr>The Creation</vt:lpstr>
      <vt:lpstr>The Creation</vt:lpstr>
      <vt:lpstr>Western Heritage</vt:lpstr>
      <vt:lpstr>PowerPoint Presentation</vt:lpstr>
      <vt:lpstr>The Creation</vt:lpstr>
      <vt:lpstr>The Creation</vt:lpstr>
      <vt:lpstr>The Garden Of Eden</vt:lpstr>
      <vt:lpstr>First Sin &amp; Consequences</vt:lpstr>
      <vt:lpstr>First Sin &amp; Consequences</vt:lpstr>
      <vt:lpstr>First Sin &amp; Consequences</vt:lpstr>
      <vt:lpstr>First Sin &amp; Consequences</vt:lpstr>
      <vt:lpstr>First Sin &amp; Consequences</vt:lpstr>
      <vt:lpstr>First Sin &amp; Its Consequences</vt:lpstr>
      <vt:lpstr>First Sin &amp; Consequences</vt:lpstr>
      <vt:lpstr>First Sin &amp; Consequences</vt:lpstr>
      <vt:lpstr>First Sin &amp; Consequences</vt:lpstr>
      <vt:lpstr>Cain And Abel</vt:lpstr>
      <vt:lpstr>Sacrifice</vt:lpstr>
      <vt:lpstr>The Great World Flood</vt:lpstr>
      <vt:lpstr>The Great World Flood</vt:lpstr>
      <vt:lpstr>Tower of Babel </vt:lpstr>
      <vt:lpstr>Tower of Babel</vt:lpstr>
      <vt:lpstr>Evidences</vt:lpstr>
      <vt:lpstr>Long before Buddha, the Chinese people worshipped the same God described in the Bible!!!!</vt:lpstr>
    </vt:vector>
  </TitlesOfParts>
  <Company>Perry Hill Road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Clint Kingsley</dc:creator>
  <cp:lastModifiedBy>rdward</cp:lastModifiedBy>
  <cp:revision>175</cp:revision>
  <dcterms:created xsi:type="dcterms:W3CDTF">2002-12-04T18:00:32Z</dcterms:created>
  <dcterms:modified xsi:type="dcterms:W3CDTF">2017-10-29T14:36:11Z</dcterms:modified>
</cp:coreProperties>
</file>