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8" r:id="rId4"/>
    <p:sldId id="260" r:id="rId5"/>
    <p:sldId id="262" r:id="rId6"/>
    <p:sldId id="263" r:id="rId7"/>
    <p:sldId id="261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13" autoAdjust="0"/>
    <p:restoredTop sz="94660"/>
  </p:normalViewPr>
  <p:slideViewPr>
    <p:cSldViewPr>
      <p:cViewPr varScale="1">
        <p:scale>
          <a:sx n="91" d="100"/>
          <a:sy n="91" d="100"/>
        </p:scale>
        <p:origin x="46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114A89B-AA13-4EF7-AF82-D6D8931B3F7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8420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85800" y="2308860"/>
            <a:ext cx="65532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A4A07BE-16E8-42B4-B5B7-9095D31892B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349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5D376CF-8C26-49D3-80DE-ACCB1AE1F2C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300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343400"/>
          </a:xfrm>
        </p:spPr>
        <p:txBody>
          <a:bodyPr/>
          <a:lstStyle>
            <a:lvl1pPr>
              <a:defRPr b="1"/>
            </a:lvl1pPr>
            <a:lvl2pPr marL="796925" indent="-339725">
              <a:defRPr b="1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4661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1F569B0-79DE-40ED-A387-7C9015A69A4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591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85800" y="2308860"/>
            <a:ext cx="65532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8F45E3D-2668-479D-93DB-F47678BA7DE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097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85800" y="2308860"/>
            <a:ext cx="65532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974CAD8-3E43-4443-B140-3F9A9F2007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832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85800" y="2308860"/>
            <a:ext cx="65532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C109D3F-4905-43A8-A830-57688AA19B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409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4BB14E7-1BC5-446D-9C74-8B68BF13EB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198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2716C33-2288-4E04-98DC-F77B722668C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839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C5279A7-891D-4F92-9172-4A76BB226B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950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362200"/>
            <a:ext cx="82296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152400" y="2133600"/>
            <a:ext cx="8534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33" name="Group 9"/>
          <p:cNvGrpSpPr>
            <a:grpSpLocks/>
          </p:cNvGrpSpPr>
          <p:nvPr userDrawn="1"/>
        </p:nvGrpSpPr>
        <p:grpSpPr bwMode="auto">
          <a:xfrm>
            <a:off x="381000" y="76200"/>
            <a:ext cx="1905000" cy="1905000"/>
            <a:chOff x="2064" y="2208"/>
            <a:chExt cx="768" cy="1056"/>
          </a:xfrm>
        </p:grpSpPr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2064" y="2208"/>
              <a:ext cx="768" cy="105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035" name="Picture 11" descr="949177544_a8d3dd5849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2" y="2256"/>
              <a:ext cx="672" cy="9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37" name="Text Box 13"/>
          <p:cNvSpPr txBox="1">
            <a:spLocks noChangeArrowheads="1"/>
          </p:cNvSpPr>
          <p:nvPr userDrawn="1"/>
        </p:nvSpPr>
        <p:spPr bwMode="auto">
          <a:xfrm>
            <a:off x="1524000" y="1371600"/>
            <a:ext cx="7467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 dirty="0">
                <a:solidFill>
                  <a:schemeClr val="bg1"/>
                </a:solidFill>
                <a:latin typeface="Arial Narrow" pitchFamily="34" charset="0"/>
              </a:rPr>
              <a:t>F</a:t>
            </a:r>
            <a:r>
              <a:rPr lang="en-US" sz="4400" b="1" dirty="0">
                <a:latin typeface="Arial Narrow" pitchFamily="34" charset="0"/>
              </a:rPr>
              <a:t>aith To  </a:t>
            </a:r>
            <a:r>
              <a:rPr lang="en-US" sz="4400" b="1" dirty="0">
                <a:solidFill>
                  <a:schemeClr val="bg1"/>
                </a:solidFill>
                <a:latin typeface="Arial Narrow" pitchFamily="34" charset="0"/>
              </a:rPr>
              <a:t>F</a:t>
            </a:r>
            <a:r>
              <a:rPr lang="en-US" sz="4400" b="1" dirty="0">
                <a:latin typeface="Arial Narrow" pitchFamily="34" charset="0"/>
              </a:rPr>
              <a:t>ace The  </a:t>
            </a:r>
            <a:r>
              <a:rPr lang="en-US" sz="4400" b="1" dirty="0">
                <a:solidFill>
                  <a:schemeClr val="bg1"/>
                </a:solidFill>
                <a:latin typeface="Arial Narrow" pitchFamily="34" charset="0"/>
              </a:rPr>
              <a:t>F</a:t>
            </a:r>
            <a:r>
              <a:rPr lang="en-US" sz="4400" b="1" dirty="0">
                <a:latin typeface="Arial Narrow" pitchFamily="34" charset="0"/>
              </a:rPr>
              <a:t>uture</a:t>
            </a:r>
          </a:p>
        </p:txBody>
      </p:sp>
      <p:sp>
        <p:nvSpPr>
          <p:cNvPr id="1039" name="WordArt 15"/>
          <p:cNvSpPr>
            <a:spLocks noChangeArrowheads="1" noChangeShapeType="1" noTextEdit="1"/>
          </p:cNvSpPr>
          <p:nvPr userDrawn="1"/>
        </p:nvSpPr>
        <p:spPr bwMode="auto">
          <a:xfrm>
            <a:off x="6629400" y="1371600"/>
            <a:ext cx="304800" cy="584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Narrow"/>
              </a:rPr>
              <a:t>F</a:t>
            </a:r>
          </a:p>
        </p:txBody>
      </p:sp>
      <p:sp>
        <p:nvSpPr>
          <p:cNvPr id="1040" name="WordArt 16"/>
          <p:cNvSpPr>
            <a:spLocks noChangeArrowheads="1" noChangeShapeType="1" noTextEdit="1"/>
          </p:cNvSpPr>
          <p:nvPr userDrawn="1"/>
        </p:nvSpPr>
        <p:spPr bwMode="auto">
          <a:xfrm>
            <a:off x="4419600" y="1374140"/>
            <a:ext cx="304800" cy="584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Narrow"/>
              </a:rPr>
              <a:t>F</a:t>
            </a:r>
          </a:p>
        </p:txBody>
      </p:sp>
      <p:sp>
        <p:nvSpPr>
          <p:cNvPr id="1041" name="WordArt 17"/>
          <p:cNvSpPr>
            <a:spLocks noChangeArrowheads="1" noChangeShapeType="1" noTextEdit="1"/>
          </p:cNvSpPr>
          <p:nvPr userDrawn="1"/>
        </p:nvSpPr>
        <p:spPr bwMode="auto">
          <a:xfrm>
            <a:off x="2438400" y="1371600"/>
            <a:ext cx="304800" cy="584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Narrow"/>
              </a:rPr>
              <a:t>F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2590800" y="0"/>
            <a:ext cx="60198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lvl="0" algn="ctr">
              <a:defRPr lang="en-US" sz="4400" b="1" spc="300" smtClean="0">
                <a:latin typeface="Tahoma" pitchFamily="34" charset="0"/>
              </a:defRPr>
            </a:lvl1pPr>
            <a:lvl2pPr algn="ctr">
              <a:defRPr sz="4400">
                <a:solidFill>
                  <a:schemeClr val="tx2"/>
                </a:solidFill>
              </a:defRPr>
            </a:lvl2pPr>
            <a:lvl3pPr algn="ctr">
              <a:defRPr sz="4400">
                <a:solidFill>
                  <a:schemeClr val="tx2"/>
                </a:solidFill>
              </a:defRPr>
            </a:lvl3pPr>
            <a:lvl4pPr algn="ctr">
              <a:defRPr sz="4400">
                <a:solidFill>
                  <a:schemeClr val="tx2"/>
                </a:solidFill>
              </a:defRPr>
            </a:lvl4pPr>
            <a:lvl5pPr algn="ctr">
              <a:defRPr sz="4400">
                <a:solidFill>
                  <a:schemeClr val="tx2"/>
                </a:solidFill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dirty="0" smtClean="0"/>
              <a:t>What’s Around </a:t>
            </a:r>
            <a:br>
              <a:rPr lang="en-US" dirty="0" smtClean="0"/>
            </a:br>
            <a:r>
              <a:rPr lang="en-US" dirty="0" smtClean="0"/>
              <a:t>The Corner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lang="en-US" sz="4400" b="1" kern="1200" spc="300" smtClean="0">
          <a:solidFill>
            <a:schemeClr val="tx1"/>
          </a:solidFill>
          <a:latin typeface="Tahoma" pitchFamily="34" charset="0"/>
          <a:ea typeface="+mn-ea"/>
          <a:cs typeface="+mn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WordArt 9"/>
          <p:cNvSpPr>
            <a:spLocks noChangeArrowheads="1" noChangeShapeType="1" noTextEdit="1"/>
          </p:cNvSpPr>
          <p:nvPr/>
        </p:nvSpPr>
        <p:spPr bwMode="auto">
          <a:xfrm>
            <a:off x="4724400" y="3155950"/>
            <a:ext cx="1600200" cy="32448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762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ahoma"/>
                <a:ea typeface="Tahoma"/>
                <a:cs typeface="Tahoma"/>
              </a:rPr>
              <a:t>F</a:t>
            </a: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6324600" y="3276600"/>
            <a:ext cx="2514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>
                <a:latin typeface="Tahoma" pitchFamily="34" charset="0"/>
              </a:rPr>
              <a:t>aith to</a:t>
            </a: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6324600" y="4327525"/>
            <a:ext cx="2743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>
                <a:latin typeface="Tahoma" pitchFamily="34" charset="0"/>
              </a:rPr>
              <a:t>ace the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6324600" y="5394325"/>
            <a:ext cx="2057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>
                <a:latin typeface="Tahoma" pitchFamily="34" charset="0"/>
              </a:rPr>
              <a:t>uture</a:t>
            </a:r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4495800" y="152400"/>
            <a:ext cx="4495800" cy="2057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053" name="Picture 5" descr="949177544_a8d3dd584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7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062" name="Group 14"/>
          <p:cNvGrpSpPr>
            <a:grpSpLocks/>
          </p:cNvGrpSpPr>
          <p:nvPr/>
        </p:nvGrpSpPr>
        <p:grpSpPr bwMode="auto">
          <a:xfrm>
            <a:off x="4648200" y="76200"/>
            <a:ext cx="4419600" cy="2590800"/>
            <a:chOff x="2928" y="48"/>
            <a:chExt cx="2784" cy="1632"/>
          </a:xfrm>
        </p:grpSpPr>
        <p:sp>
          <p:nvSpPr>
            <p:cNvPr id="2054" name="Text Box 6"/>
            <p:cNvSpPr txBox="1">
              <a:spLocks noChangeArrowheads="1"/>
            </p:cNvSpPr>
            <p:nvPr/>
          </p:nvSpPr>
          <p:spPr bwMode="auto">
            <a:xfrm>
              <a:off x="2928" y="48"/>
              <a:ext cx="2784" cy="15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5200" b="1">
                  <a:latin typeface="Tahoma" pitchFamily="34" charset="0"/>
                </a:rPr>
                <a:t>What’s Around The Corner?</a:t>
              </a:r>
            </a:p>
          </p:txBody>
        </p:sp>
        <p:sp>
          <p:nvSpPr>
            <p:cNvPr id="2061" name="Line 13"/>
            <p:cNvSpPr>
              <a:spLocks noChangeShapeType="1"/>
            </p:cNvSpPr>
            <p:nvPr/>
          </p:nvSpPr>
          <p:spPr bwMode="auto">
            <a:xfrm>
              <a:off x="2976" y="1680"/>
              <a:ext cx="268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0"/>
            <a:ext cx="8610600" cy="4267200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>
                <a:latin typeface="Arial Narrow" pitchFamily="34" charset="0"/>
              </a:rPr>
              <a:t>We Must Do Our Part</a:t>
            </a:r>
          </a:p>
          <a:p>
            <a:r>
              <a:rPr lang="en-US" sz="3600" b="1" dirty="0" smtClean="0">
                <a:latin typeface="Arial Narrow" pitchFamily="34" charset="0"/>
              </a:rPr>
              <a:t>Mt 6, No </a:t>
            </a:r>
            <a:r>
              <a:rPr lang="en-US" sz="3600" b="1" dirty="0">
                <a:latin typeface="Arial Narrow" pitchFamily="34" charset="0"/>
              </a:rPr>
              <a:t>R</a:t>
            </a:r>
            <a:r>
              <a:rPr lang="en-US" sz="3600" b="1" dirty="0" smtClean="0">
                <a:latin typeface="Arial Narrow" pitchFamily="34" charset="0"/>
              </a:rPr>
              <a:t>eason to Worry for the Faithful</a:t>
            </a:r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>
            <a:off x="8991600" y="228600"/>
            <a:ext cx="0" cy="647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auto">
          <a:xfrm>
            <a:off x="152400" y="6705600"/>
            <a:ext cx="883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693017"/>
      </p:ext>
    </p:extLst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0"/>
            <a:ext cx="8610600" cy="4267200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 smtClean="0">
                <a:latin typeface="Arial Narrow" pitchFamily="34" charset="0"/>
              </a:rPr>
              <a:t>Conclusion</a:t>
            </a:r>
          </a:p>
          <a:p>
            <a:r>
              <a:rPr lang="en-US" sz="3600" b="1" dirty="0" smtClean="0">
                <a:latin typeface="Arial Narrow" pitchFamily="34" charset="0"/>
              </a:rPr>
              <a:t>By understanding how God works in our life; </a:t>
            </a:r>
            <a:r>
              <a:rPr lang="en-US" sz="3600" b="1" dirty="0" smtClean="0">
                <a:latin typeface="Arial Narrow" pitchFamily="34" charset="0"/>
              </a:rPr>
              <a:t>We </a:t>
            </a:r>
            <a:r>
              <a:rPr lang="en-US" sz="3600" b="1" dirty="0" smtClean="0">
                <a:latin typeface="Arial Narrow" pitchFamily="34" charset="0"/>
              </a:rPr>
              <a:t>can have </a:t>
            </a:r>
            <a:r>
              <a:rPr lang="en-US" sz="4400" b="1" dirty="0" smtClean="0">
                <a:solidFill>
                  <a:srgbClr val="FF0000"/>
                </a:solidFill>
                <a:latin typeface="Arial Narrow" pitchFamily="34" charset="0"/>
              </a:rPr>
              <a:t>F</a:t>
            </a:r>
            <a:r>
              <a:rPr lang="en-US" sz="3600" b="1" dirty="0" smtClean="0">
                <a:latin typeface="Arial Narrow" pitchFamily="34" charset="0"/>
              </a:rPr>
              <a:t>aith to </a:t>
            </a:r>
            <a:r>
              <a:rPr lang="en-US" sz="4400" b="1" dirty="0" smtClean="0">
                <a:solidFill>
                  <a:srgbClr val="FF0000"/>
                </a:solidFill>
                <a:latin typeface="Arial Narrow" pitchFamily="34" charset="0"/>
              </a:rPr>
              <a:t>F</a:t>
            </a:r>
            <a:r>
              <a:rPr lang="en-US" sz="3600" b="1" dirty="0" smtClean="0">
                <a:latin typeface="Arial Narrow" pitchFamily="34" charset="0"/>
              </a:rPr>
              <a:t>ace the </a:t>
            </a:r>
            <a:r>
              <a:rPr lang="en-US" sz="4400" b="1" dirty="0" smtClean="0">
                <a:solidFill>
                  <a:srgbClr val="FF0000"/>
                </a:solidFill>
                <a:latin typeface="Arial Narrow" pitchFamily="34" charset="0"/>
              </a:rPr>
              <a:t>F</a:t>
            </a:r>
            <a:r>
              <a:rPr lang="en-US" sz="3600" b="1" dirty="0" smtClean="0">
                <a:latin typeface="Arial Narrow" pitchFamily="34" charset="0"/>
              </a:rPr>
              <a:t>uture without </a:t>
            </a:r>
            <a:r>
              <a:rPr lang="en-US" sz="3600" b="1" dirty="0">
                <a:latin typeface="Arial Narrow" pitchFamily="34" charset="0"/>
              </a:rPr>
              <a:t>W</a:t>
            </a:r>
            <a:r>
              <a:rPr lang="en-US" sz="3600" b="1" dirty="0" smtClean="0">
                <a:latin typeface="Arial Narrow" pitchFamily="34" charset="0"/>
              </a:rPr>
              <a:t>orry or Fear</a:t>
            </a:r>
          </a:p>
          <a:p>
            <a:r>
              <a:rPr lang="en-US" sz="3600" b="1" dirty="0" smtClean="0">
                <a:latin typeface="Arial Narrow" pitchFamily="34" charset="0"/>
              </a:rPr>
              <a:t>We can live a life of Faith just as all those in </a:t>
            </a:r>
            <a:r>
              <a:rPr lang="en-US" sz="3600" b="1" dirty="0" err="1" smtClean="0">
                <a:latin typeface="Arial Narrow" pitchFamily="34" charset="0"/>
              </a:rPr>
              <a:t>Heb</a:t>
            </a:r>
            <a:r>
              <a:rPr lang="en-US" sz="3600" b="1" dirty="0" smtClean="0">
                <a:latin typeface="Arial Narrow" pitchFamily="34" charset="0"/>
              </a:rPr>
              <a:t> 11</a:t>
            </a:r>
          </a:p>
          <a:p>
            <a:endParaRPr lang="en-US" sz="3600" b="1" dirty="0" smtClean="0">
              <a:latin typeface="Arial Narrow" pitchFamily="34" charset="0"/>
            </a:endParaRPr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>
            <a:off x="8991600" y="228600"/>
            <a:ext cx="0" cy="647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auto">
          <a:xfrm>
            <a:off x="152400" y="6705600"/>
            <a:ext cx="883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641346"/>
      </p:ext>
    </p:extLst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Having Faith in God</a:t>
            </a:r>
          </a:p>
          <a:p>
            <a:r>
              <a:rPr lang="en-US" dirty="0" smtClean="0"/>
              <a:t>Knows All About Us</a:t>
            </a:r>
          </a:p>
          <a:p>
            <a:pPr lvl="1"/>
            <a:r>
              <a:rPr lang="en-US" dirty="0" smtClean="0"/>
              <a:t>Mt 10:28-31, The hairs of our head are numbered</a:t>
            </a:r>
          </a:p>
          <a:p>
            <a:pPr lvl="1"/>
            <a:r>
              <a:rPr lang="en-US" dirty="0" smtClean="0"/>
              <a:t>Mt 6:25-34, Jesus teaches on worry in the Sermon on the Mount</a:t>
            </a:r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>
            <a:off x="8991600" y="228600"/>
            <a:ext cx="0" cy="647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auto">
          <a:xfrm>
            <a:off x="152400" y="6705600"/>
            <a:ext cx="883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0"/>
            <a:ext cx="8610600" cy="4267200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>
                <a:latin typeface="Arial Narrow" pitchFamily="34" charset="0"/>
              </a:rPr>
              <a:t>Having Faith in God</a:t>
            </a:r>
          </a:p>
          <a:p>
            <a:r>
              <a:rPr lang="en-US" sz="3600" b="1" dirty="0" smtClean="0">
                <a:latin typeface="Arial Narrow" pitchFamily="34" charset="0"/>
              </a:rPr>
              <a:t>Protection from any and all external forces</a:t>
            </a:r>
          </a:p>
          <a:p>
            <a:pPr lvl="1"/>
            <a:r>
              <a:rPr lang="en-US" b="1" dirty="0" smtClean="0">
                <a:latin typeface="Arial Narrow" pitchFamily="34" charset="0"/>
              </a:rPr>
              <a:t>Rom 8</a:t>
            </a:r>
          </a:p>
          <a:p>
            <a:pPr lvl="1"/>
            <a:r>
              <a:rPr lang="en-US" b="1" dirty="0" smtClean="0">
                <a:latin typeface="Arial Narrow" pitchFamily="34" charset="0"/>
              </a:rPr>
              <a:t>We are Promised we can overcome</a:t>
            </a:r>
          </a:p>
          <a:p>
            <a:pPr lvl="1"/>
            <a:r>
              <a:rPr lang="en-US" b="1" dirty="0" smtClean="0">
                <a:latin typeface="Arial Narrow" pitchFamily="34" charset="0"/>
              </a:rPr>
              <a:t>Paul endured many hardships and was able to write such a faith and confidence inspiring scripture</a:t>
            </a:r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>
            <a:off x="8991600" y="228600"/>
            <a:ext cx="0" cy="647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auto">
          <a:xfrm>
            <a:off x="152400" y="6705600"/>
            <a:ext cx="883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842776"/>
      </p:ext>
    </p:extLst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0"/>
            <a:ext cx="8610600" cy="4267200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>
                <a:latin typeface="Arial Narrow" pitchFamily="34" charset="0"/>
              </a:rPr>
              <a:t>Having Faith in God</a:t>
            </a:r>
          </a:p>
          <a:p>
            <a:r>
              <a:rPr lang="en-US" sz="3600" b="1" dirty="0" smtClean="0">
                <a:latin typeface="Arial Narrow" pitchFamily="34" charset="0"/>
              </a:rPr>
              <a:t>A Way of Escape When Tempted</a:t>
            </a:r>
          </a:p>
          <a:p>
            <a:pPr lvl="1"/>
            <a:r>
              <a:rPr lang="en-US" b="1" dirty="0" smtClean="0">
                <a:latin typeface="Arial Narrow" pitchFamily="34" charset="0"/>
              </a:rPr>
              <a:t>I </a:t>
            </a:r>
            <a:r>
              <a:rPr lang="en-US" b="1" dirty="0" err="1" smtClean="0">
                <a:latin typeface="Arial Narrow" pitchFamily="34" charset="0"/>
              </a:rPr>
              <a:t>Cor</a:t>
            </a:r>
            <a:r>
              <a:rPr lang="en-US" b="1" dirty="0" smtClean="0">
                <a:latin typeface="Arial Narrow" pitchFamily="34" charset="0"/>
              </a:rPr>
              <a:t> 10:13</a:t>
            </a:r>
          </a:p>
          <a:p>
            <a:pPr lvl="1"/>
            <a:r>
              <a:rPr lang="en-US" b="1" dirty="0" smtClean="0">
                <a:latin typeface="Arial Narrow" pitchFamily="34" charset="0"/>
              </a:rPr>
              <a:t>We will have a way of escape</a:t>
            </a:r>
          </a:p>
          <a:p>
            <a:pPr lvl="1"/>
            <a:r>
              <a:rPr lang="en-US" b="1" dirty="0" smtClean="0">
                <a:latin typeface="Arial Narrow" pitchFamily="34" charset="0"/>
              </a:rPr>
              <a:t>God has our safety net</a:t>
            </a:r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>
            <a:off x="8991600" y="228600"/>
            <a:ext cx="0" cy="647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auto">
          <a:xfrm>
            <a:off x="152400" y="6705600"/>
            <a:ext cx="883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137479"/>
      </p:ext>
    </p:extLst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0"/>
            <a:ext cx="8610600" cy="4267200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 smtClean="0">
                <a:latin typeface="Arial Narrow" pitchFamily="34" charset="0"/>
              </a:rPr>
              <a:t>God Helps us Along the Way</a:t>
            </a:r>
          </a:p>
          <a:p>
            <a:r>
              <a:rPr lang="en-US" sz="3600" b="1" dirty="0" err="1" smtClean="0">
                <a:latin typeface="Arial Narrow" pitchFamily="34" charset="0"/>
              </a:rPr>
              <a:t>Heb</a:t>
            </a:r>
            <a:r>
              <a:rPr lang="en-US" sz="3600" b="1" dirty="0" smtClean="0">
                <a:latin typeface="Arial Narrow" pitchFamily="34" charset="0"/>
              </a:rPr>
              <a:t> 12, Chastening of God as a Father</a:t>
            </a:r>
          </a:p>
          <a:p>
            <a:r>
              <a:rPr lang="en-US" sz="3600" b="1" dirty="0" smtClean="0">
                <a:latin typeface="Arial Narrow" pitchFamily="34" charset="0"/>
              </a:rPr>
              <a:t>Mt 6, dealing with anxiety </a:t>
            </a:r>
          </a:p>
          <a:p>
            <a:r>
              <a:rPr lang="en-US" sz="3600" b="1" dirty="0" smtClean="0">
                <a:latin typeface="Arial Narrow" pitchFamily="34" charset="0"/>
              </a:rPr>
              <a:t>Sometimes we might want more than God promises us</a:t>
            </a:r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>
            <a:off x="8991600" y="228600"/>
            <a:ext cx="0" cy="647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auto">
          <a:xfrm>
            <a:off x="152400" y="6705600"/>
            <a:ext cx="883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280087"/>
      </p:ext>
    </p:extLst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0"/>
            <a:ext cx="8610600" cy="4267200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 smtClean="0">
                <a:latin typeface="Arial Narrow" pitchFamily="34" charset="0"/>
              </a:rPr>
              <a:t>God Helps us Along the Way</a:t>
            </a:r>
          </a:p>
          <a:p>
            <a:r>
              <a:rPr lang="en-US" sz="3600" b="1" dirty="0" smtClean="0">
                <a:latin typeface="Arial Narrow" pitchFamily="34" charset="0"/>
              </a:rPr>
              <a:t>Lk 18:1-8, Prayer &amp; Inopportune Widow</a:t>
            </a:r>
          </a:p>
          <a:p>
            <a:r>
              <a:rPr lang="en-US" sz="3600" b="1" dirty="0" err="1">
                <a:latin typeface="Arial Narrow" pitchFamily="34" charset="0"/>
              </a:rPr>
              <a:t>Heb</a:t>
            </a:r>
            <a:r>
              <a:rPr lang="en-US" sz="3600" b="1" dirty="0">
                <a:latin typeface="Arial Narrow" pitchFamily="34" charset="0"/>
              </a:rPr>
              <a:t> 4:14-15, Jesus is a High Priest that has been tempted in all ways as we have</a:t>
            </a:r>
          </a:p>
          <a:p>
            <a:r>
              <a:rPr lang="en-US" sz="3600" b="1" dirty="0" err="1" smtClean="0">
                <a:latin typeface="Arial Narrow" pitchFamily="34" charset="0"/>
              </a:rPr>
              <a:t>Heb</a:t>
            </a:r>
            <a:r>
              <a:rPr lang="en-US" sz="3600" b="1" dirty="0" smtClean="0">
                <a:latin typeface="Arial Narrow" pitchFamily="34" charset="0"/>
              </a:rPr>
              <a:t> 9:14-15, Mediator of NT</a:t>
            </a:r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>
            <a:off x="8991600" y="228600"/>
            <a:ext cx="0" cy="647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auto">
          <a:xfrm>
            <a:off x="152400" y="6705600"/>
            <a:ext cx="883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280087"/>
      </p:ext>
    </p:extLst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0"/>
            <a:ext cx="8610600" cy="4267200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 smtClean="0">
                <a:latin typeface="Arial Narrow" pitchFamily="34" charset="0"/>
              </a:rPr>
              <a:t>God Allows</a:t>
            </a:r>
            <a:endParaRPr lang="en-US" sz="3600" b="1" dirty="0">
              <a:latin typeface="Arial Narrow" pitchFamily="34" charset="0"/>
            </a:endParaRPr>
          </a:p>
          <a:p>
            <a:r>
              <a:rPr lang="en-US" sz="3600" b="1" dirty="0" smtClean="0">
                <a:latin typeface="Arial Narrow" pitchFamily="34" charset="0"/>
              </a:rPr>
              <a:t>The Trials of this life Help us Grow</a:t>
            </a:r>
          </a:p>
          <a:p>
            <a:pPr lvl="1"/>
            <a:r>
              <a:rPr lang="en-US" b="1" dirty="0" smtClean="0">
                <a:latin typeface="Arial Narrow" pitchFamily="34" charset="0"/>
              </a:rPr>
              <a:t>Jas 1:2-4, produces Patience (Endurance)</a:t>
            </a:r>
          </a:p>
          <a:p>
            <a:pPr lvl="1"/>
            <a:r>
              <a:rPr lang="en-US" b="1" dirty="0" smtClean="0">
                <a:latin typeface="Arial Narrow" pitchFamily="34" charset="0"/>
              </a:rPr>
              <a:t>I Pet 1:6-7 trial of our faith is more precious than Gold</a:t>
            </a:r>
          </a:p>
          <a:p>
            <a:pPr lvl="1"/>
            <a:r>
              <a:rPr lang="en-US" b="1" dirty="0" smtClean="0">
                <a:latin typeface="Arial Narrow" pitchFamily="34" charset="0"/>
              </a:rPr>
              <a:t>Necessary for Growth</a:t>
            </a:r>
          </a:p>
          <a:p>
            <a:pPr lvl="1"/>
            <a:r>
              <a:rPr lang="en-US" b="1" dirty="0" smtClean="0">
                <a:latin typeface="Arial Narrow" pitchFamily="34" charset="0"/>
              </a:rPr>
              <a:t>May seem insurmountable at first</a:t>
            </a:r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>
            <a:off x="8991600" y="228600"/>
            <a:ext cx="0" cy="647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auto">
          <a:xfrm>
            <a:off x="152400" y="6705600"/>
            <a:ext cx="883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052670"/>
      </p:ext>
    </p:extLst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209800"/>
            <a:ext cx="8610600" cy="4267200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 smtClean="0">
                <a:latin typeface="Arial Narrow" pitchFamily="34" charset="0"/>
              </a:rPr>
              <a:t>We Must Do Our Part</a:t>
            </a:r>
          </a:p>
          <a:p>
            <a:r>
              <a:rPr lang="en-US" sz="3600" b="1" dirty="0" err="1" smtClean="0">
                <a:latin typeface="Arial Narrow" pitchFamily="34" charset="0"/>
              </a:rPr>
              <a:t>Heb</a:t>
            </a:r>
            <a:r>
              <a:rPr lang="en-US" sz="3600" b="1" dirty="0" smtClean="0">
                <a:latin typeface="Arial Narrow" pitchFamily="34" charset="0"/>
              </a:rPr>
              <a:t> 12:1; Don’t carry unnecessary burdens</a:t>
            </a:r>
          </a:p>
          <a:p>
            <a:pPr lvl="1"/>
            <a:r>
              <a:rPr lang="en-US" b="1" dirty="0" smtClean="0">
                <a:latin typeface="Arial Narrow" pitchFamily="34" charset="0"/>
              </a:rPr>
              <a:t>Lay aside the Weights of Life</a:t>
            </a:r>
          </a:p>
          <a:p>
            <a:pPr lvl="1"/>
            <a:r>
              <a:rPr lang="en-US" b="1" dirty="0" smtClean="0">
                <a:latin typeface="Arial Narrow" pitchFamily="34" charset="0"/>
              </a:rPr>
              <a:t>Lay aside Sin</a:t>
            </a:r>
          </a:p>
          <a:p>
            <a:r>
              <a:rPr lang="en-US" sz="3600" b="1" dirty="0" err="1" smtClean="0">
                <a:latin typeface="Arial Narrow" pitchFamily="34" charset="0"/>
              </a:rPr>
              <a:t>Heb</a:t>
            </a:r>
            <a:r>
              <a:rPr lang="en-US" sz="3600" b="1" dirty="0" smtClean="0">
                <a:latin typeface="Arial Narrow" pitchFamily="34" charset="0"/>
              </a:rPr>
              <a:t> 12:1, Run Race</a:t>
            </a:r>
          </a:p>
          <a:p>
            <a:pPr lvl="1"/>
            <a:r>
              <a:rPr lang="en-US" b="1" dirty="0" smtClean="0">
                <a:latin typeface="Arial Narrow" pitchFamily="34" charset="0"/>
              </a:rPr>
              <a:t>With Endurance (Patience)</a:t>
            </a:r>
          </a:p>
          <a:p>
            <a:pPr lvl="1"/>
            <a:r>
              <a:rPr lang="en-US" b="1" dirty="0" smtClean="0">
                <a:latin typeface="Arial Narrow" pitchFamily="34" charset="0"/>
              </a:rPr>
              <a:t>Mt 25, Work</a:t>
            </a:r>
          </a:p>
          <a:p>
            <a:pPr lvl="1"/>
            <a:r>
              <a:rPr lang="en-US" b="1" dirty="0" smtClean="0">
                <a:latin typeface="Arial Narrow" pitchFamily="34" charset="0"/>
              </a:rPr>
              <a:t>II Tim 2:15, 3:15, Study</a:t>
            </a:r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>
            <a:off x="8991600" y="228600"/>
            <a:ext cx="0" cy="647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auto">
          <a:xfrm>
            <a:off x="152400" y="6705600"/>
            <a:ext cx="883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662506"/>
      </p:ext>
    </p:extLst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5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5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0"/>
            <a:ext cx="8610600" cy="4267200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 smtClean="0">
                <a:latin typeface="Arial Narrow" pitchFamily="34" charset="0"/>
              </a:rPr>
              <a:t>We Must Do Our Part</a:t>
            </a:r>
          </a:p>
          <a:p>
            <a:r>
              <a:rPr lang="en-US" sz="3600" b="1" dirty="0">
                <a:latin typeface="Arial Narrow" pitchFamily="34" charset="0"/>
              </a:rPr>
              <a:t>Consider the faithful of </a:t>
            </a:r>
            <a:r>
              <a:rPr lang="en-US" sz="3600" b="1" dirty="0" err="1">
                <a:latin typeface="Arial Narrow" pitchFamily="34" charset="0"/>
              </a:rPr>
              <a:t>Heb</a:t>
            </a:r>
            <a:r>
              <a:rPr lang="en-US" sz="3600" b="1" dirty="0">
                <a:latin typeface="Arial Narrow" pitchFamily="34" charset="0"/>
              </a:rPr>
              <a:t> 11</a:t>
            </a:r>
          </a:p>
          <a:p>
            <a:r>
              <a:rPr lang="en-US" sz="3600" b="1" dirty="0">
                <a:latin typeface="Arial Narrow" pitchFamily="34" charset="0"/>
              </a:rPr>
              <a:t>Consider Jesus our great </a:t>
            </a:r>
            <a:r>
              <a:rPr lang="en-US" sz="3600" b="1" dirty="0" smtClean="0">
                <a:latin typeface="Arial Narrow" pitchFamily="34" charset="0"/>
              </a:rPr>
              <a:t>example</a:t>
            </a:r>
          </a:p>
          <a:p>
            <a:r>
              <a:rPr lang="en-US" sz="3600" b="1" dirty="0" smtClean="0">
                <a:latin typeface="Arial Narrow" pitchFamily="34" charset="0"/>
              </a:rPr>
              <a:t>Endure Trials</a:t>
            </a:r>
          </a:p>
          <a:p>
            <a:pPr lvl="1"/>
            <a:r>
              <a:rPr lang="en-US" b="1" dirty="0" err="1" smtClean="0">
                <a:latin typeface="Arial Narrow" pitchFamily="34" charset="0"/>
              </a:rPr>
              <a:t>Heb</a:t>
            </a:r>
            <a:r>
              <a:rPr lang="en-US" b="1" dirty="0" smtClean="0">
                <a:latin typeface="Arial Narrow" pitchFamily="34" charset="0"/>
              </a:rPr>
              <a:t> 12:5-13, Chastening of God </a:t>
            </a:r>
          </a:p>
          <a:p>
            <a:pPr lvl="1"/>
            <a:r>
              <a:rPr lang="en-US" b="1" dirty="0" smtClean="0">
                <a:latin typeface="Arial Narrow" pitchFamily="34" charset="0"/>
              </a:rPr>
              <a:t>Jas 1:2-4, I Pet 1:6-7, Trials of Life </a:t>
            </a:r>
            <a:endParaRPr lang="en-US" b="1" dirty="0">
              <a:latin typeface="Arial Narrow" pitchFamily="34" charset="0"/>
            </a:endParaRPr>
          </a:p>
          <a:p>
            <a:endParaRPr lang="en-US" sz="3600" b="1" dirty="0" smtClean="0">
              <a:latin typeface="Arial Narrow" pitchFamily="34" charset="0"/>
            </a:endParaRPr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>
            <a:off x="8991600" y="228600"/>
            <a:ext cx="0" cy="647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auto">
          <a:xfrm>
            <a:off x="152400" y="6705600"/>
            <a:ext cx="883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776422"/>
      </p:ext>
    </p:extLst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334</Words>
  <Application>Microsoft Office PowerPoint</Application>
  <PresentationFormat>On-screen Show (4:3)</PresentationFormat>
  <Paragraphs>52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Arial Narrow</vt:lpstr>
      <vt:lpstr>Tahoma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Jeff Smith</dc:creator>
  <cp:lastModifiedBy>rdward</cp:lastModifiedBy>
  <cp:revision>51</cp:revision>
  <dcterms:created xsi:type="dcterms:W3CDTF">2008-02-05T15:36:14Z</dcterms:created>
  <dcterms:modified xsi:type="dcterms:W3CDTF">2017-08-13T14:33:46Z</dcterms:modified>
</cp:coreProperties>
</file>