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75" r:id="rId2"/>
    <p:sldId id="272" r:id="rId3"/>
    <p:sldId id="265" r:id="rId4"/>
    <p:sldId id="284" r:id="rId5"/>
    <p:sldId id="273" r:id="rId6"/>
    <p:sldId id="278" r:id="rId7"/>
    <p:sldId id="263" r:id="rId8"/>
    <p:sldId id="281" r:id="rId9"/>
    <p:sldId id="266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4D26B81-F3FC-433B-B501-03A9BE5F0A4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C337EA1-8E39-466B-87CA-C50F4580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1026" name="Picture 2" descr="C:\Docs\Bible Docs\Lessons\PP Presentations\Background\Lamb of G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7010400" cy="602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1905000"/>
            <a:ext cx="4419600" cy="3886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600" dirty="0" smtClean="0"/>
              <a:t>“Behold! The Lamb of God who takes away the sin of the world!”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3600" b="1" dirty="0" smtClean="0">
                <a:effectLst/>
                <a:latin typeface="+mn-lt"/>
              </a:rPr>
              <a:t>John 1:29-36</a:t>
            </a:r>
            <a:endParaRPr lang="en-US" sz="3600" b="1" dirty="0">
              <a:effectLst/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200" y="381000"/>
            <a:ext cx="906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John the </a:t>
            </a:r>
            <a:r>
              <a:rPr lang="en-US" sz="5400" b="1" kern="0" dirty="0" smtClean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Baptizer’s Profession</a:t>
            </a:r>
            <a:endParaRPr lang="en-US" sz="5400" b="1" kern="0" dirty="0">
              <a:solidFill>
                <a:schemeClr val="bg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4" name="Picture 2" descr="C:\Docs\Bible Docs\Lessons\PP Presentations\Background\Lamb of G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4267200" cy="366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3800" y="1600200"/>
            <a:ext cx="5410200" cy="1524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The Passover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Lamb</a:t>
            </a:r>
            <a:endParaRPr lang="en-US" sz="4400" b="1" i="1" dirty="0">
              <a:effectLst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733800" y="3200400"/>
            <a:ext cx="525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>Deliverance of </a:t>
            </a:r>
            <a:r>
              <a:rPr lang="en-US" sz="3600" b="1" i="1" dirty="0" smtClean="0">
                <a:solidFill>
                  <a:schemeClr val="bg2"/>
                </a:solidFill>
                <a:latin typeface="Gill Sans MT" pitchFamily="34" charset="0"/>
              </a:rPr>
              <a:t>the </a:t>
            </a: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>Firstborn </a:t>
            </a:r>
            <a:r>
              <a:rPr lang="en-US" sz="3600" b="1" i="1" dirty="0" smtClean="0">
                <a:solidFill>
                  <a:schemeClr val="bg2"/>
                </a:solidFill>
                <a:latin typeface="Gill Sans MT" pitchFamily="34" charset="0"/>
              </a:rPr>
              <a:t>From </a:t>
            </a: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>Death</a:t>
            </a:r>
            <a:b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</a:b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Ex 12:1-14</a:t>
            </a: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, 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25-28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365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3800" y="1600200"/>
            <a:ext cx="5410200" cy="1524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The Passover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Lamb</a:t>
            </a:r>
            <a:endParaRPr lang="en-US" sz="4400" b="1" i="1" dirty="0">
              <a:effectLst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733800" y="3200400"/>
            <a:ext cx="5257800" cy="166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I </a:t>
            </a:r>
            <a:r>
              <a:rPr lang="en-US" sz="3200" b="1" i="1" dirty="0" err="1">
                <a:solidFill>
                  <a:schemeClr val="bg2"/>
                </a:solidFill>
                <a:latin typeface="Gill Sans MT" pitchFamily="34" charset="0"/>
              </a:rPr>
              <a:t>Cor</a:t>
            </a: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5:7, Jesus is our Passover</a:t>
            </a:r>
            <a:endParaRPr lang="en-US" sz="2800" b="1" i="1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Purge out the leaven…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365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19357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2800" y="1600200"/>
            <a:ext cx="5791200" cy="1524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OT Sin-Bearing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Lambs</a:t>
            </a:r>
            <a:endParaRPr lang="en-US" sz="4400" b="1" i="1" dirty="0">
              <a:effectLst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81400" y="3124200"/>
            <a:ext cx="556260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100000"/>
            </a:pPr>
            <a:r>
              <a:rPr lang="en-US" sz="3600" b="1" i="1" dirty="0" smtClean="0">
                <a:solidFill>
                  <a:schemeClr val="bg2"/>
                </a:solidFill>
                <a:latin typeface="Gill Sans MT" pitchFamily="34" charset="0"/>
              </a:rPr>
              <a:t>Lamb Sacrifice</a:t>
            </a: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/>
            </a:r>
            <a:b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</a:b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Leviticus 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4-5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Increasing value based on who sinned; ruler, people, rich, poor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stench , sounds</a:t>
            </a:r>
            <a:endParaRPr lang="en-US" sz="3200" dirty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3657600" cy="414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914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The Better Sacrifice</a:t>
            </a:r>
            <a:endParaRPr lang="en-US" sz="4400" b="1" i="1" dirty="0">
              <a:effectLst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124" y="2032504"/>
            <a:ext cx="5912476" cy="38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OT Pattern, </a:t>
            </a:r>
            <a:r>
              <a:rPr lang="en-US" sz="3200" b="1" i="1" dirty="0" err="1" smtClean="0">
                <a:solidFill>
                  <a:schemeClr val="bg2"/>
                </a:solidFill>
                <a:latin typeface="Gill Sans MT" pitchFamily="34" charset="0"/>
              </a:rPr>
              <a:t>Heb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 10:1-10</a:t>
            </a:r>
          </a:p>
          <a:p>
            <a:pPr marL="571500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Christ </a:t>
            </a: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is our 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Sacrifice</a:t>
            </a: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, </a:t>
            </a:r>
            <a:r>
              <a:rPr lang="en-US" sz="3200" b="1" i="1" dirty="0" err="1">
                <a:solidFill>
                  <a:schemeClr val="bg2"/>
                </a:solidFill>
                <a:latin typeface="Gill Sans MT" pitchFamily="34" charset="0"/>
              </a:rPr>
              <a:t>Heb</a:t>
            </a: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9:6-14</a:t>
            </a:r>
            <a:endParaRPr lang="en-US" sz="3200" b="1" i="1" dirty="0">
              <a:solidFill>
                <a:schemeClr val="bg2"/>
              </a:solidFill>
              <a:latin typeface="Gill Sans MT" pitchFamily="34" charset="0"/>
            </a:endParaRPr>
          </a:p>
          <a:p>
            <a:pPr marL="1028700" lvl="1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Capable of purging our Conscience</a:t>
            </a:r>
          </a:p>
          <a:p>
            <a:pPr marL="571500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Remission of Sin, </a:t>
            </a:r>
            <a:r>
              <a:rPr lang="en-US" sz="3200" b="1" i="1" dirty="0" err="1">
                <a:solidFill>
                  <a:schemeClr val="bg2"/>
                </a:solidFill>
                <a:latin typeface="Gill Sans MT" pitchFamily="34" charset="0"/>
              </a:rPr>
              <a:t>Heb</a:t>
            </a: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9:22-28</a:t>
            </a:r>
            <a:endParaRPr lang="en-US" sz="3200" b="1" i="1" dirty="0">
              <a:latin typeface="Gill Sans M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7" name="Picture 37" descr="christ carrying cross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335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2880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2800" y="1600200"/>
            <a:ext cx="5791200" cy="1524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/>
              <a:t>No Substitute </a:t>
            </a:r>
            <a:br>
              <a:rPr lang="en-US" sz="4400" b="1" dirty="0"/>
            </a:br>
            <a:r>
              <a:rPr lang="en-US" sz="4400" b="1" dirty="0"/>
              <a:t>For The Lamb</a:t>
            </a:r>
            <a:endParaRPr lang="en-US" sz="4400" b="1" i="1" dirty="0">
              <a:effectLst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84107" y="3186265"/>
            <a:ext cx="518160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10000"/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bg2"/>
                </a:solidFill>
                <a:latin typeface="Gill Sans MT" pitchFamily="34" charset="0"/>
              </a:rPr>
              <a:t>I Pet 1:17-23</a:t>
            </a:r>
          </a:p>
          <a:p>
            <a:pPr algn="ctr">
              <a:spcBef>
                <a:spcPct val="20000"/>
              </a:spcBef>
              <a:buClr>
                <a:srgbClr val="FFFF00"/>
              </a:buClr>
              <a:buSzPct val="110000"/>
              <a:buFont typeface="Wingdings" pitchFamily="2" charset="2"/>
              <a:buNone/>
            </a:pPr>
            <a:r>
              <a:rPr lang="en-US" sz="3600" b="1" i="1" dirty="0" smtClean="0">
                <a:solidFill>
                  <a:schemeClr val="bg2"/>
                </a:solidFill>
                <a:latin typeface="Gill Sans MT" pitchFamily="34" charset="0"/>
              </a:rPr>
              <a:t>The need for Respecting the Value of the Sacrifice</a:t>
            </a:r>
            <a:endParaRPr lang="en-US" sz="3200" dirty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657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124" y="1295400"/>
            <a:ext cx="5531476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Our Passover Lamb</a:t>
            </a:r>
          </a:p>
          <a:p>
            <a:pPr marL="571500" indent="-571500">
              <a:spcBef>
                <a:spcPct val="2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bg2"/>
                </a:solidFill>
                <a:latin typeface="Gill Sans MT" pitchFamily="34" charset="0"/>
              </a:rPr>
              <a:t>Our Sin Offering Lamb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9" name="Picture 37" descr="christ carrying cross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81200"/>
            <a:ext cx="342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75" y="3810000"/>
            <a:ext cx="3884174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32419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1600200"/>
            <a:ext cx="5715000" cy="1524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/>
              <a:t>OT Daily </a:t>
            </a:r>
            <a:br>
              <a:rPr lang="en-US" sz="4400" b="1" dirty="0" smtClean="0"/>
            </a:br>
            <a:r>
              <a:rPr lang="en-US" sz="4400" b="1" dirty="0" smtClean="0"/>
              <a:t>Sacrificial</a:t>
            </a:r>
            <a:r>
              <a:rPr lang="en-US" sz="4400" b="1" dirty="0"/>
              <a:t> </a:t>
            </a:r>
            <a:r>
              <a:rPr lang="en-US" sz="4400" b="1" dirty="0" smtClean="0"/>
              <a:t>Lambs</a:t>
            </a:r>
            <a:endParaRPr lang="en-US" sz="4400" b="1" i="1" dirty="0">
              <a:effectLst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81400" y="3581400"/>
            <a:ext cx="5562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10000"/>
              <a:buFont typeface="Wingdings" pitchFamily="2" charset="2"/>
              <a:buNone/>
            </a:pP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>Every Day, </a:t>
            </a:r>
            <a:b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</a:b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>Morning &amp; Evening</a:t>
            </a:r>
            <a:b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</a:br>
            <a: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  <a:t>Outside the Tabernacle </a:t>
            </a:r>
            <a:br>
              <a:rPr lang="en-US" sz="3600" b="1" i="1" dirty="0">
                <a:solidFill>
                  <a:schemeClr val="bg2"/>
                </a:solidFill>
                <a:latin typeface="Gill Sans MT" pitchFamily="34" charset="0"/>
              </a:rPr>
            </a:br>
            <a:r>
              <a:rPr lang="en-US" sz="3200" b="1" i="1" dirty="0">
                <a:solidFill>
                  <a:schemeClr val="bg2"/>
                </a:solidFill>
                <a:latin typeface="Gill Sans MT" pitchFamily="34" charset="0"/>
              </a:rPr>
              <a:t>Exodus 29:38-44</a:t>
            </a:r>
            <a:endParaRPr lang="en-US" sz="3200" dirty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b="1" kern="0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The Lamb Of God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657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xtured">
  <a:themeElements>
    <a:clrScheme name="Textured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Textured">
      <a:majorFont>
        <a:latin typeface="Tahoma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135</Words>
  <Application>Microsoft Office PowerPoint</Application>
  <PresentationFormat>On-screen Show (4:3)</PresentationFormat>
  <Paragraphs>34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Gill Sans MT</vt:lpstr>
      <vt:lpstr>Tahoma</vt:lpstr>
      <vt:lpstr>Wingdings</vt:lpstr>
      <vt:lpstr>2_Textured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Andrews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 to NT - The Lamb of God</dc:title>
  <dc:creator>Jerry Crolius</dc:creator>
  <cp:lastModifiedBy>rdward</cp:lastModifiedBy>
  <cp:revision>205</cp:revision>
  <dcterms:created xsi:type="dcterms:W3CDTF">2005-05-14T13:55:04Z</dcterms:created>
  <dcterms:modified xsi:type="dcterms:W3CDTF">2017-12-04T18:28:57Z</dcterms:modified>
</cp:coreProperties>
</file>