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1"/>
  </p:notesMasterIdLst>
  <p:sldIdLst>
    <p:sldId id="275" r:id="rId2"/>
    <p:sldId id="272" r:id="rId3"/>
    <p:sldId id="265" r:id="rId4"/>
    <p:sldId id="284" r:id="rId5"/>
    <p:sldId id="273" r:id="rId6"/>
    <p:sldId id="278" r:id="rId7"/>
    <p:sldId id="263" r:id="rId8"/>
    <p:sldId id="281" r:id="rId9"/>
    <p:sldId id="266" r:id="rId1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00"/>
    <a:srgbClr val="FF00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2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4D26B81-F3FC-433B-B501-03A9BE5F0A4C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C337EA1-8E39-466B-87CA-C50F45803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31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Comic Sans MS" pitchFamily="66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3200">
          <a:solidFill>
            <a:schemeClr val="bg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800">
          <a:solidFill>
            <a:schemeClr val="bg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bg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bg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bg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5400" b="1" kern="0" dirty="0">
                <a:solidFill>
                  <a:schemeClr val="bg2"/>
                </a:solidFill>
                <a:latin typeface="Comic Sans MS" pitchFamily="66" charset="0"/>
                <a:ea typeface="+mj-ea"/>
                <a:cs typeface="+mj-cs"/>
              </a:rPr>
              <a:t>The Lamb Of God</a:t>
            </a:r>
          </a:p>
        </p:txBody>
      </p:sp>
      <p:pic>
        <p:nvPicPr>
          <p:cNvPr id="1026" name="Picture 2" descr="C:\Docs\Bible Docs\Lessons\PP Presentations\Background\Lamb of G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19200"/>
            <a:ext cx="7010400" cy="6028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0" y="1905000"/>
            <a:ext cx="4419600" cy="38862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en-US" sz="3600" dirty="0" smtClean="0"/>
              <a:t>“Behold! The Lamb of God who takes away the sin of the world!”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sz="3600" b="1" dirty="0" smtClean="0">
                <a:effectLst/>
                <a:latin typeface="+mn-lt"/>
              </a:rPr>
              <a:t>John 1:29-36</a:t>
            </a:r>
            <a:endParaRPr lang="en-US" sz="3600" b="1" dirty="0">
              <a:effectLst/>
              <a:latin typeface="+mn-lt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6200" y="381000"/>
            <a:ext cx="9067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5400" b="1" kern="0" dirty="0">
                <a:solidFill>
                  <a:schemeClr val="bg2"/>
                </a:solidFill>
                <a:latin typeface="Comic Sans MS" pitchFamily="66" charset="0"/>
                <a:ea typeface="+mj-ea"/>
                <a:cs typeface="+mj-cs"/>
              </a:rPr>
              <a:t>John the </a:t>
            </a:r>
            <a:r>
              <a:rPr lang="en-US" sz="5400" b="1" kern="0" dirty="0" smtClean="0">
                <a:solidFill>
                  <a:schemeClr val="bg2"/>
                </a:solidFill>
                <a:latin typeface="Comic Sans MS" pitchFamily="66" charset="0"/>
                <a:ea typeface="+mj-ea"/>
                <a:cs typeface="+mj-cs"/>
              </a:rPr>
              <a:t>Baptizer’s Profession</a:t>
            </a:r>
            <a:endParaRPr lang="en-US" sz="5400" b="1" kern="0" dirty="0">
              <a:solidFill>
                <a:schemeClr val="bg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4" name="Picture 2" descr="C:\Docs\Bible Docs\Lessons\PP Presentations\Background\Lamb of G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905000"/>
            <a:ext cx="4267200" cy="3669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3800" y="1600200"/>
            <a:ext cx="5410200" cy="15240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en-US" sz="4400" b="1" dirty="0" smtClean="0"/>
              <a:t>The Passover 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sz="4400" b="1" dirty="0" smtClean="0"/>
              <a:t>Lamb</a:t>
            </a:r>
            <a:endParaRPr lang="en-US" sz="4400" b="1" i="1" dirty="0">
              <a:effectLst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733800" y="3200400"/>
            <a:ext cx="5257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spcBef>
                <a:spcPct val="2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3600" b="1" i="1" dirty="0">
                <a:solidFill>
                  <a:schemeClr val="bg2"/>
                </a:solidFill>
                <a:latin typeface="Gill Sans MT" pitchFamily="34" charset="0"/>
              </a:rPr>
              <a:t>Deliverance of </a:t>
            </a:r>
            <a:r>
              <a:rPr lang="en-US" sz="3600" b="1" i="1" dirty="0" smtClean="0">
                <a:solidFill>
                  <a:schemeClr val="bg2"/>
                </a:solidFill>
                <a:latin typeface="Gill Sans MT" pitchFamily="34" charset="0"/>
              </a:rPr>
              <a:t>the </a:t>
            </a:r>
            <a:r>
              <a:rPr lang="en-US" sz="3600" b="1" i="1" dirty="0">
                <a:solidFill>
                  <a:schemeClr val="bg2"/>
                </a:solidFill>
                <a:latin typeface="Gill Sans MT" pitchFamily="34" charset="0"/>
              </a:rPr>
              <a:t>Firstborn </a:t>
            </a:r>
            <a:r>
              <a:rPr lang="en-US" sz="3600" b="1" i="1" dirty="0" smtClean="0">
                <a:solidFill>
                  <a:schemeClr val="bg2"/>
                </a:solidFill>
                <a:latin typeface="Gill Sans MT" pitchFamily="34" charset="0"/>
              </a:rPr>
              <a:t>From </a:t>
            </a:r>
            <a:r>
              <a:rPr lang="en-US" sz="3600" b="1" i="1" dirty="0">
                <a:solidFill>
                  <a:schemeClr val="bg2"/>
                </a:solidFill>
                <a:latin typeface="Gill Sans MT" pitchFamily="34" charset="0"/>
              </a:rPr>
              <a:t>Death</a:t>
            </a:r>
            <a:br>
              <a:rPr lang="en-US" sz="3600" b="1" i="1" dirty="0">
                <a:solidFill>
                  <a:schemeClr val="bg2"/>
                </a:solidFill>
                <a:latin typeface="Gill Sans MT" pitchFamily="34" charset="0"/>
              </a:rPr>
            </a:br>
            <a:r>
              <a:rPr lang="en-US" sz="3200" b="1" i="1" dirty="0" smtClean="0">
                <a:solidFill>
                  <a:schemeClr val="bg2"/>
                </a:solidFill>
                <a:latin typeface="Gill Sans MT" pitchFamily="34" charset="0"/>
              </a:rPr>
              <a:t>Ex 12:1-14</a:t>
            </a:r>
            <a:r>
              <a:rPr lang="en-US" sz="3200" b="1" i="1" dirty="0">
                <a:solidFill>
                  <a:schemeClr val="bg2"/>
                </a:solidFill>
                <a:latin typeface="Gill Sans MT" pitchFamily="34" charset="0"/>
              </a:rPr>
              <a:t>, </a:t>
            </a:r>
            <a:r>
              <a:rPr lang="en-US" sz="3200" b="1" i="1" dirty="0" smtClean="0">
                <a:solidFill>
                  <a:schemeClr val="bg2"/>
                </a:solidFill>
                <a:latin typeface="Gill Sans MT" pitchFamily="34" charset="0"/>
              </a:rPr>
              <a:t>25-28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5400" b="1" kern="0" dirty="0">
                <a:solidFill>
                  <a:schemeClr val="bg2"/>
                </a:solidFill>
                <a:latin typeface="Comic Sans MS" pitchFamily="66" charset="0"/>
                <a:ea typeface="+mj-ea"/>
                <a:cs typeface="+mj-cs"/>
              </a:rPr>
              <a:t>The Lamb Of God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47800"/>
            <a:ext cx="3657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3800" y="1600200"/>
            <a:ext cx="5410200" cy="15240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en-US" sz="4400" b="1" dirty="0" smtClean="0"/>
              <a:t>The Passover 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sz="4400" b="1" dirty="0" smtClean="0"/>
              <a:t>Lamb</a:t>
            </a:r>
            <a:endParaRPr lang="en-US" sz="4400" b="1" i="1" dirty="0">
              <a:effectLst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733800" y="3200400"/>
            <a:ext cx="5257800" cy="1668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3200" b="1" i="1" dirty="0">
                <a:solidFill>
                  <a:schemeClr val="bg2"/>
                </a:solidFill>
                <a:latin typeface="Gill Sans MT" pitchFamily="34" charset="0"/>
              </a:rPr>
              <a:t>I </a:t>
            </a:r>
            <a:r>
              <a:rPr lang="en-US" sz="3200" b="1" i="1" dirty="0" err="1">
                <a:solidFill>
                  <a:schemeClr val="bg2"/>
                </a:solidFill>
                <a:latin typeface="Gill Sans MT" pitchFamily="34" charset="0"/>
              </a:rPr>
              <a:t>Cor</a:t>
            </a:r>
            <a:r>
              <a:rPr lang="en-US" sz="3200" b="1" i="1" dirty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3200" b="1" i="1" dirty="0" smtClean="0">
                <a:solidFill>
                  <a:schemeClr val="bg2"/>
                </a:solidFill>
                <a:latin typeface="Gill Sans MT" pitchFamily="34" charset="0"/>
              </a:rPr>
              <a:t>5:7, Jesus is our Passover</a:t>
            </a:r>
            <a:endParaRPr lang="en-US" sz="2800" b="1" i="1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3200" b="1" i="1" dirty="0" smtClean="0">
                <a:solidFill>
                  <a:schemeClr val="bg2"/>
                </a:solidFill>
                <a:latin typeface="Gill Sans MT" pitchFamily="34" charset="0"/>
              </a:rPr>
              <a:t>Purge out the leaven…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5400" b="1" kern="0" dirty="0">
                <a:solidFill>
                  <a:schemeClr val="bg2"/>
                </a:solidFill>
                <a:latin typeface="Comic Sans MS" pitchFamily="66" charset="0"/>
                <a:ea typeface="+mj-ea"/>
                <a:cs typeface="+mj-cs"/>
              </a:rPr>
              <a:t>The Lamb Of God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47800"/>
            <a:ext cx="3657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4193572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352800" y="1600200"/>
            <a:ext cx="5791200" cy="15240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en-US" sz="4400" b="1" dirty="0" smtClean="0"/>
              <a:t>OT Sin-Bearing</a:t>
            </a: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4400" b="1" dirty="0"/>
              <a:t>Lambs</a:t>
            </a:r>
            <a:endParaRPr lang="en-US" sz="4400" b="1" i="1" dirty="0">
              <a:effectLst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581400" y="3124200"/>
            <a:ext cx="5562600" cy="3305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100000"/>
            </a:pPr>
            <a:r>
              <a:rPr lang="en-US" sz="3600" b="1" i="1" dirty="0" smtClean="0">
                <a:solidFill>
                  <a:schemeClr val="bg2"/>
                </a:solidFill>
                <a:latin typeface="Gill Sans MT" pitchFamily="34" charset="0"/>
              </a:rPr>
              <a:t>Lamb Sacrifice</a:t>
            </a:r>
            <a:r>
              <a:rPr lang="en-US" sz="3600" b="1" i="1" dirty="0">
                <a:solidFill>
                  <a:schemeClr val="bg2"/>
                </a:solidFill>
                <a:latin typeface="Gill Sans MT" pitchFamily="34" charset="0"/>
              </a:rPr>
              <a:t/>
            </a:r>
            <a:br>
              <a:rPr lang="en-US" sz="3600" b="1" i="1" dirty="0">
                <a:solidFill>
                  <a:schemeClr val="bg2"/>
                </a:solidFill>
                <a:latin typeface="Gill Sans MT" pitchFamily="34" charset="0"/>
              </a:rPr>
            </a:br>
            <a:r>
              <a:rPr lang="en-US" sz="3200" b="1" i="1" dirty="0">
                <a:solidFill>
                  <a:schemeClr val="bg2"/>
                </a:solidFill>
                <a:latin typeface="Gill Sans MT" pitchFamily="34" charset="0"/>
              </a:rPr>
              <a:t>Leviticus </a:t>
            </a:r>
            <a:r>
              <a:rPr lang="en-US" sz="3200" b="1" i="1" dirty="0" smtClean="0">
                <a:solidFill>
                  <a:schemeClr val="bg2"/>
                </a:solidFill>
                <a:latin typeface="Gill Sans MT" pitchFamily="34" charset="0"/>
              </a:rPr>
              <a:t>4-5</a:t>
            </a: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3200" b="1" i="1" dirty="0" smtClean="0">
                <a:solidFill>
                  <a:schemeClr val="bg2"/>
                </a:solidFill>
                <a:latin typeface="Gill Sans MT" pitchFamily="34" charset="0"/>
              </a:rPr>
              <a:t>Increasing value based on who sinned; ruler, people, rich, poor</a:t>
            </a: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3200" b="1" i="1" dirty="0" smtClean="0">
                <a:solidFill>
                  <a:schemeClr val="bg2"/>
                </a:solidFill>
                <a:latin typeface="Gill Sans MT" pitchFamily="34" charset="0"/>
              </a:rPr>
              <a:t>stench , sounds</a:t>
            </a:r>
            <a:endParaRPr lang="en-US" sz="3200" dirty="0">
              <a:solidFill>
                <a:schemeClr val="bg2"/>
              </a:solidFill>
              <a:latin typeface="Gill Sans MT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5400" b="1" kern="0" dirty="0">
                <a:solidFill>
                  <a:schemeClr val="bg2"/>
                </a:solidFill>
                <a:latin typeface="Comic Sans MS" pitchFamily="66" charset="0"/>
                <a:ea typeface="+mj-ea"/>
                <a:cs typeface="+mj-cs"/>
              </a:rPr>
              <a:t>The Lamb Of God</a:t>
            </a:r>
          </a:p>
        </p:txBody>
      </p:sp>
      <p:pic>
        <p:nvPicPr>
          <p:cNvPr id="922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3657600" cy="4143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  <p:bldP spid="225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66800"/>
            <a:ext cx="9144000" cy="9144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en-US" sz="4400" b="1" dirty="0" smtClean="0"/>
              <a:t>The Better Sacrifice</a:t>
            </a:r>
            <a:endParaRPr lang="en-US" sz="4400" b="1" i="1" dirty="0">
              <a:effectLst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1124" y="2032504"/>
            <a:ext cx="5912476" cy="3834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spcBef>
                <a:spcPct val="2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3200" b="1" i="1" dirty="0" smtClean="0">
                <a:solidFill>
                  <a:schemeClr val="bg2"/>
                </a:solidFill>
                <a:latin typeface="Gill Sans MT" pitchFamily="34" charset="0"/>
              </a:rPr>
              <a:t>OT Pattern, </a:t>
            </a:r>
            <a:r>
              <a:rPr lang="en-US" sz="3200" b="1" i="1" dirty="0" err="1" smtClean="0">
                <a:solidFill>
                  <a:schemeClr val="bg2"/>
                </a:solidFill>
                <a:latin typeface="Gill Sans MT" pitchFamily="34" charset="0"/>
              </a:rPr>
              <a:t>Heb</a:t>
            </a:r>
            <a:r>
              <a:rPr lang="en-US" sz="3200" b="1" i="1" dirty="0" smtClean="0">
                <a:solidFill>
                  <a:schemeClr val="bg2"/>
                </a:solidFill>
                <a:latin typeface="Gill Sans MT" pitchFamily="34" charset="0"/>
              </a:rPr>
              <a:t> 10:1-10</a:t>
            </a:r>
          </a:p>
          <a:p>
            <a:pPr marL="571500" indent="-571500">
              <a:spcBef>
                <a:spcPct val="2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3200" b="1" i="1" dirty="0" smtClean="0">
                <a:solidFill>
                  <a:schemeClr val="bg2"/>
                </a:solidFill>
                <a:latin typeface="Gill Sans MT" pitchFamily="34" charset="0"/>
              </a:rPr>
              <a:t>Christ </a:t>
            </a:r>
            <a:r>
              <a:rPr lang="en-US" sz="3200" b="1" i="1" dirty="0">
                <a:solidFill>
                  <a:schemeClr val="bg2"/>
                </a:solidFill>
                <a:latin typeface="Gill Sans MT" pitchFamily="34" charset="0"/>
              </a:rPr>
              <a:t>is our </a:t>
            </a:r>
            <a:r>
              <a:rPr lang="en-US" sz="3200" b="1" i="1" dirty="0" smtClean="0">
                <a:solidFill>
                  <a:schemeClr val="bg2"/>
                </a:solidFill>
                <a:latin typeface="Gill Sans MT" pitchFamily="34" charset="0"/>
              </a:rPr>
              <a:t>Sacrifice</a:t>
            </a:r>
            <a:r>
              <a:rPr lang="en-US" sz="3200" b="1" i="1" dirty="0">
                <a:solidFill>
                  <a:schemeClr val="bg2"/>
                </a:solidFill>
                <a:latin typeface="Gill Sans MT" pitchFamily="34" charset="0"/>
              </a:rPr>
              <a:t>, </a:t>
            </a:r>
            <a:r>
              <a:rPr lang="en-US" sz="3200" b="1" i="1" dirty="0" err="1">
                <a:solidFill>
                  <a:schemeClr val="bg2"/>
                </a:solidFill>
                <a:latin typeface="Gill Sans MT" pitchFamily="34" charset="0"/>
              </a:rPr>
              <a:t>Heb</a:t>
            </a:r>
            <a:r>
              <a:rPr lang="en-US" sz="3200" b="1" i="1" dirty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3200" b="1" i="1" dirty="0" smtClean="0">
                <a:solidFill>
                  <a:schemeClr val="bg2"/>
                </a:solidFill>
                <a:latin typeface="Gill Sans MT" pitchFamily="34" charset="0"/>
              </a:rPr>
              <a:t>9:6-14</a:t>
            </a:r>
            <a:endParaRPr lang="en-US" sz="3200" b="1" i="1" dirty="0">
              <a:solidFill>
                <a:schemeClr val="bg2"/>
              </a:solidFill>
              <a:latin typeface="Gill Sans MT" pitchFamily="34" charset="0"/>
            </a:endParaRPr>
          </a:p>
          <a:p>
            <a:pPr marL="1028700" lvl="1" indent="-571500">
              <a:spcBef>
                <a:spcPct val="2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3200" b="1" i="1" dirty="0" smtClean="0">
                <a:solidFill>
                  <a:schemeClr val="bg2"/>
                </a:solidFill>
                <a:latin typeface="Gill Sans MT" pitchFamily="34" charset="0"/>
              </a:rPr>
              <a:t>Capable of purging our Conscience</a:t>
            </a:r>
          </a:p>
          <a:p>
            <a:pPr marL="571500" indent="-571500">
              <a:spcBef>
                <a:spcPct val="2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3200" b="1" i="1" dirty="0" smtClean="0">
                <a:solidFill>
                  <a:schemeClr val="bg2"/>
                </a:solidFill>
                <a:latin typeface="Gill Sans MT" pitchFamily="34" charset="0"/>
              </a:rPr>
              <a:t>Remission of Sin, </a:t>
            </a:r>
            <a:r>
              <a:rPr lang="en-US" sz="3200" b="1" i="1" dirty="0" err="1">
                <a:solidFill>
                  <a:schemeClr val="bg2"/>
                </a:solidFill>
                <a:latin typeface="Gill Sans MT" pitchFamily="34" charset="0"/>
              </a:rPr>
              <a:t>Heb</a:t>
            </a:r>
            <a:r>
              <a:rPr lang="en-US" sz="3200" b="1" i="1" dirty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3200" b="1" i="1" dirty="0" smtClean="0">
                <a:solidFill>
                  <a:schemeClr val="bg2"/>
                </a:solidFill>
                <a:latin typeface="Gill Sans MT" pitchFamily="34" charset="0"/>
              </a:rPr>
              <a:t>9:22-28</a:t>
            </a:r>
            <a:endParaRPr lang="en-US" sz="3200" b="1" i="1" dirty="0">
              <a:latin typeface="Gill Sans MT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5400" b="1" kern="0" dirty="0">
                <a:solidFill>
                  <a:schemeClr val="bg2"/>
                </a:solidFill>
                <a:latin typeface="Comic Sans MS" pitchFamily="66" charset="0"/>
                <a:ea typeface="+mj-ea"/>
                <a:cs typeface="+mj-cs"/>
              </a:rPr>
              <a:t>The Lamb Of God</a:t>
            </a:r>
          </a:p>
        </p:txBody>
      </p:sp>
      <p:pic>
        <p:nvPicPr>
          <p:cNvPr id="7" name="Picture 37" descr="christ carrying cross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981200"/>
            <a:ext cx="335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928804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352800" y="1600200"/>
            <a:ext cx="5791200" cy="15240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en-US" sz="4400" b="1" dirty="0"/>
              <a:t>No Substitute </a:t>
            </a:r>
            <a:br>
              <a:rPr lang="en-US" sz="4400" b="1" dirty="0"/>
            </a:br>
            <a:r>
              <a:rPr lang="en-US" sz="4400" b="1" dirty="0"/>
              <a:t>For The Lamb</a:t>
            </a:r>
            <a:endParaRPr lang="en-US" sz="4400" b="1" i="1" dirty="0">
              <a:effectLst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784107" y="3186265"/>
            <a:ext cx="5181600" cy="241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FF00"/>
              </a:buClr>
              <a:buSzPct val="110000"/>
              <a:buFont typeface="Wingdings" pitchFamily="2" charset="2"/>
              <a:buNone/>
            </a:pPr>
            <a:r>
              <a:rPr lang="en-US" sz="3600" b="1" i="1" dirty="0" smtClean="0">
                <a:solidFill>
                  <a:schemeClr val="bg2"/>
                </a:solidFill>
                <a:latin typeface="Gill Sans MT" pitchFamily="34" charset="0"/>
              </a:rPr>
              <a:t>I Pet 1:17-23</a:t>
            </a:r>
          </a:p>
          <a:p>
            <a:pPr algn="ctr">
              <a:spcBef>
                <a:spcPct val="20000"/>
              </a:spcBef>
              <a:buClr>
                <a:srgbClr val="FFFF00"/>
              </a:buClr>
              <a:buSzPct val="110000"/>
              <a:buFont typeface="Wingdings" pitchFamily="2" charset="2"/>
              <a:buNone/>
            </a:pPr>
            <a:r>
              <a:rPr lang="en-US" sz="3600" b="1" i="1" dirty="0" smtClean="0">
                <a:solidFill>
                  <a:schemeClr val="bg2"/>
                </a:solidFill>
                <a:latin typeface="Gill Sans MT" pitchFamily="34" charset="0"/>
              </a:rPr>
              <a:t>The need for Respecting the Value of the Sacrifice</a:t>
            </a:r>
            <a:endParaRPr lang="en-US" sz="3200" dirty="0">
              <a:solidFill>
                <a:schemeClr val="bg2"/>
              </a:solidFill>
              <a:latin typeface="Gill Sans MT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5400" b="1" kern="0" dirty="0">
                <a:solidFill>
                  <a:schemeClr val="bg2"/>
                </a:solidFill>
                <a:latin typeface="Comic Sans MS" pitchFamily="66" charset="0"/>
                <a:ea typeface="+mj-ea"/>
                <a:cs typeface="+mj-cs"/>
              </a:rPr>
              <a:t>The Lamb Of God</a:t>
            </a:r>
          </a:p>
        </p:txBody>
      </p:sp>
      <p:pic>
        <p:nvPicPr>
          <p:cNvPr id="1536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365760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1124" y="1295400"/>
            <a:ext cx="5531476" cy="117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spcBef>
                <a:spcPct val="2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3200" b="1" i="1" dirty="0" smtClean="0">
                <a:solidFill>
                  <a:schemeClr val="bg2"/>
                </a:solidFill>
                <a:latin typeface="Gill Sans MT" pitchFamily="34" charset="0"/>
              </a:rPr>
              <a:t>Our Passover Lamb</a:t>
            </a:r>
          </a:p>
          <a:p>
            <a:pPr marL="571500" indent="-571500">
              <a:spcBef>
                <a:spcPct val="2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3200" b="1" i="1" dirty="0" smtClean="0">
                <a:solidFill>
                  <a:schemeClr val="bg2"/>
                </a:solidFill>
                <a:latin typeface="Gill Sans MT" pitchFamily="34" charset="0"/>
              </a:rPr>
              <a:t>Our Sin Offering Lamb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5400" b="1" kern="0" dirty="0">
                <a:solidFill>
                  <a:schemeClr val="bg2"/>
                </a:solidFill>
                <a:latin typeface="Comic Sans MS" pitchFamily="66" charset="0"/>
                <a:ea typeface="+mj-ea"/>
                <a:cs typeface="+mj-cs"/>
              </a:rPr>
              <a:t>The Lamb Of God</a:t>
            </a:r>
          </a:p>
        </p:txBody>
      </p:sp>
      <p:pic>
        <p:nvPicPr>
          <p:cNvPr id="9" name="Picture 37" descr="christ carrying cross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981200"/>
            <a:ext cx="3429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775" y="3810000"/>
            <a:ext cx="3884174" cy="296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3324192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29000" y="1600200"/>
            <a:ext cx="5715000" cy="15240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en-US" sz="4400" b="1" dirty="0" smtClean="0"/>
              <a:t>OT Daily </a:t>
            </a:r>
            <a:br>
              <a:rPr lang="en-US" sz="4400" b="1" dirty="0" smtClean="0"/>
            </a:br>
            <a:r>
              <a:rPr lang="en-US" sz="4400" b="1" dirty="0" smtClean="0"/>
              <a:t>Sacrificial</a:t>
            </a:r>
            <a:r>
              <a:rPr lang="en-US" sz="4400" b="1" dirty="0"/>
              <a:t> </a:t>
            </a:r>
            <a:r>
              <a:rPr lang="en-US" sz="4400" b="1" dirty="0" smtClean="0"/>
              <a:t>Lambs</a:t>
            </a:r>
            <a:endParaRPr lang="en-US" sz="4400" b="1" i="1" dirty="0">
              <a:effectLst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581400" y="3581400"/>
            <a:ext cx="55626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FFFF00"/>
              </a:buClr>
              <a:buSzPct val="110000"/>
              <a:buFont typeface="Wingdings" pitchFamily="2" charset="2"/>
              <a:buNone/>
            </a:pPr>
            <a:r>
              <a:rPr lang="en-US" sz="3600" b="1" i="1" dirty="0">
                <a:solidFill>
                  <a:schemeClr val="bg2"/>
                </a:solidFill>
                <a:latin typeface="Gill Sans MT" pitchFamily="34" charset="0"/>
              </a:rPr>
              <a:t>Every Day, </a:t>
            </a:r>
            <a:br>
              <a:rPr lang="en-US" sz="3600" b="1" i="1" dirty="0">
                <a:solidFill>
                  <a:schemeClr val="bg2"/>
                </a:solidFill>
                <a:latin typeface="Gill Sans MT" pitchFamily="34" charset="0"/>
              </a:rPr>
            </a:br>
            <a:r>
              <a:rPr lang="en-US" sz="3600" b="1" i="1" dirty="0">
                <a:solidFill>
                  <a:schemeClr val="bg2"/>
                </a:solidFill>
                <a:latin typeface="Gill Sans MT" pitchFamily="34" charset="0"/>
              </a:rPr>
              <a:t>Morning &amp; Evening</a:t>
            </a:r>
            <a:br>
              <a:rPr lang="en-US" sz="3600" b="1" i="1" dirty="0">
                <a:solidFill>
                  <a:schemeClr val="bg2"/>
                </a:solidFill>
                <a:latin typeface="Gill Sans MT" pitchFamily="34" charset="0"/>
              </a:rPr>
            </a:br>
            <a:r>
              <a:rPr lang="en-US" sz="3600" b="1" i="1" dirty="0">
                <a:solidFill>
                  <a:schemeClr val="bg2"/>
                </a:solidFill>
                <a:latin typeface="Gill Sans MT" pitchFamily="34" charset="0"/>
              </a:rPr>
              <a:t>Outside the Tabernacle </a:t>
            </a:r>
            <a:br>
              <a:rPr lang="en-US" sz="3600" b="1" i="1" dirty="0">
                <a:solidFill>
                  <a:schemeClr val="bg2"/>
                </a:solidFill>
                <a:latin typeface="Gill Sans MT" pitchFamily="34" charset="0"/>
              </a:rPr>
            </a:br>
            <a:r>
              <a:rPr lang="en-US" sz="3200" b="1" i="1" dirty="0">
                <a:solidFill>
                  <a:schemeClr val="bg2"/>
                </a:solidFill>
                <a:latin typeface="Gill Sans MT" pitchFamily="34" charset="0"/>
              </a:rPr>
              <a:t>Exodus 29:38-44</a:t>
            </a:r>
            <a:endParaRPr lang="en-US" sz="3200" dirty="0">
              <a:solidFill>
                <a:schemeClr val="bg2"/>
              </a:solidFill>
              <a:latin typeface="Gill Sans MT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5400" b="1" kern="0" dirty="0">
                <a:solidFill>
                  <a:schemeClr val="bg2"/>
                </a:solidFill>
                <a:latin typeface="Comic Sans MS" pitchFamily="66" charset="0"/>
                <a:ea typeface="+mj-ea"/>
                <a:cs typeface="+mj-cs"/>
              </a:rPr>
              <a:t>The Lamb Of God</a:t>
            </a:r>
          </a:p>
        </p:txBody>
      </p:sp>
      <p:pic>
        <p:nvPicPr>
          <p:cNvPr id="819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365760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Textured">
  <a:themeElements>
    <a:clrScheme name="Textured 6">
      <a:dk1>
        <a:srgbClr val="080808"/>
      </a:dk1>
      <a:lt1>
        <a:srgbClr val="FFFFFF"/>
      </a:lt1>
      <a:dk2>
        <a:srgbClr val="4D4D4D"/>
      </a:dk2>
      <a:lt2>
        <a:srgbClr val="FFFFFF"/>
      </a:lt2>
      <a:accent1>
        <a:srgbClr val="666699"/>
      </a:accent1>
      <a:accent2>
        <a:srgbClr val="3366CC"/>
      </a:accent2>
      <a:accent3>
        <a:srgbClr val="B2B2B2"/>
      </a:accent3>
      <a:accent4>
        <a:srgbClr val="DADADA"/>
      </a:accent4>
      <a:accent5>
        <a:srgbClr val="B8B8CA"/>
      </a:accent5>
      <a:accent6>
        <a:srgbClr val="2D5CB9"/>
      </a:accent6>
      <a:hlink>
        <a:srgbClr val="00CCFF"/>
      </a:hlink>
      <a:folHlink>
        <a:srgbClr val="CCCCFF"/>
      </a:folHlink>
    </a:clrScheme>
    <a:fontScheme name="Textured">
      <a:majorFont>
        <a:latin typeface="Tahoma"/>
        <a:ea typeface=""/>
        <a:cs typeface="Arial"/>
      </a:majorFont>
      <a:minorFont>
        <a:latin typeface="Gill Sans M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1289</TotalTime>
  <Words>135</Words>
  <Application>Microsoft Office PowerPoint</Application>
  <PresentationFormat>On-screen Show (4:3)</PresentationFormat>
  <Paragraphs>34</Paragraphs>
  <Slides>9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Comic Sans MS</vt:lpstr>
      <vt:lpstr>Gill Sans MT</vt:lpstr>
      <vt:lpstr>Tahoma</vt:lpstr>
      <vt:lpstr>Wingdings</vt:lpstr>
      <vt:lpstr>2_Textured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Andrews International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 to NT - The Lamb of God</dc:title>
  <dc:creator>Jerry Crolius</dc:creator>
  <cp:lastModifiedBy>rdward</cp:lastModifiedBy>
  <cp:revision>205</cp:revision>
  <dcterms:created xsi:type="dcterms:W3CDTF">2005-05-14T13:55:04Z</dcterms:created>
  <dcterms:modified xsi:type="dcterms:W3CDTF">2017-12-04T18:28:57Z</dcterms:modified>
</cp:coreProperties>
</file>