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sldIdLst>
    <p:sldId id="267" r:id="rId2"/>
    <p:sldId id="271" r:id="rId3"/>
    <p:sldId id="272" r:id="rId4"/>
    <p:sldId id="279" r:id="rId5"/>
    <p:sldId id="270" r:id="rId6"/>
    <p:sldId id="273" r:id="rId7"/>
    <p:sldId id="274" r:id="rId8"/>
    <p:sldId id="276" r:id="rId9"/>
    <p:sldId id="277" r:id="rId10"/>
    <p:sldId id="275" r:id="rId11"/>
    <p:sldId id="280" r:id="rId12"/>
    <p:sldId id="281" r:id="rId13"/>
    <p:sldId id="282" r:id="rId14"/>
    <p:sldId id="283" r:id="rId15"/>
    <p:sldId id="284" r:id="rId16"/>
    <p:sldId id="285" r:id="rId17"/>
    <p:sldId id="29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085"/>
    <a:srgbClr val="45418F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09" autoAdjust="0"/>
    <p:restoredTop sz="94660"/>
  </p:normalViewPr>
  <p:slideViewPr>
    <p:cSldViewPr>
      <p:cViewPr varScale="1">
        <p:scale>
          <a:sx n="86" d="100"/>
          <a:sy n="86" d="100"/>
        </p:scale>
        <p:origin x="9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72" y="-28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6CAD9-DF8A-4592-B2E9-73ECFF2F0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812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044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0148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-914400" y="-990600"/>
            <a:ext cx="11049000" cy="8686800"/>
            <a:chOff x="-457234" y="-457200"/>
            <a:chExt cx="10440173" cy="7830130"/>
          </a:xfrm>
        </p:grpSpPr>
        <p:pic>
          <p:nvPicPr>
            <p:cNvPr id="5" name="Picture 12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57234" y="-457200"/>
              <a:ext cx="10440173" cy="7830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516210" y="1371600"/>
              <a:ext cx="6450696" cy="40386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8" name="Picture 15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8092170" y="3151541"/>
              <a:ext cx="954755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4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406780" y="3151541"/>
              <a:ext cx="1008017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8"/>
          <p:cNvCxnSpPr/>
          <p:nvPr/>
        </p:nvCxnSpPr>
        <p:spPr>
          <a:xfrm>
            <a:off x="2089574" y="3268348"/>
            <a:ext cx="511333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5667" y="1413574"/>
            <a:ext cx="5308866" cy="1515533"/>
          </a:xfrm>
        </p:spPr>
        <p:txBody>
          <a:bodyPr anchor="ctr">
            <a:noAutofit/>
          </a:bodyPr>
          <a:lstStyle>
            <a:lvl1pPr algn="ctr">
              <a:defRPr sz="48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2429" y="3535095"/>
            <a:ext cx="5308866" cy="137765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9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95400" y="23622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85800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91400" cy="3886200"/>
          </a:xfrm>
        </p:spPr>
        <p:txBody>
          <a:bodyPr>
            <a:normAutofit/>
          </a:bodyPr>
          <a:lstStyle>
            <a:lvl1pPr marL="457200" indent="-457200">
              <a:spcBef>
                <a:spcPts val="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q"/>
              <a:defRPr sz="3200"/>
            </a:lvl1pPr>
            <a:lvl2pPr marL="796925" indent="-339725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defRPr sz="2800"/>
            </a:lvl2pPr>
            <a:lvl3pPr marL="1082675" indent="-285750"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7924800" cy="609600"/>
          </a:xfrm>
        </p:spPr>
        <p:txBody>
          <a:bodyPr/>
          <a:lstStyle>
            <a:lvl1pPr marL="0" indent="0" algn="l">
              <a:buNone/>
              <a:defRPr sz="36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1112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587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8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8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7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49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119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1032" name="Picture 7" descr="SD-PanelContent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36" name="Picture 9" descr="HDRibbonContent-UniformTrim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0" descr="HDRibbonContent-UniformTrim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691" r:id="rId7"/>
    <p:sldLayoutId id="2147483701" r:id="rId8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Authority – </a:t>
            </a:r>
            <a:endParaRPr lang="en-US" altLang="en-US" b="1" dirty="0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1">
                  <a:lumMod val="50000"/>
                </a:schemeClr>
              </a:buClr>
              <a:buSzPct val="75000"/>
            </a:pPr>
            <a:r>
              <a:rPr lang="en-US" sz="4400" b="1" dirty="0" smtClean="0"/>
              <a:t> </a:t>
            </a:r>
            <a:r>
              <a:rPr lang="en-US" sz="4400" b="1" dirty="0"/>
              <a:t>How to Study the Bible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Study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Paul taught Christians to follow his example</a:t>
            </a:r>
          </a:p>
          <a:p>
            <a:pPr lvl="1"/>
            <a:r>
              <a:rPr lang="en-US" dirty="0" smtClean="0"/>
              <a:t>Corinthians, I </a:t>
            </a:r>
            <a:r>
              <a:rPr lang="en-US" dirty="0" err="1"/>
              <a:t>Cor</a:t>
            </a:r>
            <a:r>
              <a:rPr lang="en-US" dirty="0"/>
              <a:t> 4:16, </a:t>
            </a:r>
            <a:r>
              <a:rPr lang="en-US" dirty="0" smtClean="0"/>
              <a:t>11:1</a:t>
            </a:r>
          </a:p>
          <a:p>
            <a:pPr lvl="1"/>
            <a:r>
              <a:rPr lang="en-US" dirty="0" smtClean="0"/>
              <a:t>Philippians, </a:t>
            </a:r>
            <a:r>
              <a:rPr lang="en-US" dirty="0"/>
              <a:t>Phil </a:t>
            </a:r>
            <a:r>
              <a:rPr lang="en-US" dirty="0" smtClean="0"/>
              <a:t>3:17, 4:9</a:t>
            </a:r>
          </a:p>
          <a:p>
            <a:pPr lvl="1"/>
            <a:r>
              <a:rPr lang="en-US" dirty="0" smtClean="0"/>
              <a:t>Thessalonians, </a:t>
            </a:r>
            <a:r>
              <a:rPr lang="en-US" dirty="0"/>
              <a:t>I </a:t>
            </a:r>
            <a:r>
              <a:rPr lang="en-US" dirty="0" err="1"/>
              <a:t>Thes</a:t>
            </a:r>
            <a:r>
              <a:rPr lang="en-US" dirty="0"/>
              <a:t> </a:t>
            </a:r>
            <a:r>
              <a:rPr lang="en-US" dirty="0" smtClean="0"/>
              <a:t>1:5-7, </a:t>
            </a:r>
            <a:r>
              <a:rPr lang="en-US" dirty="0"/>
              <a:t>II </a:t>
            </a:r>
            <a:r>
              <a:rPr lang="en-US" dirty="0" err="1"/>
              <a:t>Thes</a:t>
            </a:r>
            <a:r>
              <a:rPr lang="en-US" dirty="0"/>
              <a:t> 3:7-9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Approved </a:t>
            </a:r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Christian Assemblies, Acts 20:7-8</a:t>
            </a:r>
          </a:p>
          <a:p>
            <a:r>
              <a:rPr lang="en-US" dirty="0" smtClean="0"/>
              <a:t>Collections, I </a:t>
            </a:r>
            <a:r>
              <a:rPr lang="en-US" dirty="0" err="1" smtClean="0"/>
              <a:t>Cor</a:t>
            </a:r>
            <a:r>
              <a:rPr lang="en-US" dirty="0" smtClean="0"/>
              <a:t> 16:1</a:t>
            </a:r>
          </a:p>
          <a:p>
            <a:r>
              <a:rPr lang="en-US" dirty="0" smtClean="0"/>
              <a:t>Parables</a:t>
            </a:r>
          </a:p>
          <a:p>
            <a:pPr lvl="1"/>
            <a:r>
              <a:rPr lang="en-US" dirty="0" smtClean="0"/>
              <a:t>Lk 10:30-37, Who is our neighbor</a:t>
            </a:r>
          </a:p>
          <a:p>
            <a:pPr lvl="1"/>
            <a:r>
              <a:rPr lang="en-US" dirty="0" smtClean="0"/>
              <a:t>Lk 15, Lost/Evangelism</a:t>
            </a:r>
          </a:p>
          <a:p>
            <a:pPr lvl="1"/>
            <a:r>
              <a:rPr lang="en-US" dirty="0" smtClean="0"/>
              <a:t>Mt 13, Sower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Approved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54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we don’t follow</a:t>
            </a:r>
          </a:p>
          <a:p>
            <a:pPr lvl="1"/>
            <a:r>
              <a:rPr lang="en-US" dirty="0" smtClean="0"/>
              <a:t>Acts 5:1-11, Ananias &amp; Sapphira </a:t>
            </a:r>
          </a:p>
          <a:p>
            <a:pPr lvl="1"/>
            <a:r>
              <a:rPr lang="en-US" dirty="0" smtClean="0"/>
              <a:t>Gal 2:11-14, Peter &amp; Barnabus</a:t>
            </a:r>
          </a:p>
          <a:p>
            <a:pPr lvl="1"/>
            <a:r>
              <a:rPr lang="en-US" dirty="0" smtClean="0"/>
              <a:t>Acts 13:13, 15:38, John Mark</a:t>
            </a:r>
          </a:p>
          <a:p>
            <a:pPr lvl="1"/>
            <a:r>
              <a:rPr lang="en-US" dirty="0" smtClean="0"/>
              <a:t>Rev 2-3, Churches of Asia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Approved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87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 </a:t>
            </a:r>
            <a:r>
              <a:rPr lang="en-US" dirty="0" smtClean="0"/>
              <a:t>Unavoidable Conclusion</a:t>
            </a:r>
            <a:endParaRPr lang="en-US" dirty="0"/>
          </a:p>
          <a:p>
            <a:pPr lvl="0"/>
            <a:r>
              <a:rPr lang="en-US" dirty="0"/>
              <a:t>Not </a:t>
            </a:r>
            <a:r>
              <a:rPr lang="en-US" dirty="0" smtClean="0"/>
              <a:t>Just </a:t>
            </a:r>
            <a:endParaRPr lang="en-US" dirty="0"/>
          </a:p>
          <a:p>
            <a:pPr lvl="1"/>
            <a:r>
              <a:rPr lang="en-US" dirty="0" smtClean="0"/>
              <a:t>Reasonable </a:t>
            </a:r>
            <a:endParaRPr lang="en-US" dirty="0"/>
          </a:p>
          <a:p>
            <a:pPr lvl="1"/>
            <a:r>
              <a:rPr lang="en-US" dirty="0" smtClean="0"/>
              <a:t>Probable</a:t>
            </a:r>
            <a:endParaRPr lang="en-US" dirty="0"/>
          </a:p>
          <a:p>
            <a:pPr lvl="1"/>
            <a:r>
              <a:rPr lang="en-US" dirty="0" smtClean="0"/>
              <a:t>Likely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ossible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Necessary Inference</a:t>
            </a:r>
          </a:p>
        </p:txBody>
      </p:sp>
    </p:spTree>
    <p:extLst>
      <p:ext uri="{BB962C8B-B14F-4D97-AF65-F5344CB8AC3E}">
        <p14:creationId xmlns:p14="http://schemas.microsoft.com/office/powerpoint/2010/main" val="20277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used </a:t>
            </a:r>
            <a:r>
              <a:rPr lang="en-US" dirty="0" smtClean="0"/>
              <a:t>Inference</a:t>
            </a:r>
          </a:p>
          <a:p>
            <a:pPr lvl="1"/>
            <a:r>
              <a:rPr lang="en-US" dirty="0"/>
              <a:t>Mt. </a:t>
            </a:r>
            <a:r>
              <a:rPr lang="en-US" dirty="0" smtClean="0"/>
              <a:t>11:2-6, Message to John the Baptizer </a:t>
            </a:r>
          </a:p>
          <a:p>
            <a:pPr lvl="1"/>
            <a:r>
              <a:rPr lang="en-US" dirty="0"/>
              <a:t>Mt. </a:t>
            </a:r>
            <a:r>
              <a:rPr lang="en-US" dirty="0" smtClean="0"/>
              <a:t>22:31-33, About the Resurrection from the Dead</a:t>
            </a:r>
          </a:p>
          <a:p>
            <a:r>
              <a:rPr lang="en-US" dirty="0" smtClean="0"/>
              <a:t>Apostles used Inference</a:t>
            </a:r>
          </a:p>
          <a:p>
            <a:pPr lvl="1"/>
            <a:r>
              <a:rPr lang="en-US" dirty="0"/>
              <a:t>Ac </a:t>
            </a:r>
            <a:r>
              <a:rPr lang="en-US" dirty="0" smtClean="0"/>
              <a:t>14:15-17, Existence of God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Necessary Inference</a:t>
            </a:r>
          </a:p>
        </p:txBody>
      </p:sp>
    </p:spTree>
    <p:extLst>
      <p:ext uri="{BB962C8B-B14F-4D97-AF65-F5344CB8AC3E}">
        <p14:creationId xmlns:p14="http://schemas.microsoft.com/office/powerpoint/2010/main" val="276593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/>
              <a:t>Acts </a:t>
            </a:r>
            <a:r>
              <a:rPr lang="en-US" dirty="0" smtClean="0"/>
              <a:t>8:35-38, Preaching Jesus included Baptism</a:t>
            </a:r>
          </a:p>
          <a:p>
            <a:pPr lvl="1"/>
            <a:r>
              <a:rPr lang="en-US" dirty="0" smtClean="0"/>
              <a:t>Mt 8:14, Mk 1:30, Peter was Married</a:t>
            </a:r>
          </a:p>
          <a:p>
            <a:pPr lvl="1"/>
            <a:r>
              <a:rPr lang="en-US" dirty="0" smtClean="0"/>
              <a:t>Lk 22:13-20, Bread of Supper was Unleavened</a:t>
            </a:r>
          </a:p>
          <a:p>
            <a:pPr lvl="1"/>
            <a:r>
              <a:rPr lang="en-US" dirty="0" smtClean="0"/>
              <a:t>Acts 20:7, Christians assembled on every first day of the Week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Necessary Inference</a:t>
            </a:r>
          </a:p>
        </p:txBody>
      </p:sp>
    </p:spTree>
    <p:extLst>
      <p:ext uri="{BB962C8B-B14F-4D97-AF65-F5344CB8AC3E}">
        <p14:creationId xmlns:p14="http://schemas.microsoft.com/office/powerpoint/2010/main" val="239879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Missuses </a:t>
            </a:r>
          </a:p>
          <a:p>
            <a:pPr lvl="1"/>
            <a:r>
              <a:rPr lang="en-US" dirty="0"/>
              <a:t>Rev 5:8; 14:2; 15:2; </a:t>
            </a:r>
            <a:r>
              <a:rPr lang="en-US" dirty="0" smtClean="0"/>
              <a:t>18:22, Instrumental music</a:t>
            </a:r>
          </a:p>
          <a:p>
            <a:pPr lvl="1"/>
            <a:r>
              <a:rPr lang="en-US" dirty="0" smtClean="0"/>
              <a:t>Acts 11:14-15, Infant Baptism </a:t>
            </a:r>
          </a:p>
          <a:p>
            <a:pPr lvl="1"/>
            <a:r>
              <a:rPr lang="en-US" dirty="0" smtClean="0"/>
              <a:t>Ends Justifies Means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Necessary Inference</a:t>
            </a:r>
          </a:p>
        </p:txBody>
      </p:sp>
    </p:spTree>
    <p:extLst>
      <p:ext uri="{BB962C8B-B14F-4D97-AF65-F5344CB8AC3E}">
        <p14:creationId xmlns:p14="http://schemas.microsoft.com/office/powerpoint/2010/main" val="196036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Method’s God Establishes in the Written Text</a:t>
            </a:r>
          </a:p>
          <a:p>
            <a:pPr lvl="1"/>
            <a:r>
              <a:rPr lang="en-US" dirty="0"/>
              <a:t>Direct </a:t>
            </a:r>
            <a:r>
              <a:rPr lang="en-US" dirty="0" smtClean="0"/>
              <a:t>Command</a:t>
            </a:r>
            <a:endParaRPr lang="en-US" dirty="0"/>
          </a:p>
          <a:p>
            <a:pPr lvl="1"/>
            <a:r>
              <a:rPr lang="en-US" dirty="0"/>
              <a:t>Approved Example</a:t>
            </a:r>
          </a:p>
          <a:p>
            <a:pPr lvl="1"/>
            <a:r>
              <a:rPr lang="en-US" dirty="0"/>
              <a:t>Necessary Inference</a:t>
            </a:r>
          </a:p>
          <a:p>
            <a:r>
              <a:rPr lang="en-US" dirty="0" smtClean="0"/>
              <a:t>Absence of Written Text</a:t>
            </a:r>
          </a:p>
          <a:p>
            <a:pPr lvl="1"/>
            <a:r>
              <a:rPr lang="en-US" dirty="0"/>
              <a:t>Expediencies </a:t>
            </a:r>
            <a:endParaRPr lang="en-US" dirty="0" smtClean="0"/>
          </a:p>
          <a:p>
            <a:pPr lvl="1"/>
            <a:r>
              <a:rPr lang="en-US" dirty="0" smtClean="0"/>
              <a:t>Silence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Hermeneutics – Exegesis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6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our previous lesson</a:t>
            </a:r>
          </a:p>
          <a:p>
            <a:pPr lvl="1"/>
            <a:r>
              <a:rPr lang="en-US" dirty="0" smtClean="0"/>
              <a:t>we established the need of Authority for ALL that we do, as an individual and as Christ’s Church </a:t>
            </a:r>
          </a:p>
          <a:p>
            <a:pPr lvl="1"/>
            <a:r>
              <a:rPr lang="en-US" dirty="0" smtClean="0"/>
              <a:t>The source of that Authority is the Bible.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9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91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NT </a:t>
            </a:r>
            <a:r>
              <a:rPr lang="en-US" dirty="0" smtClean="0"/>
              <a:t>contains many types of text:</a:t>
            </a:r>
            <a:endParaRPr lang="en-US" dirty="0"/>
          </a:p>
          <a:p>
            <a:pPr lvl="1"/>
            <a:r>
              <a:rPr lang="en-US" dirty="0"/>
              <a:t>Historical information</a:t>
            </a:r>
          </a:p>
          <a:p>
            <a:pPr lvl="1"/>
            <a:r>
              <a:rPr lang="en-US" dirty="0"/>
              <a:t>Biographical information </a:t>
            </a:r>
          </a:p>
          <a:p>
            <a:pPr lvl="1"/>
            <a:r>
              <a:rPr lang="en-US" dirty="0"/>
              <a:t>Discussions of </a:t>
            </a:r>
            <a:r>
              <a:rPr lang="en-US" dirty="0" smtClean="0"/>
              <a:t>Old Testament </a:t>
            </a:r>
            <a:endParaRPr lang="en-US" dirty="0"/>
          </a:p>
          <a:p>
            <a:pPr lvl="1"/>
            <a:r>
              <a:rPr lang="en-US" dirty="0"/>
              <a:t>Discussions of false teachings</a:t>
            </a:r>
          </a:p>
          <a:p>
            <a:pPr lvl="1"/>
            <a:r>
              <a:rPr lang="en-US" dirty="0"/>
              <a:t>Examples of good behavior</a:t>
            </a:r>
          </a:p>
          <a:p>
            <a:pPr lvl="1"/>
            <a:r>
              <a:rPr lang="en-US" dirty="0"/>
              <a:t>Examples of bad behavior</a:t>
            </a:r>
          </a:p>
          <a:p>
            <a:pPr lvl="1"/>
            <a:r>
              <a:rPr lang="en-US" dirty="0"/>
              <a:t>Literal prophecies</a:t>
            </a:r>
          </a:p>
          <a:p>
            <a:pPr lvl="1"/>
            <a:r>
              <a:rPr lang="en-US" dirty="0"/>
              <a:t>Figurative prophecies,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Not written as a legal document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97955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Authority –</a:t>
            </a:r>
            <a:br>
              <a:rPr lang="en-US" b="1" dirty="0" smtClean="0"/>
            </a:br>
            <a:r>
              <a:rPr lang="en-US" dirty="0"/>
              <a:t>Part </a:t>
            </a:r>
            <a:r>
              <a:rPr lang="en-US" dirty="0" smtClean="0"/>
              <a:t>I</a:t>
            </a:r>
            <a:r>
              <a:rPr lang="en-US" b="1" dirty="0" smtClean="0"/>
              <a:t> </a:t>
            </a:r>
            <a:endParaRPr lang="en-US" altLang="en-US" b="1" dirty="0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chemeClr val="accent1">
                  <a:lumMod val="50000"/>
                </a:schemeClr>
              </a:buClr>
              <a:buSzPct val="75000"/>
            </a:pPr>
            <a:r>
              <a:rPr lang="en-US" sz="4400" b="1" dirty="0" smtClean="0"/>
              <a:t> </a:t>
            </a:r>
            <a:r>
              <a:rPr lang="en-US" sz="4400" b="1" dirty="0"/>
              <a:t>How to Study the </a:t>
            </a:r>
            <a:r>
              <a:rPr lang="en-US" sz="4400" b="1" dirty="0" smtClean="0"/>
              <a:t>Bible</a:t>
            </a:r>
          </a:p>
          <a:p>
            <a:pPr>
              <a:buClr>
                <a:schemeClr val="accent1">
                  <a:lumMod val="50000"/>
                </a:schemeClr>
              </a:buClr>
              <a:buSzPct val="75000"/>
            </a:pPr>
            <a:r>
              <a:rPr lang="en-US" sz="4400" b="1" dirty="0" smtClean="0"/>
              <a:t>II Tim 2:15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7100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Hermeneutics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theory and methodology of </a:t>
            </a:r>
            <a:r>
              <a:rPr lang="en-US" dirty="0" smtClean="0"/>
              <a:t>interpretation… discipline </a:t>
            </a:r>
            <a:r>
              <a:rPr lang="en-US" dirty="0"/>
              <a:t>which includes written, verbal, and non-verbal </a:t>
            </a:r>
            <a:endParaRPr lang="en-US" dirty="0" smtClean="0"/>
          </a:p>
          <a:p>
            <a:r>
              <a:rPr lang="en-US" dirty="0" smtClean="0"/>
              <a:t>Exegesis</a:t>
            </a:r>
          </a:p>
          <a:p>
            <a:pPr lvl="1"/>
            <a:r>
              <a:rPr lang="en-US" dirty="0" smtClean="0"/>
              <a:t>Focuses </a:t>
            </a:r>
            <a:r>
              <a:rPr lang="en-US" dirty="0"/>
              <a:t>primarily upon the word and grammar of texts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3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Ideas of Exegesis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discover the </a:t>
            </a:r>
            <a:r>
              <a:rPr lang="en-US" dirty="0" smtClean="0"/>
              <a:t>author's </a:t>
            </a:r>
            <a:r>
              <a:rPr lang="en-US" dirty="0"/>
              <a:t>original intended meaning in the </a:t>
            </a:r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To discover how the readers interpreted the text</a:t>
            </a:r>
          </a:p>
          <a:p>
            <a:r>
              <a:rPr lang="en-US" dirty="0" smtClean="0"/>
              <a:t>God </a:t>
            </a:r>
            <a:r>
              <a:rPr lang="en-US" b="1" dirty="0" smtClean="0"/>
              <a:t>said</a:t>
            </a:r>
            <a:r>
              <a:rPr lang="en-US" dirty="0" smtClean="0"/>
              <a:t> what he </a:t>
            </a:r>
            <a:r>
              <a:rPr lang="en-US" b="1" dirty="0" smtClean="0"/>
              <a:t>meant</a:t>
            </a:r>
            <a:endParaRPr lang="en-US" dirty="0" smtClean="0"/>
          </a:p>
          <a:p>
            <a:r>
              <a:rPr lang="en-US" dirty="0" smtClean="0"/>
              <a:t>God </a:t>
            </a:r>
            <a:r>
              <a:rPr lang="en-US" b="1" dirty="0" smtClean="0"/>
              <a:t>meant</a:t>
            </a:r>
            <a:r>
              <a:rPr lang="en-US" dirty="0" smtClean="0"/>
              <a:t> what he </a:t>
            </a:r>
            <a:r>
              <a:rPr lang="en-US" b="1" dirty="0" smtClean="0"/>
              <a:t>said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73045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Method’s God Uses in the Written Text</a:t>
            </a:r>
          </a:p>
          <a:p>
            <a:pPr lvl="1"/>
            <a:r>
              <a:rPr lang="en-US" dirty="0"/>
              <a:t>Direct </a:t>
            </a:r>
            <a:r>
              <a:rPr lang="en-US" dirty="0" smtClean="0"/>
              <a:t>Command</a:t>
            </a:r>
            <a:endParaRPr lang="en-US" dirty="0"/>
          </a:p>
          <a:p>
            <a:pPr lvl="1"/>
            <a:r>
              <a:rPr lang="en-US" dirty="0"/>
              <a:t>Approved Example</a:t>
            </a:r>
          </a:p>
          <a:p>
            <a:pPr lvl="1"/>
            <a:r>
              <a:rPr lang="en-US" dirty="0"/>
              <a:t>Necessary Inference</a:t>
            </a:r>
          </a:p>
          <a:p>
            <a:r>
              <a:rPr lang="en-US" dirty="0" smtClean="0"/>
              <a:t>Absence of Written Text</a:t>
            </a:r>
          </a:p>
          <a:p>
            <a:pPr lvl="1"/>
            <a:r>
              <a:rPr lang="en-US" dirty="0" smtClean="0"/>
              <a:t>Expediencies</a:t>
            </a:r>
            <a:endParaRPr lang="en-US" dirty="0"/>
          </a:p>
          <a:p>
            <a:pPr lvl="1"/>
            <a:r>
              <a:rPr lang="en-US" dirty="0" smtClean="0"/>
              <a:t>Silence</a:t>
            </a:r>
          </a:p>
          <a:p>
            <a:r>
              <a:rPr lang="en-US" dirty="0" smtClean="0"/>
              <a:t>We will first focus on each idea then follow up evaluating passages and see how they are used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79339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Types</a:t>
            </a:r>
          </a:p>
          <a:p>
            <a:pPr lvl="1"/>
            <a:r>
              <a:rPr lang="en-US" dirty="0" smtClean="0"/>
              <a:t>Declaration, </a:t>
            </a:r>
            <a:r>
              <a:rPr lang="en-US" dirty="0"/>
              <a:t>Matt. </a:t>
            </a:r>
            <a:r>
              <a:rPr lang="en-US" dirty="0" smtClean="0"/>
              <a:t>28:18</a:t>
            </a:r>
            <a:endParaRPr lang="en-US" dirty="0"/>
          </a:p>
          <a:p>
            <a:pPr lvl="1"/>
            <a:r>
              <a:rPr lang="en-US" dirty="0" smtClean="0"/>
              <a:t>Command, </a:t>
            </a:r>
            <a:r>
              <a:rPr lang="en-US" dirty="0"/>
              <a:t>Acts 2:38</a:t>
            </a:r>
          </a:p>
          <a:p>
            <a:pPr lvl="1"/>
            <a:r>
              <a:rPr lang="en-US" dirty="0" smtClean="0"/>
              <a:t>Exhortation, Rom</a:t>
            </a:r>
            <a:r>
              <a:rPr lang="en-US" dirty="0"/>
              <a:t>. </a:t>
            </a:r>
            <a:r>
              <a:rPr lang="en-US" dirty="0" smtClean="0"/>
              <a:t>12:1-2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Direct Command (Statement)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1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Singing, </a:t>
            </a:r>
            <a:r>
              <a:rPr lang="en-US" dirty="0" err="1" smtClean="0"/>
              <a:t>Eph</a:t>
            </a:r>
            <a:r>
              <a:rPr lang="en-US" dirty="0" smtClean="0"/>
              <a:t> 5:19</a:t>
            </a:r>
          </a:p>
          <a:p>
            <a:r>
              <a:rPr lang="en-US" dirty="0" smtClean="0"/>
              <a:t>Collection, I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smtClean="0"/>
              <a:t>16:1-2</a:t>
            </a:r>
          </a:p>
          <a:p>
            <a:r>
              <a:rPr lang="en-US" dirty="0" smtClean="0"/>
              <a:t>Evangelism, </a:t>
            </a:r>
            <a:r>
              <a:rPr lang="en-US" dirty="0"/>
              <a:t>Mat </a:t>
            </a:r>
            <a:r>
              <a:rPr lang="en-US" dirty="0" smtClean="0"/>
              <a:t>28:19-20</a:t>
            </a:r>
          </a:p>
          <a:p>
            <a:r>
              <a:rPr lang="en-US" dirty="0" smtClean="0"/>
              <a:t>Commands we do not follow</a:t>
            </a:r>
          </a:p>
          <a:p>
            <a:pPr lvl="1"/>
            <a:r>
              <a:rPr lang="en-US" dirty="0" smtClean="0"/>
              <a:t>Rich Young Ruler, </a:t>
            </a:r>
            <a:r>
              <a:rPr lang="en-US" dirty="0"/>
              <a:t>Mt </a:t>
            </a:r>
            <a:r>
              <a:rPr lang="en-US" dirty="0" smtClean="0"/>
              <a:t>19:16-22</a:t>
            </a:r>
          </a:p>
          <a:p>
            <a:pPr lvl="1"/>
            <a:r>
              <a:rPr lang="en-US" dirty="0" smtClean="0"/>
              <a:t>Foot Washing, </a:t>
            </a:r>
            <a:r>
              <a:rPr lang="en-US" dirty="0" err="1" smtClean="0"/>
              <a:t>Jn</a:t>
            </a:r>
            <a:r>
              <a:rPr lang="en-US" dirty="0" smtClean="0"/>
              <a:t> 13:1-20</a:t>
            </a:r>
          </a:p>
          <a:p>
            <a:pPr lvl="1"/>
            <a:r>
              <a:rPr lang="en-US" dirty="0"/>
              <a:t>Apostles were to wait in Jerusalem, Acts 1:4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Limited Commission, Mat </a:t>
            </a:r>
            <a:r>
              <a:rPr lang="en-US" dirty="0" smtClean="0"/>
              <a:t>10:5-14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Direct Command (Statement)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13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1341</TotalTime>
  <Words>556</Words>
  <Application>Microsoft Office PowerPoint</Application>
  <PresentationFormat>On-screen Show (4:3)</PresentationFormat>
  <Paragraphs>121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Garamond</vt:lpstr>
      <vt:lpstr>Times New Roman</vt:lpstr>
      <vt:lpstr>Wingdings</vt:lpstr>
      <vt:lpstr>Organic</vt:lpstr>
      <vt:lpstr>Authority – </vt:lpstr>
      <vt:lpstr>How to Study the Bible</vt:lpstr>
      <vt:lpstr>How to Study the Bible</vt:lpstr>
      <vt:lpstr>Authority – Part I 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  <vt:lpstr>How to Study the Bible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Ross Ward</dc:creator>
  <cp:lastModifiedBy>rdward</cp:lastModifiedBy>
  <cp:revision>283</cp:revision>
  <dcterms:created xsi:type="dcterms:W3CDTF">2004-10-30T02:37:41Z</dcterms:created>
  <dcterms:modified xsi:type="dcterms:W3CDTF">2018-01-29T02:50:12Z</dcterms:modified>
</cp:coreProperties>
</file>