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93" r:id="rId4"/>
    <p:sldId id="294" r:id="rId5"/>
    <p:sldId id="299" r:id="rId6"/>
    <p:sldId id="300" r:id="rId7"/>
    <p:sldId id="301" r:id="rId8"/>
    <p:sldId id="302" r:id="rId9"/>
    <p:sldId id="321" r:id="rId10"/>
    <p:sldId id="306" r:id="rId11"/>
    <p:sldId id="307" r:id="rId12"/>
    <p:sldId id="308" r:id="rId13"/>
    <p:sldId id="309" r:id="rId14"/>
    <p:sldId id="310" r:id="rId15"/>
    <p:sldId id="312" r:id="rId16"/>
    <p:sldId id="322" r:id="rId17"/>
    <p:sldId id="313" r:id="rId18"/>
    <p:sldId id="314" r:id="rId19"/>
    <p:sldId id="315" r:id="rId20"/>
    <p:sldId id="318" r:id="rId21"/>
    <p:sldId id="286" r:id="rId22"/>
    <p:sldId id="287" r:id="rId23"/>
    <p:sldId id="320" r:id="rId24"/>
    <p:sldId id="319" r:id="rId25"/>
  </p:sldIdLst>
  <p:sldSz cx="13004800" cy="9753600"/>
  <p:notesSz cx="6858000" cy="9144000"/>
  <p:defaultTextStyle>
    <a:lvl1pPr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A452"/>
    <a:srgbClr val="A65716"/>
    <a:srgbClr val="9F831D"/>
    <a:srgbClr val="FFFF6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9B1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1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6075509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77" y="-1"/>
            <a:ext cx="13004802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>
            <a:spLocks noGrp="1"/>
          </p:cNvSpPr>
          <p:nvPr>
            <p:ph type="body" idx="1" hasCustomPrompt="1"/>
          </p:nvPr>
        </p:nvSpPr>
        <p:spPr>
          <a:xfrm>
            <a:off x="1283678" y="5920154"/>
            <a:ext cx="10464800" cy="71999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Adelon-Light-Regular"/>
                <a:ea typeface="Adelon-Light-Regular"/>
                <a:cs typeface="Adelon-Light-Regular"/>
                <a:sym typeface="Adelon-Light-Regular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Adelon-Light-Regular"/>
                <a:ea typeface="Adelon-Light-Regular"/>
                <a:cs typeface="Adelon-Light-Regular"/>
                <a:sym typeface="Adelon-Light-Regular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Adelon-Light-Regular"/>
                <a:ea typeface="Adelon-Light-Regular"/>
                <a:cs typeface="Adelon-Light-Regular"/>
                <a:sym typeface="Adelon-Light-Regular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Adelon-Light-Regular"/>
                <a:ea typeface="Adelon-Light-Regular"/>
                <a:cs typeface="Adelon-Light-Regular"/>
                <a:sym typeface="Adelon-Light-Regular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Adelon-Light-Regular"/>
                <a:ea typeface="Adelon-Light-Regular"/>
                <a:cs typeface="Adelon-Light-Regular"/>
                <a:sym typeface="Adelon-Light-Regular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</a:t>
            </a:r>
            <a:r>
              <a:rPr sz="3200" dirty="0" smtClean="0">
                <a:solidFill>
                  <a:srgbClr val="FFFFFF"/>
                </a:solidFill>
              </a:rPr>
              <a:t>One</a:t>
            </a:r>
            <a:endParaRPr sz="32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47970" y="119227"/>
            <a:ext cx="11336215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9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David And Uzzah's Error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9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Consequences of the Ox</a:t>
            </a:r>
            <a:r>
              <a:rPr lang="en-US" sz="9600" baseline="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Cart</a:t>
            </a:r>
            <a:endParaRPr lang="en-US" sz="9600" dirty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sted-image.ti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33402" y="3312310"/>
            <a:ext cx="4686556" cy="6464948"/>
          </a:xfrm>
          <a:prstGeom prst="rect">
            <a:avLst/>
          </a:prstGeom>
          <a:ln w="12700">
            <a:miter lim="400000"/>
          </a:ln>
          <a:effectLst>
            <a:outerShdw blurRad="63500" dist="63500" dir="2715924" rotWithShape="0">
              <a:srgbClr val="000000"/>
            </a:outerShdw>
          </a:effectLst>
        </p:spPr>
      </p:pic>
      <p:sp>
        <p:nvSpPr>
          <p:cNvPr id="16" name="Shape 44"/>
          <p:cNvSpPr/>
          <p:nvPr userDrawn="1"/>
        </p:nvSpPr>
        <p:spPr>
          <a:xfrm>
            <a:off x="169864" y="177160"/>
            <a:ext cx="13129774" cy="2031325"/>
          </a:xfrm>
          <a:prstGeom prst="rect">
            <a:avLst/>
          </a:prstGeom>
          <a:ln w="12700">
            <a:miter lim="400000"/>
          </a:ln>
          <a:effectLst>
            <a:outerShdw blurRad="76200" dist="63500" dir="1526942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370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David a</a:t>
            </a:r>
            <a:r>
              <a:rPr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nd </a:t>
            </a:r>
            <a:r>
              <a:rPr sz="6600" dirty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Uzzah's </a:t>
            </a:r>
            <a:r>
              <a:rPr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Error</a:t>
            </a:r>
            <a:endParaRPr lang="en-US" sz="6600" dirty="0" smtClean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Consequences of the Ox</a:t>
            </a:r>
            <a:r>
              <a:rPr lang="en-US" sz="6600" baseline="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Cart</a:t>
            </a:r>
            <a:endParaRPr sz="6600" dirty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69863" y="2168275"/>
            <a:ext cx="12431712" cy="636588"/>
          </a:xfrm>
          <a:solidFill>
            <a:schemeClr val="accent5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489938" y="2646551"/>
            <a:ext cx="8714689" cy="7326654"/>
          </a:xfrm>
          <a:prstGeom prst="rect">
            <a:avLst/>
          </a:prstGeom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</p:pic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17477" y="3242929"/>
            <a:ext cx="7701541" cy="6369994"/>
          </a:xfrm>
        </p:spPr>
        <p:txBody>
          <a:bodyPr anchor="t"/>
          <a:lstStyle>
            <a:lvl1pPr marL="0" indent="0" algn="l">
              <a:spcBef>
                <a:spcPts val="1800"/>
              </a:spcBef>
              <a:buFont typeface="Wingdings" panose="05000000000000000000" pitchFamily="2" charset="2"/>
              <a:buNone/>
              <a:defRPr sz="36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457200" algn="l">
              <a:spcBef>
                <a:spcPts val="1800"/>
              </a:spcBef>
              <a:buFont typeface="Wingdings" panose="05000000000000000000" pitchFamily="2" charset="2"/>
              <a:buChar char="q"/>
              <a:defRPr sz="3200">
                <a:solidFill>
                  <a:schemeClr val="bg2">
                    <a:lumMod val="50000"/>
                  </a:schemeClr>
                </a:solidFill>
                <a:latin typeface="Adelon-Light" panose="00000300000000000000" pitchFamily="2" charset="0"/>
                <a:ea typeface="Adelon-Light" panose="00000300000000000000" pitchFamily="2" charset="0"/>
              </a:defRPr>
            </a:lvl2pPr>
            <a:lvl3pPr marL="1371600" indent="-457200" algn="l">
              <a:spcBef>
                <a:spcPts val="1800"/>
              </a:spcBef>
              <a:buFont typeface="Courier New" panose="02070309020205020404" pitchFamily="49" charset="0"/>
              <a:buChar char="o"/>
              <a:defRPr>
                <a:solidFill>
                  <a:schemeClr val="bg2">
                    <a:lumMod val="50000"/>
                  </a:schemeClr>
                </a:solidFill>
                <a:latin typeface="Adelon-Light" panose="00000300000000000000" pitchFamily="2" charset="0"/>
                <a:ea typeface="Adelon-Light" panose="00000300000000000000" pitchFamily="2" charset="0"/>
              </a:defRPr>
            </a:lvl3pPr>
            <a:lvl4pPr algn="l">
              <a:spcBef>
                <a:spcPts val="1800"/>
              </a:spcBef>
              <a:defRPr>
                <a:solidFill>
                  <a:schemeClr val="bg2">
                    <a:lumMod val="50000"/>
                  </a:schemeClr>
                </a:solidFill>
                <a:latin typeface="Adelon-Light" panose="00000300000000000000" pitchFamily="2" charset="0"/>
                <a:ea typeface="Adelon-Light" panose="00000300000000000000" pitchFamily="2" charset="0"/>
              </a:defRPr>
            </a:lvl4pPr>
            <a:lvl5pPr algn="l">
              <a:spcBef>
                <a:spcPts val="1800"/>
              </a:spcBef>
              <a:defRPr>
                <a:solidFill>
                  <a:schemeClr val="bg2">
                    <a:lumMod val="50000"/>
                  </a:schemeClr>
                </a:solidFill>
                <a:latin typeface="Adelon-Light" panose="00000300000000000000" pitchFamily="2" charset="0"/>
                <a:ea typeface="Adelon-Light" panose="000003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59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x C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141817" y="3079028"/>
            <a:ext cx="4922722" cy="678463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44"/>
          <p:cNvSpPr/>
          <p:nvPr userDrawn="1"/>
        </p:nvSpPr>
        <p:spPr>
          <a:xfrm>
            <a:off x="169864" y="177160"/>
            <a:ext cx="13129774" cy="2031325"/>
          </a:xfrm>
          <a:prstGeom prst="rect">
            <a:avLst/>
          </a:prstGeom>
          <a:ln w="12700">
            <a:miter lim="400000"/>
          </a:ln>
          <a:effectLst>
            <a:outerShdw blurRad="76200" dist="63500" dir="1526942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370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David a</a:t>
            </a:r>
            <a:r>
              <a:rPr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nd </a:t>
            </a:r>
            <a:r>
              <a:rPr sz="6600" dirty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Uzzah's </a:t>
            </a:r>
            <a:r>
              <a:rPr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Error</a:t>
            </a:r>
            <a:endParaRPr lang="en-US" sz="6600" dirty="0" smtClean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Consequences of the Ox</a:t>
            </a:r>
            <a:r>
              <a:rPr lang="en-US" sz="6600" baseline="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Cart</a:t>
            </a:r>
            <a:endParaRPr sz="6600" dirty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69863" y="2168275"/>
            <a:ext cx="12431712" cy="636588"/>
          </a:xfrm>
          <a:solidFill>
            <a:schemeClr val="accent5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489938" y="2646551"/>
            <a:ext cx="8714689" cy="7326654"/>
          </a:xfrm>
          <a:prstGeom prst="rect">
            <a:avLst/>
          </a:prstGeom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</p:pic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17477" y="3242929"/>
            <a:ext cx="7701541" cy="6346548"/>
          </a:xfrm>
        </p:spPr>
        <p:txBody>
          <a:bodyPr anchor="t"/>
          <a:lstStyle>
            <a:lvl1pPr marL="0" indent="0" algn="l">
              <a:spcBef>
                <a:spcPts val="600"/>
              </a:spcBef>
              <a:buFont typeface="Wingdings" panose="05000000000000000000" pitchFamily="2" charset="2"/>
              <a:buNone/>
              <a:defRPr sz="36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457200" algn="l">
              <a:spcBef>
                <a:spcPts val="600"/>
              </a:spcBef>
              <a:buFont typeface="Wingdings" panose="05000000000000000000" pitchFamily="2" charset="2"/>
              <a:buChar char="q"/>
              <a:defRPr sz="3200">
                <a:solidFill>
                  <a:schemeClr val="bg2">
                    <a:lumMod val="50000"/>
                  </a:schemeClr>
                </a:solidFill>
                <a:latin typeface="Adelon-Light" panose="00000300000000000000" pitchFamily="2" charset="0"/>
                <a:ea typeface="Adelon-Light" panose="00000300000000000000" pitchFamily="2" charset="0"/>
              </a:defRPr>
            </a:lvl2pPr>
            <a:lvl3pPr marL="1371600" indent="-457200" algn="l">
              <a:spcBef>
                <a:spcPts val="600"/>
              </a:spcBef>
              <a:buFont typeface="Courier New" panose="02070309020205020404" pitchFamily="49" charset="0"/>
              <a:buChar char="o"/>
              <a:defRPr>
                <a:solidFill>
                  <a:schemeClr val="bg2">
                    <a:lumMod val="50000"/>
                  </a:schemeClr>
                </a:solidFill>
                <a:latin typeface="Adelon-Light" panose="00000300000000000000" pitchFamily="2" charset="0"/>
                <a:ea typeface="Adelon-Light" panose="00000300000000000000" pitchFamily="2" charset="0"/>
              </a:defRPr>
            </a:lvl3pPr>
            <a:lvl4pPr algn="l">
              <a:spcBef>
                <a:spcPts val="1800"/>
              </a:spcBef>
              <a:defRPr>
                <a:solidFill>
                  <a:schemeClr val="bg2">
                    <a:lumMod val="50000"/>
                  </a:schemeClr>
                </a:solidFill>
                <a:latin typeface="Adelon-Light" panose="00000300000000000000" pitchFamily="2" charset="0"/>
                <a:ea typeface="Adelon-Light" panose="00000300000000000000" pitchFamily="2" charset="0"/>
              </a:defRPr>
            </a:lvl4pPr>
            <a:lvl5pPr algn="l">
              <a:spcBef>
                <a:spcPts val="1800"/>
              </a:spcBef>
              <a:defRPr>
                <a:solidFill>
                  <a:schemeClr val="bg2">
                    <a:lumMod val="50000"/>
                  </a:schemeClr>
                </a:solidFill>
                <a:latin typeface="Adelon-Light" panose="00000300000000000000" pitchFamily="2" charset="0"/>
                <a:ea typeface="Adelon-Light" panose="000003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824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i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185582" y="2669849"/>
            <a:ext cx="7715551" cy="7083751"/>
          </a:xfrm>
          <a:prstGeom prst="rect">
            <a:avLst/>
          </a:prstGeom>
          <a:effectLst>
            <a:outerShdw blurRad="63500" dist="63500" dir="2715924" rotWithShape="0">
              <a:srgbClr val="000000"/>
            </a:outerShdw>
          </a:effectLst>
        </p:spPr>
      </p:pic>
      <p:pic>
        <p:nvPicPr>
          <p:cNvPr id="13" name="Picture 12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7174523" y="2804863"/>
            <a:ext cx="6030104" cy="7168341"/>
          </a:xfrm>
          <a:prstGeom prst="rect">
            <a:avLst/>
          </a:prstGeom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</p:pic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43446" y="3401241"/>
            <a:ext cx="5075572" cy="6235128"/>
          </a:xfrm>
        </p:spPr>
        <p:txBody>
          <a:bodyPr anchor="t"/>
          <a:lstStyle>
            <a:lvl1pPr marL="0" indent="0" algn="l">
              <a:spcBef>
                <a:spcPts val="1800"/>
              </a:spcBef>
              <a:buFont typeface="Wingdings" panose="05000000000000000000" pitchFamily="2" charset="2"/>
              <a:buNone/>
              <a:defRPr sz="36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457200" algn="l">
              <a:spcBef>
                <a:spcPts val="1800"/>
              </a:spcBef>
              <a:buFont typeface="Wingdings" panose="05000000000000000000" pitchFamily="2" charset="2"/>
              <a:buChar char="q"/>
              <a:defRPr sz="3200" baseline="0">
                <a:solidFill>
                  <a:schemeClr val="bg2">
                    <a:lumMod val="50000"/>
                  </a:schemeClr>
                </a:solidFill>
                <a:latin typeface="Adelon-Light" panose="00000300000000000000" pitchFamily="2" charset="0"/>
                <a:ea typeface="Adelon-Light" panose="00000300000000000000" pitchFamily="2" charset="0"/>
              </a:defRPr>
            </a:lvl2pPr>
            <a:lvl3pPr marL="1371600" indent="-457200" algn="l">
              <a:spcBef>
                <a:spcPts val="1800"/>
              </a:spcBef>
              <a:buFont typeface="Courier New" panose="02070309020205020404" pitchFamily="49" charset="0"/>
              <a:buChar char="o"/>
              <a:defRPr>
                <a:solidFill>
                  <a:schemeClr val="bg2">
                    <a:lumMod val="50000"/>
                  </a:schemeClr>
                </a:solidFill>
                <a:latin typeface="Adelon-Light" panose="00000300000000000000" pitchFamily="2" charset="0"/>
                <a:ea typeface="Adelon-Light" panose="00000300000000000000" pitchFamily="2" charset="0"/>
              </a:defRPr>
            </a:lvl3pPr>
            <a:lvl4pPr algn="l">
              <a:spcBef>
                <a:spcPts val="1800"/>
              </a:spcBef>
              <a:defRPr>
                <a:solidFill>
                  <a:schemeClr val="bg2">
                    <a:lumMod val="50000"/>
                  </a:schemeClr>
                </a:solidFill>
                <a:latin typeface="Adelon-Light" panose="00000300000000000000" pitchFamily="2" charset="0"/>
                <a:ea typeface="Adelon-Light" panose="00000300000000000000" pitchFamily="2" charset="0"/>
              </a:defRPr>
            </a:lvl4pPr>
            <a:lvl5pPr algn="l">
              <a:spcBef>
                <a:spcPts val="1800"/>
              </a:spcBef>
              <a:defRPr>
                <a:solidFill>
                  <a:schemeClr val="bg2">
                    <a:lumMod val="50000"/>
                  </a:schemeClr>
                </a:solidFill>
                <a:latin typeface="Adelon-Light" panose="00000300000000000000" pitchFamily="2" charset="0"/>
                <a:ea typeface="Adelon-Light" panose="00000300000000000000" pitchFamily="2" charset="0"/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6" name="Shape 44"/>
          <p:cNvSpPr/>
          <p:nvPr userDrawn="1"/>
        </p:nvSpPr>
        <p:spPr>
          <a:xfrm>
            <a:off x="169864" y="177160"/>
            <a:ext cx="13129774" cy="2031325"/>
          </a:xfrm>
          <a:prstGeom prst="rect">
            <a:avLst/>
          </a:prstGeom>
          <a:ln w="12700">
            <a:miter lim="400000"/>
          </a:ln>
          <a:effectLst>
            <a:outerShdw blurRad="76200" dist="63500" dir="1526942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370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David a</a:t>
            </a:r>
            <a:r>
              <a:rPr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nd </a:t>
            </a:r>
            <a:r>
              <a:rPr sz="6600" dirty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Uzzah's </a:t>
            </a:r>
            <a:r>
              <a:rPr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Error</a:t>
            </a:r>
            <a:endParaRPr lang="en-US" sz="6600" dirty="0" smtClean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Consequences of the Ox</a:t>
            </a:r>
            <a:r>
              <a:rPr lang="en-US" sz="6600" baseline="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Cart</a:t>
            </a:r>
            <a:endParaRPr sz="6600" dirty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69863" y="2168275"/>
            <a:ext cx="12431712" cy="636588"/>
          </a:xfrm>
          <a:solidFill>
            <a:schemeClr val="accent5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81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89260" y="1957754"/>
            <a:ext cx="13419105" cy="7795846"/>
          </a:xfrm>
          <a:prstGeom prst="rect">
            <a:avLst/>
          </a:prstGeom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74650" y="2532185"/>
            <a:ext cx="11922125" cy="6507040"/>
          </a:xfrm>
        </p:spPr>
        <p:txBody>
          <a:bodyPr anchor="t"/>
          <a:lstStyle>
            <a:lvl1pPr marL="0" indent="0">
              <a:buNone/>
              <a:defRPr sz="4400" b="1">
                <a:solidFill>
                  <a:schemeClr val="tx2">
                    <a:lumMod val="10000"/>
                  </a:schemeClr>
                </a:solidFill>
                <a:latin typeface="Agency FB"/>
              </a:defRPr>
            </a:lvl1pPr>
            <a:lvl2pPr marL="457200" indent="0" algn="l">
              <a:spcBef>
                <a:spcPts val="1800"/>
              </a:spcBef>
              <a:buNone/>
              <a:defRPr sz="4000">
                <a:solidFill>
                  <a:schemeClr val="tx2">
                    <a:lumMod val="10000"/>
                  </a:schemeClr>
                </a:solidFill>
                <a:latin typeface="Adelon-Light" panose="00000300000000000000" pitchFamily="2" charset="0"/>
                <a:ea typeface="Adelon-Light" panose="00000300000000000000" pitchFamily="2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Shape 44"/>
          <p:cNvSpPr/>
          <p:nvPr userDrawn="1"/>
        </p:nvSpPr>
        <p:spPr>
          <a:xfrm>
            <a:off x="169864" y="177160"/>
            <a:ext cx="13129774" cy="2031325"/>
          </a:xfrm>
          <a:prstGeom prst="rect">
            <a:avLst/>
          </a:prstGeom>
          <a:ln w="12700">
            <a:miter lim="400000"/>
          </a:ln>
          <a:effectLst>
            <a:outerShdw blurRad="76200" dist="63500" dir="1526942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370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David a</a:t>
            </a:r>
            <a:r>
              <a:rPr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nd </a:t>
            </a:r>
            <a:r>
              <a:rPr sz="6600" dirty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Uzzah's </a:t>
            </a:r>
            <a:r>
              <a:rPr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Error</a:t>
            </a:r>
            <a:endParaRPr lang="en-US" sz="6600" dirty="0" smtClean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Consequences of the Ox</a:t>
            </a:r>
            <a:r>
              <a:rPr lang="en-US" sz="6600" baseline="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Cart</a:t>
            </a:r>
            <a:endParaRPr sz="6600" dirty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641962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69863" y="2168275"/>
            <a:ext cx="12431712" cy="636588"/>
          </a:xfrm>
          <a:solidFill>
            <a:schemeClr val="accent5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Adelon-Light-Regular"/>
                <a:ea typeface="Adelon-Light-Regular"/>
                <a:cs typeface="Adelon-Light-Regular"/>
                <a:sym typeface="Adelon-Light-Regular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Adelon-Light-Regular"/>
                <a:ea typeface="Adelon-Light-Regular"/>
                <a:cs typeface="Adelon-Light-Regular"/>
                <a:sym typeface="Adelon-Light-Regular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Adelon-Light-Regular"/>
                <a:ea typeface="Adelon-Light-Regular"/>
                <a:cs typeface="Adelon-Light-Regular"/>
                <a:sym typeface="Adelon-Light-Regular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Adelon-Light-Regular"/>
                <a:ea typeface="Adelon-Light-Regular"/>
                <a:cs typeface="Adelon-Light-Regular"/>
                <a:sym typeface="Adelon-Light-Regular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Adelon-Light-Regular"/>
                <a:ea typeface="Adelon-Light-Regular"/>
                <a:cs typeface="Adelon-Light-Regular"/>
                <a:sym typeface="Adelon-Light-Regular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" name="Shape 44"/>
          <p:cNvSpPr/>
          <p:nvPr userDrawn="1"/>
        </p:nvSpPr>
        <p:spPr>
          <a:xfrm>
            <a:off x="-124974" y="6003529"/>
            <a:ext cx="13129774" cy="2031325"/>
          </a:xfrm>
          <a:prstGeom prst="rect">
            <a:avLst/>
          </a:prstGeom>
          <a:ln w="12700">
            <a:miter lim="400000"/>
          </a:ln>
          <a:effectLst>
            <a:outerShdw blurRad="76200" dist="63500" dir="1526942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370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David a</a:t>
            </a:r>
            <a:r>
              <a:rPr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nd </a:t>
            </a:r>
            <a:r>
              <a:rPr sz="6600" dirty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Uzzah's </a:t>
            </a:r>
            <a:r>
              <a:rPr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Error</a:t>
            </a:r>
            <a:endParaRPr lang="en-US" sz="6600" dirty="0" smtClean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Consequences of the Ox</a:t>
            </a:r>
            <a:r>
              <a:rPr lang="en-US" sz="6600" baseline="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Cart</a:t>
            </a:r>
            <a:endParaRPr sz="6600" dirty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4"/>
          <p:cNvSpPr/>
          <p:nvPr userDrawn="1"/>
        </p:nvSpPr>
        <p:spPr>
          <a:xfrm>
            <a:off x="0" y="3869930"/>
            <a:ext cx="13129774" cy="2031325"/>
          </a:xfrm>
          <a:prstGeom prst="rect">
            <a:avLst/>
          </a:prstGeom>
          <a:ln w="12700">
            <a:miter lim="400000"/>
          </a:ln>
          <a:effectLst>
            <a:outerShdw blurRad="76200" dist="63500" dir="1526942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370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David a</a:t>
            </a:r>
            <a:r>
              <a:rPr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nd </a:t>
            </a:r>
            <a:r>
              <a:rPr sz="6600" dirty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Uzzah's </a:t>
            </a:r>
            <a:r>
              <a:rPr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Error</a:t>
            </a:r>
            <a:endParaRPr lang="en-US" sz="6600" dirty="0" smtClean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Consequences of the Ox</a:t>
            </a:r>
            <a:r>
              <a:rPr lang="en-US" sz="6600" baseline="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Cart</a:t>
            </a:r>
            <a:endParaRPr sz="6600" dirty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612531" y="4863123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" name="Shape 44"/>
          <p:cNvSpPr/>
          <p:nvPr userDrawn="1"/>
        </p:nvSpPr>
        <p:spPr>
          <a:xfrm>
            <a:off x="99525" y="169682"/>
            <a:ext cx="6186975" cy="4062651"/>
          </a:xfrm>
          <a:prstGeom prst="rect">
            <a:avLst/>
          </a:prstGeom>
          <a:ln w="12700">
            <a:miter lim="400000"/>
          </a:ln>
          <a:effectLst>
            <a:outerShdw blurRad="76200" dist="63500" dir="1526942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370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David a</a:t>
            </a:r>
            <a:r>
              <a:rPr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nd </a:t>
            </a:r>
            <a:r>
              <a:rPr sz="6600" dirty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Uzzah's </a:t>
            </a:r>
            <a:r>
              <a:rPr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Error</a:t>
            </a:r>
            <a:endParaRPr lang="en-US" sz="6600" dirty="0" smtClean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Consequences of the Ox</a:t>
            </a:r>
            <a:r>
              <a:rPr lang="en-US" sz="6600" baseline="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Cart</a:t>
            </a:r>
            <a:endParaRPr sz="6600" dirty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4"/>
          <p:cNvSpPr/>
          <p:nvPr userDrawn="1"/>
        </p:nvSpPr>
        <p:spPr>
          <a:xfrm>
            <a:off x="169864" y="177160"/>
            <a:ext cx="13129774" cy="2031325"/>
          </a:xfrm>
          <a:prstGeom prst="rect">
            <a:avLst/>
          </a:prstGeom>
          <a:ln w="12700">
            <a:miter lim="400000"/>
          </a:ln>
          <a:effectLst>
            <a:outerShdw blurRad="76200" dist="63500" dir="1526942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370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David a</a:t>
            </a:r>
            <a:r>
              <a:rPr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nd </a:t>
            </a:r>
            <a:r>
              <a:rPr sz="6600" dirty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Uzzah's </a:t>
            </a:r>
            <a:r>
              <a:rPr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Error</a:t>
            </a:r>
            <a:endParaRPr lang="en-US" sz="6600" dirty="0" smtClean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Consequences of the Ox</a:t>
            </a:r>
            <a:r>
              <a:rPr lang="en-US" sz="6600" baseline="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Cart</a:t>
            </a:r>
            <a:endParaRPr sz="6600" dirty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705600" y="2508739"/>
            <a:ext cx="6499027" cy="7244862"/>
          </a:xfrm>
          <a:prstGeom prst="rect">
            <a:avLst/>
          </a:prstGeom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21415" y="3145326"/>
            <a:ext cx="5685693" cy="6174520"/>
          </a:xfrm>
        </p:spPr>
        <p:txBody>
          <a:bodyPr anchor="t"/>
          <a:lstStyle>
            <a:lvl1pPr marL="0" indent="0" algn="l">
              <a:spcBef>
                <a:spcPts val="600"/>
              </a:spcBef>
              <a:buFont typeface="Wingdings" panose="05000000000000000000" pitchFamily="2" charset="2"/>
              <a:buNone/>
              <a:defRPr sz="36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457200" algn="l">
              <a:spcBef>
                <a:spcPts val="600"/>
              </a:spcBef>
              <a:buFont typeface="Wingdings" panose="05000000000000000000" pitchFamily="2" charset="2"/>
              <a:buChar char="q"/>
              <a:defRPr sz="3200">
                <a:solidFill>
                  <a:schemeClr val="bg2">
                    <a:lumMod val="50000"/>
                  </a:schemeClr>
                </a:solidFill>
                <a:latin typeface="Adelon-Light" panose="00000300000000000000" pitchFamily="2" charset="0"/>
                <a:ea typeface="Adelon-Light" panose="00000300000000000000" pitchFamily="2" charset="0"/>
              </a:defRPr>
            </a:lvl2pPr>
            <a:lvl3pPr marL="914400" indent="-457200" algn="l">
              <a:spcBef>
                <a:spcPts val="600"/>
              </a:spcBef>
              <a:buFont typeface="Courier New" panose="02070309020205020404" pitchFamily="49" charset="0"/>
              <a:buChar char="o"/>
              <a:defRPr>
                <a:solidFill>
                  <a:schemeClr val="bg2">
                    <a:lumMod val="50000"/>
                  </a:schemeClr>
                </a:solidFill>
                <a:latin typeface="Adelon-Light" panose="00000300000000000000" pitchFamily="2" charset="0"/>
                <a:ea typeface="Adelon-Light" panose="00000300000000000000" pitchFamily="2" charset="0"/>
              </a:defRPr>
            </a:lvl3pPr>
            <a:lvl4pPr marL="1371600" indent="-457200" algn="l">
              <a:spcBef>
                <a:spcPts val="600"/>
              </a:spcBef>
              <a:defRPr>
                <a:solidFill>
                  <a:schemeClr val="bg2">
                    <a:lumMod val="50000"/>
                  </a:schemeClr>
                </a:solidFill>
                <a:latin typeface="Adelon-Light" panose="00000300000000000000" pitchFamily="2" charset="0"/>
                <a:ea typeface="Adelon-Light" panose="00000300000000000000" pitchFamily="2" charset="0"/>
              </a:defRPr>
            </a:lvl4pPr>
            <a:lvl5pPr algn="l">
              <a:spcBef>
                <a:spcPts val="1800"/>
              </a:spcBef>
              <a:defRPr>
                <a:solidFill>
                  <a:schemeClr val="bg2">
                    <a:lumMod val="50000"/>
                  </a:schemeClr>
                </a:solidFill>
                <a:latin typeface="Adelon-Light" panose="00000300000000000000" pitchFamily="2" charset="0"/>
                <a:ea typeface="Adelon-Light" panose="000003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hape 44"/>
          <p:cNvSpPr/>
          <p:nvPr userDrawn="1"/>
        </p:nvSpPr>
        <p:spPr>
          <a:xfrm>
            <a:off x="169864" y="177160"/>
            <a:ext cx="13129774" cy="2031325"/>
          </a:xfrm>
          <a:prstGeom prst="rect">
            <a:avLst/>
          </a:prstGeom>
          <a:ln w="12700">
            <a:miter lim="400000"/>
          </a:ln>
          <a:effectLst>
            <a:outerShdw blurRad="76200" dist="63500" dir="1526942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370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David a</a:t>
            </a:r>
            <a:r>
              <a:rPr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nd </a:t>
            </a:r>
            <a:r>
              <a:rPr sz="6600" dirty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Uzzah's </a:t>
            </a:r>
            <a:r>
              <a:rPr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Error</a:t>
            </a:r>
            <a:endParaRPr lang="en-US" sz="6600" dirty="0" smtClean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Consequences of the Ox</a:t>
            </a:r>
            <a:r>
              <a:rPr lang="en-US" sz="6600" baseline="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Cart</a:t>
            </a:r>
            <a:endParaRPr sz="6600" dirty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69863" y="2168275"/>
            <a:ext cx="12431712" cy="636588"/>
          </a:xfrm>
          <a:solidFill>
            <a:schemeClr val="accent5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3" y="2866628"/>
            <a:ext cx="6707983" cy="673191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4489938" y="2804863"/>
            <a:ext cx="8714689" cy="7168341"/>
          </a:xfrm>
          <a:prstGeom prst="rect">
            <a:avLst/>
          </a:prstGeom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</p:pic>
      <p:pic>
        <p:nvPicPr>
          <p:cNvPr id="9" name="pasted-image.pdf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43" y="2208485"/>
            <a:ext cx="4956334" cy="776471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44"/>
          <p:cNvSpPr/>
          <p:nvPr userDrawn="1"/>
        </p:nvSpPr>
        <p:spPr>
          <a:xfrm>
            <a:off x="169864" y="177160"/>
            <a:ext cx="13129774" cy="2031325"/>
          </a:xfrm>
          <a:prstGeom prst="rect">
            <a:avLst/>
          </a:prstGeom>
          <a:ln w="12700">
            <a:miter lim="400000"/>
          </a:ln>
          <a:effectLst>
            <a:outerShdw blurRad="76200" dist="63500" dir="1526942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370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David a</a:t>
            </a:r>
            <a:r>
              <a:rPr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nd </a:t>
            </a:r>
            <a:r>
              <a:rPr sz="6600" dirty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Uzzah's </a:t>
            </a:r>
            <a:r>
              <a:rPr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Error</a:t>
            </a:r>
            <a:endParaRPr lang="en-US" sz="6600" dirty="0" smtClean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Consequences of the Ox</a:t>
            </a:r>
            <a:r>
              <a:rPr lang="en-US" sz="6600" baseline="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Cart</a:t>
            </a:r>
            <a:endParaRPr sz="6600" dirty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69863" y="2168275"/>
            <a:ext cx="12431712" cy="636588"/>
          </a:xfrm>
          <a:solidFill>
            <a:schemeClr val="accent5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46432" y="3301773"/>
            <a:ext cx="7455144" cy="6174520"/>
          </a:xfrm>
        </p:spPr>
        <p:txBody>
          <a:bodyPr anchor="t"/>
          <a:lstStyle>
            <a:lvl1pPr marL="0" indent="0" algn="l">
              <a:spcBef>
                <a:spcPts val="600"/>
              </a:spcBef>
              <a:buFont typeface="Wingdings" panose="05000000000000000000" pitchFamily="2" charset="2"/>
              <a:buNone/>
              <a:defRPr sz="36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457200" algn="l">
              <a:spcBef>
                <a:spcPts val="600"/>
              </a:spcBef>
              <a:buFont typeface="Wingdings" panose="05000000000000000000" pitchFamily="2" charset="2"/>
              <a:buChar char="q"/>
              <a:defRPr sz="3200">
                <a:solidFill>
                  <a:schemeClr val="bg2">
                    <a:lumMod val="50000"/>
                  </a:schemeClr>
                </a:solidFill>
                <a:latin typeface="Adelon-Light" panose="00000300000000000000" pitchFamily="2" charset="0"/>
                <a:ea typeface="Adelon-Light" panose="00000300000000000000" pitchFamily="2" charset="0"/>
              </a:defRPr>
            </a:lvl2pPr>
            <a:lvl3pPr marL="914400" indent="-457200" algn="l">
              <a:spcBef>
                <a:spcPts val="600"/>
              </a:spcBef>
              <a:buFont typeface="Courier New" panose="02070309020205020404" pitchFamily="49" charset="0"/>
              <a:buChar char="o"/>
              <a:defRPr>
                <a:solidFill>
                  <a:schemeClr val="bg2">
                    <a:lumMod val="50000"/>
                  </a:schemeClr>
                </a:solidFill>
                <a:latin typeface="Adelon-Light" panose="00000300000000000000" pitchFamily="2" charset="0"/>
                <a:ea typeface="Adelon-Light" panose="00000300000000000000" pitchFamily="2" charset="0"/>
              </a:defRPr>
            </a:lvl3pPr>
            <a:lvl4pPr marL="1371600" indent="-457200" algn="l">
              <a:spcBef>
                <a:spcPts val="600"/>
              </a:spcBef>
              <a:defRPr>
                <a:solidFill>
                  <a:schemeClr val="bg2">
                    <a:lumMod val="50000"/>
                  </a:schemeClr>
                </a:solidFill>
                <a:latin typeface="Adelon-Light" panose="00000300000000000000" pitchFamily="2" charset="0"/>
                <a:ea typeface="Adelon-Light" panose="00000300000000000000" pitchFamily="2" charset="0"/>
              </a:defRPr>
            </a:lvl4pPr>
            <a:lvl5pPr algn="l">
              <a:spcBef>
                <a:spcPts val="1800"/>
              </a:spcBef>
              <a:defRPr>
                <a:solidFill>
                  <a:schemeClr val="bg2">
                    <a:lumMod val="50000"/>
                  </a:schemeClr>
                </a:solidFill>
                <a:latin typeface="Adelon-Light" panose="00000300000000000000" pitchFamily="2" charset="0"/>
                <a:ea typeface="Adelon-Light" panose="000003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707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3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sted-image.pdf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627" y="1910862"/>
            <a:ext cx="4319999" cy="783387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44"/>
          <p:cNvSpPr/>
          <p:nvPr userDrawn="1"/>
        </p:nvSpPr>
        <p:spPr>
          <a:xfrm>
            <a:off x="169864" y="177160"/>
            <a:ext cx="13129774" cy="2031325"/>
          </a:xfrm>
          <a:prstGeom prst="rect">
            <a:avLst/>
          </a:prstGeom>
          <a:ln w="12700">
            <a:miter lim="400000"/>
          </a:ln>
          <a:effectLst>
            <a:outerShdw blurRad="76200" dist="63500" dir="1526942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370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David a</a:t>
            </a:r>
            <a:r>
              <a:rPr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nd </a:t>
            </a:r>
            <a:r>
              <a:rPr sz="6600" dirty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Uzzah's </a:t>
            </a:r>
            <a:r>
              <a:rPr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Error</a:t>
            </a:r>
            <a:endParaRPr lang="en-US" sz="6600" dirty="0" smtClean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Consequences of the Ox</a:t>
            </a:r>
            <a:r>
              <a:rPr lang="en-US" sz="6600" baseline="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Cart</a:t>
            </a:r>
            <a:endParaRPr sz="6600" dirty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Picture 13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489938" y="2646551"/>
            <a:ext cx="8714689" cy="7326654"/>
          </a:xfrm>
          <a:prstGeom prst="rect">
            <a:avLst/>
          </a:prstGeom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</p:pic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17477" y="3242929"/>
            <a:ext cx="7701541" cy="6393440"/>
          </a:xfrm>
        </p:spPr>
        <p:txBody>
          <a:bodyPr anchor="t"/>
          <a:lstStyle>
            <a:lvl1pPr marL="0" indent="0" algn="l">
              <a:spcBef>
                <a:spcPts val="1800"/>
              </a:spcBef>
              <a:buFont typeface="Wingdings" panose="05000000000000000000" pitchFamily="2" charset="2"/>
              <a:buNone/>
              <a:defRPr sz="36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457200" algn="l">
              <a:spcBef>
                <a:spcPts val="1800"/>
              </a:spcBef>
              <a:buFont typeface="Wingdings" panose="05000000000000000000" pitchFamily="2" charset="2"/>
              <a:buChar char="q"/>
              <a:defRPr sz="3200">
                <a:solidFill>
                  <a:schemeClr val="bg2">
                    <a:lumMod val="50000"/>
                  </a:schemeClr>
                </a:solidFill>
                <a:latin typeface="Adelon-Light" panose="00000300000000000000" pitchFamily="2" charset="0"/>
                <a:ea typeface="Adelon-Light" panose="00000300000000000000" pitchFamily="2" charset="0"/>
              </a:defRPr>
            </a:lvl2pPr>
            <a:lvl3pPr marL="914400" indent="-457200" algn="l">
              <a:spcBef>
                <a:spcPts val="1800"/>
              </a:spcBef>
              <a:buFont typeface="Wingdings" panose="05000000000000000000" pitchFamily="2" charset="2"/>
              <a:buChar char="§"/>
              <a:defRPr>
                <a:solidFill>
                  <a:schemeClr val="bg2">
                    <a:lumMod val="50000"/>
                  </a:schemeClr>
                </a:solidFill>
                <a:latin typeface="Adelon-Light" panose="00000300000000000000" pitchFamily="2" charset="0"/>
                <a:ea typeface="Adelon-Light" panose="00000300000000000000" pitchFamily="2" charset="0"/>
              </a:defRPr>
            </a:lvl3pPr>
            <a:lvl4pPr algn="l">
              <a:spcBef>
                <a:spcPts val="1800"/>
              </a:spcBef>
              <a:defRPr>
                <a:solidFill>
                  <a:schemeClr val="bg2">
                    <a:lumMod val="50000"/>
                  </a:schemeClr>
                </a:solidFill>
                <a:latin typeface="Adelon-Light" panose="00000300000000000000" pitchFamily="2" charset="0"/>
                <a:ea typeface="Adelon-Light" panose="00000300000000000000" pitchFamily="2" charset="0"/>
              </a:defRPr>
            </a:lvl4pPr>
            <a:lvl5pPr algn="l">
              <a:spcBef>
                <a:spcPts val="1800"/>
              </a:spcBef>
              <a:defRPr>
                <a:solidFill>
                  <a:schemeClr val="bg2">
                    <a:lumMod val="50000"/>
                  </a:schemeClr>
                </a:solidFill>
                <a:latin typeface="Adelon-Light" panose="00000300000000000000" pitchFamily="2" charset="0"/>
                <a:ea typeface="Adelon-Light" panose="000003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69863" y="2168275"/>
            <a:ext cx="12431712" cy="636588"/>
          </a:xfrm>
          <a:solidFill>
            <a:schemeClr val="accent5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013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zz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44"/>
          <p:cNvSpPr/>
          <p:nvPr userDrawn="1"/>
        </p:nvSpPr>
        <p:spPr>
          <a:xfrm>
            <a:off x="169864" y="177160"/>
            <a:ext cx="13129774" cy="2031325"/>
          </a:xfrm>
          <a:prstGeom prst="rect">
            <a:avLst/>
          </a:prstGeom>
          <a:ln w="12700">
            <a:miter lim="400000"/>
          </a:ln>
          <a:effectLst>
            <a:outerShdw blurRad="76200" dist="63500" dir="1526942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370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David a</a:t>
            </a:r>
            <a:r>
              <a:rPr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nd </a:t>
            </a:r>
            <a:r>
              <a:rPr sz="6600" dirty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Uzzah's </a:t>
            </a:r>
            <a:r>
              <a:rPr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Error</a:t>
            </a:r>
            <a:endParaRPr lang="en-US" sz="6600" dirty="0" smtClean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Consequences of the Ox</a:t>
            </a:r>
            <a:r>
              <a:rPr lang="en-US" sz="6600" baseline="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Cart</a:t>
            </a:r>
            <a:endParaRPr sz="6600" dirty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69863" y="2168275"/>
            <a:ext cx="12431712" cy="636588"/>
          </a:xfrm>
          <a:solidFill>
            <a:schemeClr val="accent5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4489938" y="2646551"/>
            <a:ext cx="8714689" cy="7326654"/>
          </a:xfrm>
          <a:prstGeom prst="rect">
            <a:avLst/>
          </a:prstGeom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</p:pic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17477" y="3242929"/>
            <a:ext cx="7701541" cy="6381717"/>
          </a:xfrm>
        </p:spPr>
        <p:txBody>
          <a:bodyPr anchor="t"/>
          <a:lstStyle>
            <a:lvl1pPr marL="0" indent="0" algn="l">
              <a:spcBef>
                <a:spcPts val="1800"/>
              </a:spcBef>
              <a:buFont typeface="Wingdings" panose="05000000000000000000" pitchFamily="2" charset="2"/>
              <a:buNone/>
              <a:defRPr sz="36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457200" algn="l">
              <a:spcBef>
                <a:spcPts val="1800"/>
              </a:spcBef>
              <a:buFont typeface="Wingdings" panose="05000000000000000000" pitchFamily="2" charset="2"/>
              <a:buChar char="q"/>
              <a:defRPr sz="3200">
                <a:solidFill>
                  <a:schemeClr val="bg2">
                    <a:lumMod val="50000"/>
                  </a:schemeClr>
                </a:solidFill>
                <a:latin typeface="Adelon-Light" panose="00000300000000000000" pitchFamily="2" charset="0"/>
                <a:ea typeface="Adelon-Light" panose="00000300000000000000" pitchFamily="2" charset="0"/>
              </a:defRPr>
            </a:lvl2pPr>
            <a:lvl3pPr marL="1371600" indent="-457200" algn="l">
              <a:spcBef>
                <a:spcPts val="1800"/>
              </a:spcBef>
              <a:buFont typeface="Courier New" panose="02070309020205020404" pitchFamily="49" charset="0"/>
              <a:buChar char="o"/>
              <a:defRPr>
                <a:solidFill>
                  <a:schemeClr val="bg2">
                    <a:lumMod val="50000"/>
                  </a:schemeClr>
                </a:solidFill>
                <a:latin typeface="Adelon-Light" panose="00000300000000000000" pitchFamily="2" charset="0"/>
                <a:ea typeface="Adelon-Light" panose="00000300000000000000" pitchFamily="2" charset="0"/>
              </a:defRPr>
            </a:lvl3pPr>
            <a:lvl4pPr algn="l">
              <a:spcBef>
                <a:spcPts val="1800"/>
              </a:spcBef>
              <a:defRPr>
                <a:solidFill>
                  <a:schemeClr val="bg2">
                    <a:lumMod val="50000"/>
                  </a:schemeClr>
                </a:solidFill>
                <a:latin typeface="Adelon-Light" panose="00000300000000000000" pitchFamily="2" charset="0"/>
                <a:ea typeface="Adelon-Light" panose="00000300000000000000" pitchFamily="2" charset="0"/>
              </a:defRPr>
            </a:lvl4pPr>
            <a:lvl5pPr algn="l">
              <a:spcBef>
                <a:spcPts val="1800"/>
              </a:spcBef>
              <a:defRPr>
                <a:solidFill>
                  <a:schemeClr val="bg2">
                    <a:lumMod val="50000"/>
                  </a:schemeClr>
                </a:solidFill>
                <a:latin typeface="Adelon-Light" panose="00000300000000000000" pitchFamily="2" charset="0"/>
                <a:ea typeface="Adelon-Light" panose="000003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0"/>
          <a:stretch/>
        </p:blipFill>
        <p:spPr>
          <a:xfrm>
            <a:off x="-193552" y="3018395"/>
            <a:ext cx="5328260" cy="6582965"/>
          </a:xfrm>
          <a:prstGeom prst="rect">
            <a:avLst/>
          </a:prstGeom>
          <a:scene3d>
            <a:camera prst="isometricRightUp">
              <a:rot lat="600000" lon="19509059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963965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t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5" name="Shape 44"/>
          <p:cNvSpPr/>
          <p:nvPr userDrawn="1"/>
        </p:nvSpPr>
        <p:spPr>
          <a:xfrm>
            <a:off x="169864" y="177160"/>
            <a:ext cx="13129774" cy="2031325"/>
          </a:xfrm>
          <a:prstGeom prst="rect">
            <a:avLst/>
          </a:prstGeom>
          <a:ln w="12700">
            <a:miter lim="400000"/>
          </a:ln>
          <a:effectLst>
            <a:outerShdw blurRad="76200" dist="63500" dir="1526942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370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David a</a:t>
            </a:r>
            <a:r>
              <a:rPr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nd </a:t>
            </a:r>
            <a:r>
              <a:rPr sz="6600" dirty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Uzzah's </a:t>
            </a:r>
            <a:r>
              <a:rPr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Error</a:t>
            </a:r>
            <a:endParaRPr lang="en-US" sz="6600" dirty="0" smtClean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Consequences of the Ox</a:t>
            </a:r>
            <a:r>
              <a:rPr lang="en-US" sz="6600" baseline="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Cart</a:t>
            </a:r>
            <a:endParaRPr sz="6600" dirty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62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3" r:id="rId13"/>
    <p:sldLayoutId id="2147483660" r:id="rId14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57200" indent="-457200" defTabSz="584200">
        <a:spcBef>
          <a:spcPts val="4200"/>
        </a:spcBef>
        <a:buSzPct val="75000"/>
        <a:buFont typeface="Wingdings" panose="05000000000000000000" pitchFamily="2" charset="2"/>
        <a:buChar char="§"/>
        <a:defRPr sz="4000">
          <a:solidFill>
            <a:srgbClr val="FFFFFF"/>
          </a:solidFill>
          <a:latin typeface="Adelon-Light" panose="00000300000000000000" pitchFamily="2" charset="0"/>
          <a:ea typeface="Adelon-Light" panose="00000300000000000000" pitchFamily="2" charset="0"/>
          <a:cs typeface="+mn-cs"/>
          <a:sym typeface="Helvetica Light"/>
        </a:defRPr>
      </a:lvl1pPr>
      <a:lvl2pPr marL="914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71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828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860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743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200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657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114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1270000" y="5819945"/>
            <a:ext cx="10464800" cy="1081895"/>
          </a:xfrm>
        </p:spPr>
        <p:txBody>
          <a:bodyPr>
            <a:normAutofit fontScale="77500" lnSpcReduction="20000"/>
          </a:bodyPr>
          <a:lstStyle>
            <a:lvl1pPr>
              <a:defRPr sz="4800"/>
            </a:lvl1pPr>
          </a:lstStyle>
          <a:p>
            <a:pPr lvl="0"/>
            <a:r>
              <a:rPr lang="en-US" dirty="0" smtClean="0"/>
              <a:t>The Ark of God is Lost – I Sam 4-II Sam 6, </a:t>
            </a:r>
          </a:p>
          <a:p>
            <a:pPr lvl="0"/>
            <a:r>
              <a:rPr lang="en-US" dirty="0" smtClean="0"/>
              <a:t>Recovery of the Ark of God </a:t>
            </a:r>
            <a:r>
              <a:rPr lang="en-US" dirty="0"/>
              <a:t>– 1 </a:t>
            </a:r>
            <a:r>
              <a:rPr lang="en-US" dirty="0" err="1" smtClean="0"/>
              <a:t>Chr</a:t>
            </a:r>
            <a:r>
              <a:rPr lang="en-US" dirty="0" smtClean="0"/>
              <a:t> 13:1-14, 15:1-29</a:t>
            </a:r>
            <a:endParaRPr lang="en-US" dirty="0"/>
          </a:p>
        </p:txBody>
      </p:sp>
      <p:sp>
        <p:nvSpPr>
          <p:cNvPr id="36" name="Shape 36"/>
          <p:cNvSpPr/>
          <p:nvPr/>
        </p:nvSpPr>
        <p:spPr>
          <a:xfrm>
            <a:off x="22762" y="3027029"/>
            <a:ext cx="12959276" cy="1184940"/>
          </a:xfrm>
          <a:prstGeom prst="rect">
            <a:avLst/>
          </a:prstGeom>
          <a:ln w="12700">
            <a:miter lim="400000"/>
          </a:ln>
          <a:effectLst>
            <a:outerShdw blurRad="76200" dist="63500" dir="1526942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7700">
                <a:effectLst>
                  <a:outerShdw blurRad="63500" dist="63500" dir="3212739" rotWithShape="0">
                    <a:srgbClr val="000000"/>
                  </a:outerShdw>
                </a:effectLst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sz="7700" dirty="0">
              <a:solidFill>
                <a:srgbClr val="FFFFFF"/>
              </a:solidFill>
              <a:effectLst>
                <a:outerShdw blurRad="63500" dist="63500" dir="3212739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 Sam 6:1-11;1 </a:t>
            </a:r>
            <a:r>
              <a:rPr lang="en-US" dirty="0" err="1"/>
              <a:t>Chr</a:t>
            </a:r>
            <a:r>
              <a:rPr lang="en-US" dirty="0"/>
              <a:t> </a:t>
            </a:r>
            <a:r>
              <a:rPr lang="en-US" dirty="0" smtClean="0"/>
              <a:t>13:1-14</a:t>
            </a:r>
            <a:endParaRPr lang="en-US" dirty="0"/>
          </a:p>
          <a:p>
            <a:r>
              <a:rPr lang="en-US" dirty="0" smtClean="0"/>
              <a:t>David’s attempt to move the ark to Jerusalem was Stopped when Uzzah loses his life; David is now afraid of the Lord!</a:t>
            </a:r>
          </a:p>
          <a:p>
            <a:pPr lvl="1"/>
            <a:r>
              <a:rPr lang="en-US" dirty="0" smtClean="0"/>
              <a:t>What did David do wrong?</a:t>
            </a:r>
          </a:p>
          <a:p>
            <a:pPr lvl="1"/>
            <a:r>
              <a:rPr lang="en-US" dirty="0" smtClean="0"/>
              <a:t>What did David learn?</a:t>
            </a:r>
          </a:p>
          <a:p>
            <a:pPr lvl="1"/>
            <a:r>
              <a:rPr lang="en-US" dirty="0" smtClean="0"/>
              <a:t>How could David accomplish his desire &amp; please God?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When “Good” is 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11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David’s plans were formed using “human wisdom” instead of divine revelation - (1 Chr15:11-15)</a:t>
            </a:r>
          </a:p>
          <a:p>
            <a:pPr lvl="1"/>
            <a:r>
              <a:rPr lang="en-US" dirty="0" smtClean="0"/>
              <a:t>His wisdom was no different than Philistines - (2 Sam 6:3; 1 Sam 6:7)</a:t>
            </a:r>
          </a:p>
          <a:p>
            <a:pPr lvl="1"/>
            <a:r>
              <a:rPr lang="en-US" dirty="0" smtClean="0"/>
              <a:t>God had specified how the ark was to be moved - (</a:t>
            </a:r>
            <a:r>
              <a:rPr lang="en-US" dirty="0" err="1" smtClean="0"/>
              <a:t>Num</a:t>
            </a:r>
            <a:r>
              <a:rPr lang="en-US" dirty="0" smtClean="0"/>
              <a:t> 3:30-31; 4:15; 7:9; Ex 25:14-15). </a:t>
            </a:r>
          </a:p>
          <a:p>
            <a:pPr lvl="1"/>
            <a:r>
              <a:rPr lang="en-US" dirty="0" smtClean="0"/>
              <a:t>Thus David disobeyed God - (1 Chr15:13)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When “Good” is Bad</a:t>
            </a:r>
          </a:p>
        </p:txBody>
      </p:sp>
    </p:spTree>
    <p:extLst>
      <p:ext uri="{BB962C8B-B14F-4D97-AF65-F5344CB8AC3E}">
        <p14:creationId xmlns:p14="http://schemas.microsoft.com/office/powerpoint/2010/main" val="1663190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When “Good” is Bad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anger of the Lord was aroused against Uzzah - (2 Sam 6:6,7; 1 </a:t>
            </a:r>
            <a:r>
              <a:rPr lang="en-US" dirty="0" err="1" smtClean="0"/>
              <a:t>Chr</a:t>
            </a:r>
            <a:r>
              <a:rPr lang="en-US" dirty="0" smtClean="0"/>
              <a:t> 13:9-10)</a:t>
            </a:r>
          </a:p>
          <a:p>
            <a:pPr lvl="1"/>
            <a:r>
              <a:rPr lang="en-US" dirty="0" smtClean="0"/>
              <a:t>Uzzah touched the ark - (</a:t>
            </a:r>
            <a:r>
              <a:rPr lang="en-US" dirty="0" err="1" smtClean="0"/>
              <a:t>Num</a:t>
            </a:r>
            <a:r>
              <a:rPr lang="en-US" dirty="0" smtClean="0"/>
              <a:t> 4:15, 19, 20)</a:t>
            </a:r>
          </a:p>
          <a:p>
            <a:pPr lvl="1"/>
            <a:r>
              <a:rPr lang="en-US" dirty="0" smtClean="0"/>
              <a:t>Should have known better - (2 Sam 6:3; 1 </a:t>
            </a:r>
            <a:r>
              <a:rPr lang="en-US" dirty="0" err="1" smtClean="0"/>
              <a:t>Chr</a:t>
            </a:r>
            <a:r>
              <a:rPr lang="en-US" dirty="0" smtClean="0"/>
              <a:t> 13:7;  1 Sam 7:1,2)</a:t>
            </a:r>
          </a:p>
          <a:p>
            <a:pPr lvl="1"/>
            <a:r>
              <a:rPr lang="en-US" dirty="0" smtClean="0"/>
              <a:t>Though trying to do what he thought was good, Uzzah sinned.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1376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Lessons from David’s Ox Cart - </a:t>
            </a:r>
            <a:r>
              <a:rPr lang="en-US" dirty="0" smtClean="0"/>
              <a:t>When </a:t>
            </a:r>
            <a:r>
              <a:rPr lang="en-US" dirty="0"/>
              <a:t>“Good” is Bad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Popularity or public approval does not make one right. - (1 </a:t>
            </a:r>
            <a:r>
              <a:rPr lang="en-US" dirty="0" err="1" smtClean="0"/>
              <a:t>Chr</a:t>
            </a:r>
            <a:r>
              <a:rPr lang="en-US" dirty="0" smtClean="0"/>
              <a:t> 13:1-4)</a:t>
            </a:r>
          </a:p>
          <a:p>
            <a:pPr lvl="1"/>
            <a:r>
              <a:rPr lang="en-US" dirty="0" smtClean="0"/>
              <a:t>David consults every leader (v 1), </a:t>
            </a:r>
          </a:p>
          <a:p>
            <a:pPr lvl="1"/>
            <a:r>
              <a:rPr lang="en-US" dirty="0" smtClean="0"/>
              <a:t>His plans met public approval (v 4). </a:t>
            </a:r>
          </a:p>
          <a:p>
            <a:pPr lvl="1"/>
            <a:r>
              <a:rPr lang="en-US" dirty="0" smtClean="0"/>
              <a:t>He did consult with God or His word. (1 Chr15:13; </a:t>
            </a:r>
            <a:r>
              <a:rPr lang="en-US" dirty="0" err="1" smtClean="0"/>
              <a:t>Num</a:t>
            </a:r>
            <a:r>
              <a:rPr lang="en-US" dirty="0" smtClean="0"/>
              <a:t> 3:30-31; 4:15; 7:9; Ex 25:14-15; Ex 23:2).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390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Lessons from David’s Ox Cart - When “Good” is Bad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Popularity or public approval does not make one right. - (1 </a:t>
            </a:r>
            <a:r>
              <a:rPr lang="en-US" dirty="0" err="1" smtClean="0"/>
              <a:t>Chr</a:t>
            </a:r>
            <a:r>
              <a:rPr lang="en-US" dirty="0" smtClean="0"/>
              <a:t> 13:1-4)</a:t>
            </a:r>
          </a:p>
          <a:p>
            <a:pPr lvl="1"/>
            <a:r>
              <a:rPr lang="en-US" dirty="0" smtClean="0"/>
              <a:t>If an action violates the will of God is evil, regardless of how many people approve - (Ex 23:2; </a:t>
            </a:r>
            <a:r>
              <a:rPr lang="en-US" dirty="0" err="1" smtClean="0"/>
              <a:t>Num</a:t>
            </a:r>
            <a:r>
              <a:rPr lang="en-US" dirty="0" smtClean="0"/>
              <a:t> 14:1-10; 1 Sam 15:9,24; </a:t>
            </a:r>
            <a:r>
              <a:rPr lang="en-US" dirty="0" err="1" smtClean="0"/>
              <a:t>Prov</a:t>
            </a:r>
            <a:r>
              <a:rPr lang="en-US" dirty="0" smtClean="0"/>
              <a:t> 14:12; Mat 7:13,14, 21-23).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9327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Lessons from David’s Ox Cart - When “Good” is Bad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Zeal does not make one right - (2 Sam 6:1-5; 1 </a:t>
            </a:r>
            <a:r>
              <a:rPr lang="en-US" dirty="0" err="1" smtClean="0"/>
              <a:t>Chr</a:t>
            </a:r>
            <a:r>
              <a:rPr lang="en-US" dirty="0" smtClean="0"/>
              <a:t> 13:8)</a:t>
            </a:r>
          </a:p>
          <a:p>
            <a:pPr lvl="1"/>
            <a:r>
              <a:rPr lang="en-US" dirty="0" smtClean="0"/>
              <a:t>David &amp; Israel prepared a new ox cart - made big plans - honored God with their words - but rushed ahead without “consulting the proper order” - (1 </a:t>
            </a:r>
            <a:r>
              <a:rPr lang="en-US" dirty="0" err="1" smtClean="0"/>
              <a:t>Chr</a:t>
            </a:r>
            <a:r>
              <a:rPr lang="en-US" dirty="0" smtClean="0"/>
              <a:t> 15:13)</a:t>
            </a:r>
          </a:p>
          <a:p>
            <a:pPr lvl="1"/>
            <a:r>
              <a:rPr lang="en-US" dirty="0" smtClean="0"/>
              <a:t>The Jews in Paul’s day were zealous for God but lost — Rom 10:1-2</a:t>
            </a:r>
          </a:p>
        </p:txBody>
      </p:sp>
    </p:spTree>
    <p:extLst>
      <p:ext uri="{BB962C8B-B14F-4D97-AF65-F5344CB8AC3E}">
        <p14:creationId xmlns:p14="http://schemas.microsoft.com/office/powerpoint/2010/main" val="25490115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Lessons from David’s Ox </a:t>
            </a:r>
            <a:r>
              <a:rPr lang="en-US" dirty="0"/>
              <a:t>Cart - When “Good” is </a:t>
            </a:r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Ignorance is not an Excuse:</a:t>
            </a:r>
          </a:p>
          <a:p>
            <a:pPr lvl="1"/>
            <a:r>
              <a:rPr lang="en-US" dirty="0"/>
              <a:t>Zeal without knowledge is dangerous! - We must be zealous &amp; obedient  - Rom 12:11; </a:t>
            </a:r>
            <a:r>
              <a:rPr lang="en-US" dirty="0" err="1"/>
              <a:t>Eph</a:t>
            </a:r>
            <a:r>
              <a:rPr lang="en-US" dirty="0"/>
              <a:t> 5:15-18</a:t>
            </a:r>
          </a:p>
          <a:p>
            <a:pPr lvl="1"/>
            <a:r>
              <a:rPr lang="en-US" dirty="0" smtClean="0"/>
              <a:t>Ignorance is no excuse (1 </a:t>
            </a:r>
            <a:r>
              <a:rPr lang="en-US" dirty="0" err="1" smtClean="0"/>
              <a:t>Chr</a:t>
            </a:r>
            <a:r>
              <a:rPr lang="en-US" dirty="0" smtClean="0"/>
              <a:t> 13:12; Hos 4:6).</a:t>
            </a:r>
          </a:p>
          <a:p>
            <a:pPr lvl="1"/>
            <a:r>
              <a:rPr lang="en-US" dirty="0" smtClean="0"/>
              <a:t>Young and Old prophet, I </a:t>
            </a:r>
            <a:r>
              <a:rPr lang="en-US" dirty="0" err="1" smtClean="0"/>
              <a:t>Kng</a:t>
            </a:r>
            <a:r>
              <a:rPr lang="en-US" dirty="0" smtClean="0"/>
              <a:t>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92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Lessons from David’s Ox Cart - When “Good” is Bad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intentions are not sufficient:</a:t>
            </a:r>
          </a:p>
          <a:p>
            <a:pPr lvl="1"/>
            <a:r>
              <a:rPr lang="en-US" dirty="0" smtClean="0"/>
              <a:t>David had good intentions - 2 Sam 6:2; 1 </a:t>
            </a:r>
            <a:r>
              <a:rPr lang="en-US" dirty="0" err="1" smtClean="0"/>
              <a:t>Chr</a:t>
            </a:r>
            <a:r>
              <a:rPr lang="en-US" dirty="0" smtClean="0"/>
              <a:t> 13:3,4</a:t>
            </a:r>
          </a:p>
          <a:p>
            <a:pPr lvl="1"/>
            <a:r>
              <a:rPr lang="en-US" dirty="0" smtClean="0"/>
              <a:t>Uzzah had good intentions when he reached out to steady the ark -  2 Sam 6:6,7</a:t>
            </a:r>
          </a:p>
          <a:p>
            <a:pPr lvl="1"/>
            <a:r>
              <a:rPr lang="en-US" dirty="0" smtClean="0"/>
              <a:t>No substitute for obedience - (1 Sam 15:22,23; Mt 7:21-23) </a:t>
            </a:r>
          </a:p>
          <a:p>
            <a:pPr lvl="1"/>
            <a:r>
              <a:rPr lang="en-US" dirty="0" smtClean="0"/>
              <a:t>A good conscience does NOT make one right (</a:t>
            </a:r>
            <a:r>
              <a:rPr lang="en-US" dirty="0" err="1" smtClean="0"/>
              <a:t>Prov</a:t>
            </a:r>
            <a:r>
              <a:rPr lang="en-US" dirty="0" smtClean="0"/>
              <a:t> 14:12; Acts 23:1) </a:t>
            </a:r>
          </a:p>
        </p:txBody>
      </p:sp>
    </p:spTree>
    <p:extLst>
      <p:ext uri="{BB962C8B-B14F-4D97-AF65-F5344CB8AC3E}">
        <p14:creationId xmlns:p14="http://schemas.microsoft.com/office/powerpoint/2010/main" val="31660990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When God specifies - we CANNOT substitute. (1 </a:t>
            </a:r>
            <a:r>
              <a:rPr lang="en-US" dirty="0" err="1" smtClean="0"/>
              <a:t>Chr</a:t>
            </a:r>
            <a:r>
              <a:rPr lang="en-US" dirty="0" smtClean="0"/>
              <a:t> 13:5-8)</a:t>
            </a:r>
          </a:p>
          <a:p>
            <a:pPr lvl="1"/>
            <a:r>
              <a:rPr lang="en-US" dirty="0" smtClean="0"/>
              <a:t>David’s best attempt to serve God according to his own thinking dishonored God instead of honoring Him - (Lev 10:1-4; 1 </a:t>
            </a:r>
            <a:r>
              <a:rPr lang="en-US" dirty="0" err="1" smtClean="0"/>
              <a:t>Chr</a:t>
            </a:r>
            <a:r>
              <a:rPr lang="en-US" dirty="0" smtClean="0"/>
              <a:t> 15:2,13; Isa 55:6-9; Hos 14:9; Col. 3:17)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Lessons from David’s Ox Cart - When “Good” is Bad</a:t>
            </a:r>
          </a:p>
        </p:txBody>
      </p:sp>
    </p:spTree>
    <p:extLst>
      <p:ext uri="{BB962C8B-B14F-4D97-AF65-F5344CB8AC3E}">
        <p14:creationId xmlns:p14="http://schemas.microsoft.com/office/powerpoint/2010/main" val="23047891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When God specifies - we CANNOT substitute. (1 </a:t>
            </a:r>
            <a:r>
              <a:rPr lang="en-US" dirty="0" err="1" smtClean="0"/>
              <a:t>Chr</a:t>
            </a:r>
            <a:r>
              <a:rPr lang="en-US" dirty="0" smtClean="0"/>
              <a:t> 13:5-8)</a:t>
            </a:r>
          </a:p>
          <a:p>
            <a:pPr lvl="1"/>
            <a:r>
              <a:rPr lang="en-US" dirty="0" err="1" smtClean="0"/>
              <a:t>Nadab</a:t>
            </a:r>
            <a:r>
              <a:rPr lang="en-US" dirty="0" smtClean="0"/>
              <a:t> and </a:t>
            </a:r>
            <a:r>
              <a:rPr lang="en-US" dirty="0" err="1" smtClean="0"/>
              <a:t>Abihu</a:t>
            </a:r>
            <a:r>
              <a:rPr lang="en-US" dirty="0" smtClean="0"/>
              <a:t> – (Lev. 10:1,2)</a:t>
            </a:r>
          </a:p>
          <a:p>
            <a:pPr lvl="1"/>
            <a:r>
              <a:rPr lang="en-US" dirty="0" smtClean="0"/>
              <a:t>Moses –  (</a:t>
            </a:r>
            <a:r>
              <a:rPr lang="en-US" dirty="0" err="1" smtClean="0"/>
              <a:t>Num</a:t>
            </a:r>
            <a:r>
              <a:rPr lang="en-US" dirty="0" smtClean="0"/>
              <a:t> 20:8-24)</a:t>
            </a:r>
          </a:p>
          <a:p>
            <a:pPr lvl="1"/>
            <a:r>
              <a:rPr lang="en-US" dirty="0" smtClean="0"/>
              <a:t>King Saul – (1 Sam. 13 &amp; 15)</a:t>
            </a:r>
          </a:p>
          <a:p>
            <a:pPr lvl="1"/>
            <a:r>
              <a:rPr lang="en-US" dirty="0" smtClean="0"/>
              <a:t>Jeroboam – (1 Kings 12:25-33)</a:t>
            </a:r>
          </a:p>
          <a:p>
            <a:pPr lvl="1"/>
            <a:r>
              <a:rPr lang="en-US" dirty="0" err="1" smtClean="0"/>
              <a:t>Uzziah</a:t>
            </a:r>
            <a:r>
              <a:rPr lang="en-US" dirty="0" smtClean="0"/>
              <a:t> – (2 Chr. 26:16-23)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Lessons from David’s Ox Cart - When “Good” is Bad</a:t>
            </a:r>
          </a:p>
        </p:txBody>
      </p:sp>
    </p:spTree>
    <p:extLst>
      <p:ext uri="{BB962C8B-B14F-4D97-AF65-F5344CB8AC3E}">
        <p14:creationId xmlns:p14="http://schemas.microsoft.com/office/powerpoint/2010/main" val="39829945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7244634" y="2402032"/>
            <a:ext cx="5720797" cy="553998"/>
          </a:xfrm>
          <a:prstGeom prst="rect">
            <a:avLst/>
          </a:prstGeom>
          <a:ln w="12700">
            <a:miter lim="400000"/>
          </a:ln>
          <a:effectLst>
            <a:outerShdw blurRad="63500" dist="63500" dir="271592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95300" lvl="0" indent="-495300" algn="l" defTabSz="457200">
              <a:spcBef>
                <a:spcPts val="1000"/>
              </a:spcBef>
              <a:buSzPct val="5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3600" b="1" i="1" dirty="0">
              <a:solidFill>
                <a:srgbClr val="FFFFFF"/>
              </a:solidFill>
              <a:effectLst>
                <a:outerShdw blurRad="63500" dist="63500" dir="2685855" rotWithShape="0">
                  <a:srgbClr val="000000"/>
                </a:outerShdw>
              </a:effectLst>
              <a:latin typeface="Adelon-Light-Regular"/>
              <a:ea typeface="Adelon-Light-Regular"/>
              <a:cs typeface="Adelon-Light-Regular"/>
              <a:sym typeface="Adelon-Light-Regula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 Sam 4:1-11, The Ark of God Captured by The Philistines, Eli’s Sons die</a:t>
            </a:r>
          </a:p>
          <a:p>
            <a:r>
              <a:rPr lang="en-US" dirty="0" smtClean="0"/>
              <a:t>1 Sam 4:12-18, Eli Dies when told of Losses</a:t>
            </a:r>
          </a:p>
          <a:p>
            <a:r>
              <a:rPr lang="en-US" dirty="0" smtClean="0"/>
              <a:t>1 Sam 4:19-22, Phinehas’ wife goes into labor, (has a son/names him Ichabod), and dies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The Ark of God Takes A 7 Month Journey - 1 Sam 4-6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0595">
            <a:off x="3334422" y="4050197"/>
            <a:ext cx="708660" cy="11658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764">
            <a:off x="2547370" y="3991923"/>
            <a:ext cx="708660" cy="11658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49792" y="4953830"/>
            <a:ext cx="941967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Israel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FF0000"/>
                </a:solidFill>
              </a:rPr>
              <a:t>Army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7479" y="4895557"/>
            <a:ext cx="125653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Philistine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FF0000"/>
                </a:solidFill>
              </a:rPr>
              <a:t>Army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3727" y="3186849"/>
            <a:ext cx="941967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Ark of God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65029">
            <a:off x="5792869" y="4365114"/>
            <a:ext cx="708660" cy="116586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When God specifies - we CANNOT substitute. (1 </a:t>
            </a:r>
            <a:r>
              <a:rPr lang="en-US" dirty="0" err="1" smtClean="0"/>
              <a:t>Chr</a:t>
            </a:r>
            <a:r>
              <a:rPr lang="en-US" dirty="0" smtClean="0"/>
              <a:t> 13:5-8)</a:t>
            </a:r>
          </a:p>
          <a:p>
            <a:pPr lvl="1"/>
            <a:r>
              <a:rPr lang="en-US" dirty="0" smtClean="0"/>
              <a:t>What happens to our worship when we put it on a “Ox Cart” rather than following the divine order?</a:t>
            </a:r>
          </a:p>
          <a:p>
            <a:pPr lvl="1"/>
            <a:r>
              <a:rPr lang="en-US" dirty="0" smtClean="0"/>
              <a:t>What happens to our work when we load it on an “Ox Cart” we have made (institutionalism) rather than following the divine order?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Lessons from David’s Ox Cart - When “Good” is Bad</a:t>
            </a:r>
          </a:p>
        </p:txBody>
      </p:sp>
    </p:spTree>
    <p:extLst>
      <p:ext uri="{BB962C8B-B14F-4D97-AF65-F5344CB8AC3E}">
        <p14:creationId xmlns:p14="http://schemas.microsoft.com/office/powerpoint/2010/main" val="17810199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6611619" y="3232496"/>
            <a:ext cx="6080761" cy="4738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6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0738" y="21600"/>
                  <a:pt x="19674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862" y="0"/>
                  <a:pt x="1926" y="0"/>
                </a:cubicBezTo>
                <a:close/>
              </a:path>
            </a:pathLst>
          </a:custGeom>
          <a:gradFill>
            <a:gsLst>
              <a:gs pos="0">
                <a:srgbClr val="00A6AC">
                  <a:alpha val="37000"/>
                </a:srgbClr>
              </a:gs>
              <a:gs pos="100000">
                <a:srgbClr val="005C5F">
                  <a:alpha val="76000"/>
                </a:srgb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8" name="Shape 238"/>
          <p:cNvSpPr/>
          <p:nvPr/>
        </p:nvSpPr>
        <p:spPr>
          <a:xfrm flipH="1">
            <a:off x="348982" y="3232496"/>
            <a:ext cx="5919737" cy="4753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6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0738" y="21600"/>
                  <a:pt x="19674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862" y="0"/>
                  <a:pt x="1926" y="0"/>
                </a:cubicBezTo>
                <a:close/>
              </a:path>
            </a:pathLst>
          </a:custGeom>
          <a:gradFill>
            <a:gsLst>
              <a:gs pos="0">
                <a:srgbClr val="971817">
                  <a:alpha val="51000"/>
                </a:srgbClr>
              </a:gs>
              <a:gs pos="100000">
                <a:srgbClr val="720C04">
                  <a:alpha val="41000"/>
                </a:srgb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6877692" y="3828874"/>
            <a:ext cx="5548614" cy="3323987"/>
          </a:xfrm>
          <a:prstGeom prst="rect">
            <a:avLst/>
          </a:prstGeom>
          <a:ln w="12700">
            <a:miter lim="400000"/>
          </a:ln>
          <a:effectLst>
            <a:outerShdw blurRad="101600" dist="88900" dir="271592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defTabSz="914400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FFFFFF"/>
                </a:solidFill>
                <a:latin typeface="Dominican Small Caps"/>
                <a:ea typeface="Dominican Small Caps"/>
                <a:cs typeface="Dominican Small Caps"/>
                <a:sym typeface="Dominican Small Caps"/>
              </a:rPr>
              <a:t>God has revealed everything that He wants from us </a:t>
            </a:r>
          </a:p>
          <a:p>
            <a:pPr lvl="0" defTabSz="91440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 Pet </a:t>
            </a:r>
            <a:r>
              <a:rPr sz="3600" dirty="0" smtClean="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1:3 </a:t>
            </a:r>
            <a:endParaRPr sz="3600" dirty="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lvl="0" defTabSz="91440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 Tim </a:t>
            </a:r>
            <a:r>
              <a:rPr sz="3600" dirty="0" smtClean="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3:16</a:t>
            </a:r>
            <a:r>
              <a:rPr lang="en-US" sz="3600" dirty="0" smtClean="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-</a:t>
            </a:r>
            <a:r>
              <a:rPr sz="3600" dirty="0" smtClean="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17</a:t>
            </a:r>
            <a:endParaRPr sz="3600" dirty="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lvl="0" defTabSz="91440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Jude 3</a:t>
            </a:r>
          </a:p>
        </p:txBody>
      </p:sp>
      <p:sp>
        <p:nvSpPr>
          <p:cNvPr id="15" name="Shape 44"/>
          <p:cNvSpPr/>
          <p:nvPr/>
        </p:nvSpPr>
        <p:spPr>
          <a:xfrm>
            <a:off x="169864" y="177160"/>
            <a:ext cx="13129774" cy="2031325"/>
          </a:xfrm>
          <a:prstGeom prst="rect">
            <a:avLst/>
          </a:prstGeom>
          <a:ln w="12700">
            <a:miter lim="400000"/>
          </a:ln>
          <a:effectLst>
            <a:outerShdw blurRad="76200" dist="63500" dir="1526942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370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David a</a:t>
            </a:r>
            <a:r>
              <a:rPr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nd </a:t>
            </a:r>
            <a:r>
              <a:rPr sz="6600" dirty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Uzzah's </a:t>
            </a:r>
            <a:r>
              <a:rPr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Error</a:t>
            </a:r>
            <a:endParaRPr lang="en-US" sz="6600" dirty="0" smtClean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Consequences of the Ox</a:t>
            </a:r>
            <a:r>
              <a:rPr lang="en-US" sz="6600" baseline="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Cart</a:t>
            </a:r>
            <a:endParaRPr sz="6600" dirty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Lessons from David’s Ox Cart - When “Good” is Bad</a:t>
            </a:r>
          </a:p>
        </p:txBody>
      </p:sp>
      <p:sp>
        <p:nvSpPr>
          <p:cNvPr id="8" name="Shape 246"/>
          <p:cNvSpPr/>
          <p:nvPr/>
        </p:nvSpPr>
        <p:spPr>
          <a:xfrm>
            <a:off x="534543" y="3828873"/>
            <a:ext cx="5548614" cy="3323987"/>
          </a:xfrm>
          <a:prstGeom prst="rect">
            <a:avLst/>
          </a:prstGeom>
          <a:ln w="12700">
            <a:miter lim="400000"/>
          </a:ln>
          <a:effectLst>
            <a:outerShdw blurRad="101600" dist="88900" dir="271592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defTabSz="914400">
              <a:defRPr sz="180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FFFFFF"/>
                </a:solidFill>
                <a:latin typeface="Dominican Small Caps"/>
                <a:ea typeface="Dominican Small Caps"/>
                <a:cs typeface="Dominican Small Caps"/>
                <a:sym typeface="Dominican Small Caps"/>
              </a:rPr>
              <a:t>Man Cannot Know the Man of God Except through Revelation </a:t>
            </a:r>
            <a:r>
              <a:rPr sz="3600" b="1" dirty="0" smtClean="0">
                <a:solidFill>
                  <a:srgbClr val="FFFFFF"/>
                </a:solidFill>
                <a:latin typeface="Dominican Small Caps"/>
                <a:ea typeface="Dominican Small Caps"/>
                <a:cs typeface="Dominican Small Caps"/>
                <a:sym typeface="Dominican Small Caps"/>
              </a:rPr>
              <a:t> </a:t>
            </a:r>
            <a:endParaRPr sz="3600" b="1" dirty="0">
              <a:solidFill>
                <a:srgbClr val="FFFFFF"/>
              </a:solidFill>
              <a:latin typeface="Dominican Small Caps"/>
              <a:ea typeface="Dominican Small Caps"/>
              <a:cs typeface="Dominican Small Caps"/>
              <a:sym typeface="Dominican Small Caps"/>
            </a:endParaRPr>
          </a:p>
          <a:p>
            <a:pPr lvl="0" defTabSz="91440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I </a:t>
            </a:r>
            <a:r>
              <a:rPr lang="en-US" sz="3600" dirty="0" err="1" smtClean="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Cor</a:t>
            </a:r>
            <a:r>
              <a:rPr lang="en-US" sz="3600" dirty="0" smtClean="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2:10-14</a:t>
            </a:r>
            <a:endParaRPr sz="3600" dirty="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lvl="0" defTabSz="914400">
              <a:defRPr sz="1800">
                <a:solidFill>
                  <a:srgbClr val="000000"/>
                </a:solidFill>
              </a:defRPr>
            </a:pPr>
            <a:r>
              <a:rPr lang="en-US" sz="3600" dirty="0" err="1" smtClean="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Eph</a:t>
            </a:r>
            <a:r>
              <a:rPr lang="en-US" sz="3600" dirty="0" smtClean="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3:3-5</a:t>
            </a:r>
          </a:p>
          <a:p>
            <a:pPr lvl="0" defTabSz="91440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Isa 55:8-9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3" animBg="1" advAuto="0"/>
      <p:bldP spid="238" grpId="1" animBg="1" advAuto="0"/>
      <p:bldP spid="246" grpId="4" animBg="1" advAuto="0"/>
      <p:bldP spid="8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44"/>
          <p:cNvSpPr/>
          <p:nvPr/>
        </p:nvSpPr>
        <p:spPr>
          <a:xfrm>
            <a:off x="169864" y="177160"/>
            <a:ext cx="13129774" cy="2031325"/>
          </a:xfrm>
          <a:prstGeom prst="rect">
            <a:avLst/>
          </a:prstGeom>
          <a:ln w="12700">
            <a:miter lim="400000"/>
          </a:ln>
          <a:effectLst>
            <a:outerShdw blurRad="76200" dist="63500" dir="1526942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370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David a</a:t>
            </a:r>
            <a:r>
              <a:rPr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nd </a:t>
            </a:r>
            <a:r>
              <a:rPr sz="6600" dirty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Uzzah's </a:t>
            </a:r>
            <a:r>
              <a:rPr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Error</a:t>
            </a:r>
            <a:endParaRPr lang="en-US" sz="6600" dirty="0" smtClean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Consequences of the Ox</a:t>
            </a:r>
            <a:r>
              <a:rPr lang="en-US" sz="6600" baseline="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Cart</a:t>
            </a:r>
            <a:endParaRPr sz="6600" dirty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8435339" y="3446525"/>
            <a:ext cx="4443308" cy="47548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6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0738" y="21600"/>
                  <a:pt x="19674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862" y="0"/>
                  <a:pt x="1926" y="0"/>
                </a:cubicBezTo>
                <a:close/>
              </a:path>
            </a:pathLst>
          </a:custGeom>
          <a:gradFill>
            <a:gsLst>
              <a:gs pos="0">
                <a:srgbClr val="00A6AC">
                  <a:alpha val="37000"/>
                </a:srgbClr>
              </a:gs>
              <a:gs pos="100000">
                <a:srgbClr val="005C5F">
                  <a:alpha val="76000"/>
                </a:srgb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0" name="Shape 250"/>
          <p:cNvSpPr/>
          <p:nvPr/>
        </p:nvSpPr>
        <p:spPr>
          <a:xfrm flipH="1">
            <a:off x="148177" y="3439514"/>
            <a:ext cx="4443308" cy="4754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6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0738" y="21600"/>
                  <a:pt x="19674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862" y="0"/>
                  <a:pt x="1926" y="0"/>
                </a:cubicBezTo>
                <a:close/>
              </a:path>
            </a:pathLst>
          </a:custGeom>
          <a:gradFill>
            <a:gsLst>
              <a:gs pos="0">
                <a:srgbClr val="971817">
                  <a:alpha val="51000"/>
                </a:srgbClr>
              </a:gs>
              <a:gs pos="100000">
                <a:srgbClr val="720C04">
                  <a:alpha val="41000"/>
                </a:srgb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148177" y="3751574"/>
            <a:ext cx="4443308" cy="4144724"/>
          </a:xfrm>
          <a:prstGeom prst="rect">
            <a:avLst/>
          </a:prstGeom>
          <a:ln w="12700">
            <a:miter lim="400000"/>
          </a:ln>
          <a:effectLst>
            <a:outerShdw blurRad="101600" dist="88900" dir="271592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marL="342900" lvl="0" indent="-342900" defTabSz="914400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sz="5400" b="1" u="sng" dirty="0">
                <a:solidFill>
                  <a:srgbClr val="FFD479"/>
                </a:solidFill>
                <a:effectLst>
                  <a:outerShdw blurRad="63500" dist="63500" dir="2834610" rotWithShape="0">
                    <a:srgbClr val="000000"/>
                  </a:outerShdw>
                </a:effectLst>
                <a:latin typeface="Berlin Sans FB Demi Bold"/>
                <a:ea typeface="Berlin Sans FB Demi Bold"/>
                <a:cs typeface="Berlin Sans FB Demi Bold"/>
                <a:sym typeface="Berlin Sans FB Demi Bold"/>
              </a:rPr>
              <a:t>From Heaven</a:t>
            </a:r>
            <a:endParaRPr sz="6000" b="1" u="sng" dirty="0">
              <a:solidFill>
                <a:srgbClr val="FFD479"/>
              </a:solidFill>
              <a:effectLst>
                <a:outerShdw blurRad="63500" dist="63500" dir="2834610" rotWithShape="0">
                  <a:srgbClr val="000000"/>
                </a:outerShdw>
              </a:effectLst>
              <a:latin typeface="Berlin Sans FB Demi Bold"/>
              <a:ea typeface="Berlin Sans FB Demi Bold"/>
              <a:cs typeface="Berlin Sans FB Demi Bold"/>
              <a:sym typeface="Berlin Sans FB Demi Bold"/>
            </a:endParaRPr>
          </a:p>
          <a:p>
            <a:pPr marL="342900" lvl="0" indent="-342900" defTabSz="914400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sz="4800" b="1" dirty="0" smtClean="0">
                <a:solidFill>
                  <a:srgbClr val="FFFFFF"/>
                </a:solidFill>
                <a:effectLst>
                  <a:outerShdw blurRad="63500" dist="63500" dir="2834610" rotWithShape="0">
                    <a:srgbClr val="000000"/>
                  </a:outerShdw>
                </a:effectLst>
                <a:latin typeface="Denmark Regular"/>
                <a:ea typeface="Denmark Regular"/>
                <a:cs typeface="Denmark Regular"/>
                <a:sym typeface="Denmark Regular"/>
              </a:rPr>
              <a:t>1 </a:t>
            </a:r>
            <a:r>
              <a:rPr sz="4800" b="1" dirty="0" err="1" smtClean="0">
                <a:solidFill>
                  <a:srgbClr val="FFFFFF"/>
                </a:solidFill>
                <a:effectLst>
                  <a:outerShdw blurRad="63500" dist="63500" dir="2834610" rotWithShape="0">
                    <a:srgbClr val="000000"/>
                  </a:outerShdw>
                </a:effectLst>
                <a:latin typeface="Denmark Regular"/>
                <a:ea typeface="Denmark Regular"/>
                <a:cs typeface="Denmark Regular"/>
                <a:sym typeface="Denmark Regular"/>
              </a:rPr>
              <a:t>Jn</a:t>
            </a:r>
            <a:r>
              <a:rPr sz="4800" b="1" dirty="0" smtClean="0">
                <a:solidFill>
                  <a:srgbClr val="FFFFFF"/>
                </a:solidFill>
                <a:effectLst>
                  <a:outerShdw blurRad="63500" dist="63500" dir="2834610" rotWithShape="0">
                    <a:srgbClr val="000000"/>
                  </a:outerShdw>
                </a:effectLst>
                <a:latin typeface="Denmark Regular"/>
                <a:ea typeface="Denmark Regular"/>
                <a:cs typeface="Denmark Regular"/>
                <a:sym typeface="Denmark Regular"/>
              </a:rPr>
              <a:t> </a:t>
            </a:r>
            <a:r>
              <a:rPr sz="4800" b="1" dirty="0">
                <a:solidFill>
                  <a:srgbClr val="FFFFFF"/>
                </a:solidFill>
                <a:effectLst>
                  <a:outerShdw blurRad="63500" dist="63500" dir="2834610" rotWithShape="0">
                    <a:srgbClr val="000000"/>
                  </a:outerShdw>
                </a:effectLst>
                <a:latin typeface="Denmark Regular"/>
                <a:ea typeface="Denmark Regular"/>
                <a:cs typeface="Denmark Regular"/>
                <a:sym typeface="Denmark Regular"/>
              </a:rPr>
              <a:t>4:4-6</a:t>
            </a:r>
          </a:p>
          <a:p>
            <a:pPr marL="342900" lvl="0" indent="-342900" defTabSz="914400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sz="4800" b="1" dirty="0" smtClean="0">
                <a:solidFill>
                  <a:srgbClr val="FFFFFF"/>
                </a:solidFill>
                <a:effectLst>
                  <a:outerShdw blurRad="63500" dist="63500" dir="2834610" rotWithShape="0">
                    <a:srgbClr val="000000"/>
                  </a:outerShdw>
                </a:effectLst>
                <a:latin typeface="Denmark Regular"/>
                <a:ea typeface="Denmark Regular"/>
                <a:cs typeface="Denmark Regular"/>
                <a:sym typeface="Denmark Regular"/>
              </a:rPr>
              <a:t>Gal </a:t>
            </a:r>
            <a:r>
              <a:rPr sz="4800" b="1" dirty="0">
                <a:solidFill>
                  <a:srgbClr val="FFFFFF"/>
                </a:solidFill>
                <a:effectLst>
                  <a:outerShdw blurRad="63500" dist="63500" dir="2834610" rotWithShape="0">
                    <a:srgbClr val="000000"/>
                  </a:outerShdw>
                </a:effectLst>
                <a:latin typeface="Denmark Regular"/>
                <a:ea typeface="Denmark Regular"/>
                <a:cs typeface="Denmark Regular"/>
                <a:sym typeface="Denmark Regular"/>
              </a:rPr>
              <a:t>1:6-9</a:t>
            </a:r>
          </a:p>
          <a:p>
            <a:pPr marL="342900" lvl="0" indent="-342900" defTabSz="914400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sz="4800" b="1" dirty="0" smtClean="0">
                <a:solidFill>
                  <a:srgbClr val="FFFFFF"/>
                </a:solidFill>
                <a:effectLst>
                  <a:outerShdw blurRad="63500" dist="63500" dir="2834610" rotWithShape="0">
                    <a:srgbClr val="000000"/>
                  </a:outerShdw>
                </a:effectLst>
                <a:latin typeface="Denmark Regular"/>
                <a:ea typeface="Denmark Regular"/>
                <a:cs typeface="Denmark Regular"/>
                <a:sym typeface="Denmark Regular"/>
              </a:rPr>
              <a:t>Col </a:t>
            </a:r>
            <a:r>
              <a:rPr sz="4800" b="1" dirty="0">
                <a:solidFill>
                  <a:srgbClr val="FFFFFF"/>
                </a:solidFill>
                <a:effectLst>
                  <a:outerShdw blurRad="63500" dist="63500" dir="2834610" rotWithShape="0">
                    <a:srgbClr val="000000"/>
                  </a:outerShdw>
                </a:effectLst>
                <a:latin typeface="Denmark Regular"/>
                <a:ea typeface="Denmark Regular"/>
                <a:cs typeface="Denmark Regular"/>
                <a:sym typeface="Denmark Regular"/>
              </a:rPr>
              <a:t>2:6-10</a:t>
            </a:r>
          </a:p>
          <a:p>
            <a:pPr marL="342900" lvl="0" indent="-342900" defTabSz="914400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sz="4800" b="1" dirty="0">
                <a:solidFill>
                  <a:srgbClr val="FFFFFF"/>
                </a:solidFill>
                <a:effectLst>
                  <a:outerShdw blurRad="63500" dist="63500" dir="2834610" rotWithShape="0">
                    <a:srgbClr val="000000"/>
                  </a:outerShdw>
                </a:effectLst>
                <a:latin typeface="Denmark Regular"/>
                <a:ea typeface="Denmark Regular"/>
                <a:cs typeface="Denmark Regular"/>
                <a:sym typeface="Denmark Regular"/>
              </a:rPr>
              <a:t>2 </a:t>
            </a:r>
            <a:r>
              <a:rPr sz="4800" b="1" dirty="0" err="1" smtClean="0">
                <a:solidFill>
                  <a:srgbClr val="FFFFFF"/>
                </a:solidFill>
                <a:effectLst>
                  <a:outerShdw blurRad="63500" dist="63500" dir="2834610" rotWithShape="0">
                    <a:srgbClr val="000000"/>
                  </a:outerShdw>
                </a:effectLst>
                <a:latin typeface="Denmark Regular"/>
                <a:ea typeface="Denmark Regular"/>
                <a:cs typeface="Denmark Regular"/>
                <a:sym typeface="Denmark Regular"/>
              </a:rPr>
              <a:t>Thes</a:t>
            </a:r>
            <a:r>
              <a:rPr sz="4800" b="1" dirty="0" smtClean="0">
                <a:solidFill>
                  <a:srgbClr val="FFFFFF"/>
                </a:solidFill>
                <a:effectLst>
                  <a:outerShdw blurRad="63500" dist="63500" dir="2834610" rotWithShape="0">
                    <a:srgbClr val="000000"/>
                  </a:outerShdw>
                </a:effectLst>
                <a:latin typeface="Denmark Regular"/>
                <a:ea typeface="Denmark Regular"/>
                <a:cs typeface="Denmark Regular"/>
                <a:sym typeface="Denmark Regular"/>
              </a:rPr>
              <a:t> </a:t>
            </a:r>
            <a:r>
              <a:rPr sz="4800" b="1" dirty="0">
                <a:solidFill>
                  <a:srgbClr val="FFFFFF"/>
                </a:solidFill>
                <a:effectLst>
                  <a:outerShdw blurRad="63500" dist="63500" dir="2834610" rotWithShape="0">
                    <a:srgbClr val="000000"/>
                  </a:outerShdw>
                </a:effectLst>
                <a:latin typeface="Denmark Regular"/>
                <a:ea typeface="Denmark Regular"/>
                <a:cs typeface="Denmark Regular"/>
                <a:sym typeface="Denmark Regular"/>
              </a:rPr>
              <a:t>2:15</a:t>
            </a:r>
          </a:p>
        </p:txBody>
      </p:sp>
      <p:sp>
        <p:nvSpPr>
          <p:cNvPr id="257" name="Shape 257"/>
          <p:cNvSpPr/>
          <p:nvPr/>
        </p:nvSpPr>
        <p:spPr>
          <a:xfrm>
            <a:off x="8435339" y="3750822"/>
            <a:ext cx="4443308" cy="4144724"/>
          </a:xfrm>
          <a:prstGeom prst="rect">
            <a:avLst/>
          </a:prstGeom>
          <a:ln w="12700">
            <a:miter lim="400000"/>
          </a:ln>
          <a:effectLst>
            <a:outerShdw blurRad="101600" dist="88900" dir="271592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marL="342900" lvl="0" indent="-342900" defTabSz="914400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sz="5400" b="1" u="sng" dirty="0">
                <a:solidFill>
                  <a:srgbClr val="FFD479"/>
                </a:solidFill>
                <a:effectLst>
                  <a:outerShdw blurRad="63500" dist="63500" dir="1996627" rotWithShape="0">
                    <a:srgbClr val="000000"/>
                  </a:outerShdw>
                </a:effectLst>
                <a:latin typeface="Berlin Sans FB Demi Bold"/>
                <a:ea typeface="Berlin Sans FB Demi Bold"/>
                <a:cs typeface="Berlin Sans FB Demi Bold"/>
                <a:sym typeface="Berlin Sans FB Demi Bold"/>
              </a:rPr>
              <a:t>From Men</a:t>
            </a:r>
            <a:endParaRPr sz="5400" b="1" dirty="0">
              <a:solidFill>
                <a:srgbClr val="FFD479"/>
              </a:solidFill>
              <a:effectLst>
                <a:outerShdw blurRad="63500" dist="63500" dir="1996627" rotWithShape="0">
                  <a:srgbClr val="000000"/>
                </a:outerShdw>
              </a:effectLst>
              <a:latin typeface="Berlin Sans FB Demi Bold"/>
              <a:ea typeface="Berlin Sans FB Demi Bold"/>
              <a:cs typeface="Berlin Sans FB Demi Bold"/>
              <a:sym typeface="Berlin Sans FB Demi Bold"/>
            </a:endParaRPr>
          </a:p>
          <a:p>
            <a:pPr marL="342900" lvl="0" indent="-342900" defTabSz="914400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sz="4800" b="1" dirty="0" smtClean="0">
                <a:solidFill>
                  <a:srgbClr val="FFFFFF"/>
                </a:solidFill>
                <a:effectLst>
                  <a:outerShdw blurRad="63500" dist="63500" dir="1996627" rotWithShape="0">
                    <a:srgbClr val="000000"/>
                  </a:outerShdw>
                </a:effectLst>
                <a:latin typeface="Denmark Regular"/>
                <a:ea typeface="Denmark Regular"/>
                <a:cs typeface="Denmark Regular"/>
                <a:sym typeface="Denmark Regular"/>
              </a:rPr>
              <a:t>Mt </a:t>
            </a:r>
            <a:r>
              <a:rPr sz="4800" b="1" dirty="0">
                <a:solidFill>
                  <a:srgbClr val="FFFFFF"/>
                </a:solidFill>
                <a:effectLst>
                  <a:outerShdw blurRad="63500" dist="63500" dir="1996627" rotWithShape="0">
                    <a:srgbClr val="000000"/>
                  </a:outerShdw>
                </a:effectLst>
                <a:latin typeface="Denmark Regular"/>
                <a:ea typeface="Denmark Regular"/>
                <a:cs typeface="Denmark Regular"/>
                <a:sym typeface="Denmark Regular"/>
              </a:rPr>
              <a:t>15:1-9</a:t>
            </a:r>
          </a:p>
          <a:p>
            <a:pPr marL="342900" lvl="0" indent="-342900" defTabSz="914400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sz="4800" b="1" dirty="0" smtClean="0">
                <a:solidFill>
                  <a:srgbClr val="FFFFFF"/>
                </a:solidFill>
                <a:effectLst>
                  <a:outerShdw blurRad="63500" dist="63500" dir="1996627" rotWithShape="0">
                    <a:srgbClr val="000000"/>
                  </a:outerShdw>
                </a:effectLst>
                <a:latin typeface="Denmark Regular"/>
                <a:ea typeface="Denmark Regular"/>
                <a:cs typeface="Denmark Regular"/>
                <a:sym typeface="Denmark Regular"/>
              </a:rPr>
              <a:t>Gal 1:10-</a:t>
            </a:r>
            <a:r>
              <a:rPr lang="en-US" sz="4800" b="1" dirty="0" smtClean="0">
                <a:solidFill>
                  <a:srgbClr val="FFFFFF"/>
                </a:solidFill>
                <a:effectLst>
                  <a:outerShdw blurRad="63500" dist="63500" dir="1996627" rotWithShape="0">
                    <a:srgbClr val="000000"/>
                  </a:outerShdw>
                </a:effectLst>
                <a:latin typeface="Denmark Regular"/>
                <a:ea typeface="Denmark Regular"/>
                <a:cs typeface="Denmark Regular"/>
                <a:sym typeface="Denmark Regular"/>
              </a:rPr>
              <a:t>23</a:t>
            </a:r>
            <a:endParaRPr sz="4800" b="1" dirty="0">
              <a:solidFill>
                <a:srgbClr val="FFFFFF"/>
              </a:solidFill>
              <a:effectLst>
                <a:outerShdw blurRad="63500" dist="63500" dir="1996627" rotWithShape="0">
                  <a:srgbClr val="000000"/>
                </a:outerShdw>
              </a:effectLst>
              <a:latin typeface="Denmark Regular"/>
              <a:ea typeface="Denmark Regular"/>
              <a:cs typeface="Denmark Regular"/>
              <a:sym typeface="Denmark Regular"/>
            </a:endParaRPr>
          </a:p>
          <a:p>
            <a:pPr marL="342900" lvl="0" indent="-342900" defTabSz="914400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sz="4800" b="1" dirty="0" smtClean="0">
                <a:solidFill>
                  <a:srgbClr val="FFFFFF"/>
                </a:solidFill>
                <a:effectLst>
                  <a:outerShdw blurRad="63500" dist="63500" dir="1996627" rotWithShape="0">
                    <a:srgbClr val="000000"/>
                  </a:outerShdw>
                </a:effectLst>
                <a:latin typeface="Denmark Regular"/>
                <a:ea typeface="Denmark Regular"/>
                <a:cs typeface="Denmark Regular"/>
                <a:sym typeface="Denmark Regular"/>
              </a:rPr>
              <a:t>Col </a:t>
            </a:r>
            <a:r>
              <a:rPr sz="4800" b="1" dirty="0">
                <a:solidFill>
                  <a:srgbClr val="FFFFFF"/>
                </a:solidFill>
                <a:effectLst>
                  <a:outerShdw blurRad="63500" dist="63500" dir="1996627" rotWithShape="0">
                    <a:srgbClr val="000000"/>
                  </a:outerShdw>
                </a:effectLst>
                <a:latin typeface="Denmark Regular"/>
                <a:ea typeface="Denmark Regular"/>
                <a:cs typeface="Denmark Regular"/>
                <a:sym typeface="Denmark Regular"/>
              </a:rPr>
              <a:t>2:8</a:t>
            </a:r>
          </a:p>
          <a:p>
            <a:pPr marL="342900" lvl="0" indent="-342900" defTabSz="914400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sz="4800" b="1" dirty="0">
                <a:solidFill>
                  <a:srgbClr val="FFFFFF"/>
                </a:solidFill>
                <a:effectLst>
                  <a:outerShdw blurRad="63500" dist="63500" dir="1996627" rotWithShape="0">
                    <a:srgbClr val="000000"/>
                  </a:outerShdw>
                </a:effectLst>
                <a:latin typeface="Denmark Regular"/>
                <a:ea typeface="Denmark Regular"/>
                <a:cs typeface="Denmark Regular"/>
                <a:sym typeface="Denmark Regular"/>
              </a:rPr>
              <a:t>2 </a:t>
            </a:r>
            <a:r>
              <a:rPr sz="4800" b="1" dirty="0" err="1" smtClean="0">
                <a:solidFill>
                  <a:srgbClr val="FFFFFF"/>
                </a:solidFill>
                <a:effectLst>
                  <a:outerShdw blurRad="63500" dist="63500" dir="1996627" rotWithShape="0">
                    <a:srgbClr val="000000"/>
                  </a:outerShdw>
                </a:effectLst>
                <a:latin typeface="Denmark Regular"/>
                <a:ea typeface="Denmark Regular"/>
                <a:cs typeface="Denmark Regular"/>
                <a:sym typeface="Denmark Regular"/>
              </a:rPr>
              <a:t>Thes</a:t>
            </a:r>
            <a:r>
              <a:rPr sz="4800" b="1" dirty="0" smtClean="0">
                <a:solidFill>
                  <a:srgbClr val="FFFFFF"/>
                </a:solidFill>
                <a:effectLst>
                  <a:outerShdw blurRad="63500" dist="63500" dir="1996627" rotWithShape="0">
                    <a:srgbClr val="000000"/>
                  </a:outerShdw>
                </a:effectLst>
                <a:latin typeface="Denmark Regular"/>
                <a:ea typeface="Denmark Regular"/>
                <a:cs typeface="Denmark Regular"/>
                <a:sym typeface="Denmark Regular"/>
              </a:rPr>
              <a:t> </a:t>
            </a:r>
            <a:r>
              <a:rPr sz="4800" b="1" dirty="0">
                <a:solidFill>
                  <a:srgbClr val="FFFFFF"/>
                </a:solidFill>
                <a:effectLst>
                  <a:outerShdw blurRad="63500" dist="63500" dir="1996627" rotWithShape="0">
                    <a:srgbClr val="000000"/>
                  </a:outerShdw>
                </a:effectLst>
                <a:latin typeface="Denmark Regular"/>
                <a:ea typeface="Denmark Regular"/>
                <a:cs typeface="Denmark Regular"/>
                <a:sym typeface="Denmark Regular"/>
              </a:rPr>
              <a:t>2:2-4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Lessons from David’s Ox Cart - When “Good” is Bad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4942" y="3274348"/>
            <a:ext cx="3331924" cy="5296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indent="6350" defTabSz="91440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4000" b="1" i="1" dirty="0" smtClean="0">
                <a:solidFill>
                  <a:srgbClr val="971817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Mt 21:23-27</a:t>
            </a:r>
            <a:endParaRPr lang="en-US" sz="4000" b="1" dirty="0">
              <a:solidFill>
                <a:srgbClr val="971817"/>
              </a:solidFill>
              <a:latin typeface="Book Antiqua Bold"/>
              <a:ea typeface="Book Antiqua Bold"/>
              <a:cs typeface="Book Antiqua Bold"/>
              <a:sym typeface="Book Antiqua Bold"/>
            </a:endParaRPr>
          </a:p>
          <a:p>
            <a:pPr lvl="1" indent="6350" defTabSz="914400">
              <a:spcBef>
                <a:spcPts val="1700"/>
              </a:spcBef>
              <a:defRPr sz="1800">
                <a:solidFill>
                  <a:srgbClr val="000000"/>
                </a:solidFill>
              </a:defRPr>
            </a:pPr>
            <a:r>
              <a:rPr lang="en-US" sz="6000" b="1" dirty="0">
                <a:solidFill>
                  <a:srgbClr val="E13F3B"/>
                </a:solidFill>
                <a:latin typeface="Agency FB"/>
                <a:ea typeface="Agency FB"/>
                <a:cs typeface="Agency FB"/>
                <a:sym typeface="Agency FB"/>
              </a:rPr>
              <a:t>Only Two Possible Sources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animBg="1"/>
      <p:bldP spid="250" grpId="0" animBg="1"/>
      <p:bldP spid="256" grpId="0" animBg="1"/>
      <p:bldP spid="2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44"/>
          <p:cNvSpPr/>
          <p:nvPr/>
        </p:nvSpPr>
        <p:spPr>
          <a:xfrm>
            <a:off x="169864" y="177160"/>
            <a:ext cx="13129774" cy="2031325"/>
          </a:xfrm>
          <a:prstGeom prst="rect">
            <a:avLst/>
          </a:prstGeom>
          <a:ln w="12700">
            <a:miter lim="400000"/>
          </a:ln>
          <a:effectLst>
            <a:outerShdw blurRad="76200" dist="63500" dir="1526942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370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David a</a:t>
            </a:r>
            <a:r>
              <a:rPr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nd </a:t>
            </a:r>
            <a:r>
              <a:rPr sz="6600" dirty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Uzzah's </a:t>
            </a:r>
            <a:r>
              <a:rPr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Error</a:t>
            </a:r>
            <a:endParaRPr lang="en-US" sz="6600" dirty="0" smtClean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Consequences of the Ox</a:t>
            </a:r>
            <a:r>
              <a:rPr lang="en-US" sz="6600" baseline="0" dirty="0" smtClean="0">
                <a:solidFill>
                  <a:srgbClr val="F5D328"/>
                </a:solidFill>
                <a:effectLst>
                  <a:outerShdw blurRad="63500" dist="63500" dir="3212739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Cart</a:t>
            </a:r>
            <a:endParaRPr sz="6600" dirty="0">
              <a:solidFill>
                <a:srgbClr val="F5D328"/>
              </a:solidFill>
              <a:effectLst>
                <a:outerShdw blurRad="63500" dist="63500" dir="3212739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Lessons from David’s Ox Cart - When “Good” is Bad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6474" y="3090860"/>
            <a:ext cx="1300480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spc="-150" normalizeH="0" baseline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/>
                </a:solidFill>
                <a:uFillTx/>
                <a:latin typeface="+mn-lt"/>
                <a:ea typeface="+mn-ea"/>
                <a:cs typeface="+mn-cs"/>
                <a:sym typeface="Helvetica Light"/>
              </a:rPr>
              <a:t>Walking by</a:t>
            </a:r>
            <a:r>
              <a:rPr kumimoji="0" lang="en-US" sz="4800" b="1" i="0" u="none" strike="noStrike" spc="-150" normalizeH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/>
                </a:solidFill>
                <a:uFillTx/>
                <a:latin typeface="+mn-lt"/>
                <a:ea typeface="+mn-ea"/>
                <a:cs typeface="+mn-cs"/>
                <a:sym typeface="Helvetica Light"/>
              </a:rPr>
              <a:t> faith means walking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spc="-150" normalizeH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/>
                </a:solidFill>
                <a:uFillTx/>
                <a:latin typeface="+mn-lt"/>
                <a:ea typeface="+mn-ea"/>
                <a:cs typeface="+mn-cs"/>
                <a:sym typeface="Helvetica Light"/>
              </a:rPr>
              <a:t>by what God has said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6375" y="4956777"/>
            <a:ext cx="11599102" cy="25340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 algn="l" rtl="0" latinLnBrk="1" hangingPunct="0">
              <a:buSzPct val="80000"/>
              <a:buFont typeface="Wingdings" panose="05000000000000000000" pitchFamily="2" charset="2"/>
              <a:buChar char="v"/>
            </a:pPr>
            <a:r>
              <a:rPr lang="en-US" sz="40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 </a:t>
            </a:r>
            <a:r>
              <a:rPr lang="en-US" sz="4000" dirty="0" err="1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Cor</a:t>
            </a:r>
            <a:r>
              <a:rPr lang="en-US" sz="40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5:7</a:t>
            </a:r>
            <a:r>
              <a:rPr lang="en-US" sz="4000" dirty="0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We walk by Faith not by Sight  </a:t>
            </a:r>
            <a:endParaRPr lang="en-US" sz="4000" dirty="0">
              <a:ln w="0">
                <a:solidFill>
                  <a:schemeClr val="accent5">
                    <a:lumMod val="75000"/>
                  </a:schemeClr>
                </a:solidFill>
              </a:ln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571500" indent="-571500" algn="l" rtl="0" latinLnBrk="1" hangingPunct="0">
              <a:buSzPct val="80000"/>
              <a:buFont typeface="Wingdings" panose="05000000000000000000" pitchFamily="2" charset="2"/>
              <a:buChar char="v"/>
            </a:pPr>
            <a:r>
              <a:rPr lang="en-US" sz="40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 </a:t>
            </a:r>
            <a:r>
              <a:rPr lang="en-US" sz="4000" dirty="0" err="1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Cor</a:t>
            </a:r>
            <a:r>
              <a:rPr lang="en-US" sz="40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4:6, </a:t>
            </a:r>
            <a:r>
              <a:rPr lang="en-US" sz="4000" dirty="0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 not put man above God</a:t>
            </a:r>
            <a:endParaRPr lang="en-US" sz="4000" dirty="0">
              <a:ln w="0">
                <a:solidFill>
                  <a:schemeClr val="accent5">
                    <a:lumMod val="75000"/>
                  </a:schemeClr>
                </a:solidFill>
              </a:ln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571500" indent="-571500" algn="l" rtl="0" latinLnBrk="1" hangingPunct="0">
              <a:buSzPct val="80000"/>
              <a:buFont typeface="Wingdings" panose="05000000000000000000" pitchFamily="2" charset="2"/>
              <a:buChar char="v"/>
            </a:pPr>
            <a:r>
              <a:rPr lang="en-US" sz="40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Gal </a:t>
            </a:r>
            <a:r>
              <a:rPr lang="en-US" sz="4000" dirty="0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1:6-9, Nobody can change the Gospel</a:t>
            </a:r>
            <a:endParaRPr lang="en-US" sz="4000" dirty="0">
              <a:ln w="0">
                <a:solidFill>
                  <a:schemeClr val="accent5">
                    <a:lumMod val="75000"/>
                  </a:schemeClr>
                </a:solidFill>
              </a:ln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v"/>
              <a:tabLst/>
            </a:pP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7276078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err="1" smtClean="0"/>
              <a:t>Chr</a:t>
            </a:r>
            <a:r>
              <a:rPr lang="en-US" dirty="0" smtClean="0"/>
              <a:t> 13:12, David was afraid of God that day, saying, “How can I bring the ark of God to me?”</a:t>
            </a:r>
          </a:p>
          <a:p>
            <a:pPr lvl="1"/>
            <a:r>
              <a:rPr lang="en-US" dirty="0" smtClean="0"/>
              <a:t>Consult the proper order  (1 </a:t>
            </a:r>
            <a:r>
              <a:rPr lang="en-US" dirty="0" err="1" smtClean="0"/>
              <a:t>Chr</a:t>
            </a:r>
            <a:r>
              <a:rPr lang="en-US" dirty="0" smtClean="0"/>
              <a:t> 15:2; 12-13; Acts 17:11)</a:t>
            </a:r>
          </a:p>
          <a:p>
            <a:pPr lvl="1"/>
            <a:r>
              <a:rPr lang="en-US" dirty="0" smtClean="0"/>
              <a:t>Follow the proper order    (1 </a:t>
            </a:r>
            <a:r>
              <a:rPr lang="en-US" dirty="0" err="1" smtClean="0"/>
              <a:t>Chr</a:t>
            </a:r>
            <a:r>
              <a:rPr lang="en-US" dirty="0" smtClean="0"/>
              <a:t> 15:14-15; 2 Tim 2:15; Jam 1:22-25)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How to Please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76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0642">
            <a:off x="992054" y="7046363"/>
            <a:ext cx="708660" cy="11658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585" y="3538282"/>
            <a:ext cx="7620000" cy="5076825"/>
          </a:xfrm>
          <a:prstGeom prst="rect">
            <a:avLst/>
          </a:prstGeom>
        </p:spPr>
      </p:pic>
      <p:sp>
        <p:nvSpPr>
          <p:cNvPr id="41" name="Shape 41"/>
          <p:cNvSpPr/>
          <p:nvPr/>
        </p:nvSpPr>
        <p:spPr>
          <a:xfrm>
            <a:off x="7244634" y="2402032"/>
            <a:ext cx="5720797" cy="553998"/>
          </a:xfrm>
          <a:prstGeom prst="rect">
            <a:avLst/>
          </a:prstGeom>
          <a:ln w="12700">
            <a:miter lim="400000"/>
          </a:ln>
          <a:effectLst>
            <a:outerShdw blurRad="63500" dist="63500" dir="271592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95300" lvl="0" indent="-495300" algn="l" defTabSz="457200">
              <a:spcBef>
                <a:spcPts val="1000"/>
              </a:spcBef>
              <a:buSzPct val="50000"/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endParaRPr sz="3600" b="1" i="1" dirty="0">
              <a:solidFill>
                <a:srgbClr val="FFFFFF"/>
              </a:solidFill>
              <a:effectLst>
                <a:outerShdw blurRad="63500" dist="63500" dir="2685855" rotWithShape="0">
                  <a:srgbClr val="000000"/>
                </a:outerShdw>
              </a:effectLst>
              <a:latin typeface="Adelon-Light-Regular"/>
              <a:ea typeface="Adelon-Light-Regular"/>
              <a:cs typeface="Adelon-Light-Regular"/>
              <a:sym typeface="Adelon-Light-Regular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Philistines &amp; the Ark</a:t>
            </a:r>
          </a:p>
          <a:p>
            <a:pPr lvl="1"/>
            <a:r>
              <a:rPr lang="en-US" dirty="0" smtClean="0"/>
              <a:t>1 Sam 5:1-5, Ark carried to Ashdod set by god Dagon falls</a:t>
            </a:r>
          </a:p>
          <a:p>
            <a:pPr lvl="1"/>
            <a:r>
              <a:rPr lang="en-US" dirty="0" smtClean="0"/>
              <a:t>I Sam 5:6-8, people of Ashdod stricken with tumors</a:t>
            </a:r>
          </a:p>
          <a:p>
            <a:pPr lvl="1"/>
            <a:r>
              <a:rPr lang="en-US" dirty="0" smtClean="0"/>
              <a:t>1 Sam 5:9, Men of Gath made sick with tumors</a:t>
            </a:r>
          </a:p>
          <a:p>
            <a:pPr lvl="1"/>
            <a:r>
              <a:rPr lang="en-US" dirty="0" smtClean="0"/>
              <a:t>1 Sam 5:10,  Men of </a:t>
            </a:r>
            <a:r>
              <a:rPr lang="en-US" dirty="0" err="1" smtClean="0"/>
              <a:t>Ekron</a:t>
            </a:r>
            <a:r>
              <a:rPr lang="en-US" dirty="0" smtClean="0"/>
              <a:t> made sick with tumors and many died</a:t>
            </a:r>
          </a:p>
          <a:p>
            <a:pPr lvl="1"/>
            <a:r>
              <a:rPr lang="en-US" dirty="0" smtClean="0"/>
              <a:t>1 Sam 5:11-12,  Ark sent back to Israel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The Ark of God Takes A 7 Month Journey - 1 Sam 4-6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1128">
            <a:off x="1375655" y="7350221"/>
            <a:ext cx="708660" cy="11658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35953">
            <a:off x="2371242" y="4991429"/>
            <a:ext cx="708660" cy="11658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32024">
            <a:off x="3168810" y="4809581"/>
            <a:ext cx="708660" cy="1165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11" y="0"/>
            <a:ext cx="13153293" cy="976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86495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7244634" y="2402032"/>
            <a:ext cx="5720797" cy="553998"/>
          </a:xfrm>
          <a:prstGeom prst="rect">
            <a:avLst/>
          </a:prstGeom>
          <a:ln w="12700">
            <a:miter lim="400000"/>
          </a:ln>
          <a:effectLst>
            <a:outerShdw blurRad="63500" dist="63500" dir="271592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95300" lvl="0" indent="-495300" algn="l" defTabSz="457200">
              <a:spcBef>
                <a:spcPts val="1000"/>
              </a:spcBef>
              <a:buSzPct val="5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3600" b="1" i="1" dirty="0">
              <a:solidFill>
                <a:srgbClr val="FFFFFF"/>
              </a:solidFill>
              <a:effectLst>
                <a:outerShdw blurRad="63500" dist="63500" dir="2685855" rotWithShape="0">
                  <a:srgbClr val="000000"/>
                </a:outerShdw>
              </a:effectLst>
              <a:latin typeface="Adelon-Light-Regular"/>
              <a:ea typeface="Adelon-Light-Regular"/>
              <a:cs typeface="Adelon-Light-Regular"/>
              <a:sym typeface="Adelon-Light-Regular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US" dirty="0" smtClean="0"/>
              <a:t>1 Sam 6:13-19, Men of Beth </a:t>
            </a:r>
            <a:r>
              <a:rPr lang="en-US" dirty="0" err="1" smtClean="0"/>
              <a:t>Shemesh</a:t>
            </a:r>
            <a:r>
              <a:rPr lang="en-US" dirty="0" smtClean="0"/>
              <a:t> stricken because they looked into the ark</a:t>
            </a:r>
          </a:p>
          <a:p>
            <a:pPr lvl="1"/>
            <a:r>
              <a:rPr lang="en-US" dirty="0" smtClean="0"/>
              <a:t>1 Sam 6:20-7:1, “The men of </a:t>
            </a:r>
            <a:r>
              <a:rPr lang="en-US" dirty="0" err="1" smtClean="0"/>
              <a:t>Kirjath-Jearim</a:t>
            </a:r>
            <a:r>
              <a:rPr lang="en-US" dirty="0" smtClean="0"/>
              <a:t> came and took the ark of the Lord, and brought it into the house of Abinadab on the hill, and consecrated </a:t>
            </a:r>
            <a:r>
              <a:rPr lang="en-US" dirty="0" err="1" smtClean="0"/>
              <a:t>Eleazar</a:t>
            </a:r>
            <a:r>
              <a:rPr lang="en-US" dirty="0" smtClean="0"/>
              <a:t> his son to keep the ark of the Lord.”</a:t>
            </a:r>
          </a:p>
          <a:p>
            <a:pPr lvl="1"/>
            <a:r>
              <a:rPr lang="en-US" dirty="0" smtClean="0"/>
              <a:t>Note this is Uzzah’s father and brother.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Ark Taken To </a:t>
            </a:r>
            <a:r>
              <a:rPr lang="en-US" dirty="0" err="1" smtClean="0"/>
              <a:t>Kirjath-Jearim</a:t>
            </a:r>
            <a:r>
              <a:rPr lang="en-US" dirty="0" smtClean="0"/>
              <a:t> - 1 Sam 6:13-7:1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20646">
            <a:off x="3121478" y="4816730"/>
            <a:ext cx="708660" cy="1165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7191">
            <a:off x="5372732" y="5307333"/>
            <a:ext cx="708660" cy="11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94473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7244634" y="2402032"/>
            <a:ext cx="5720797" cy="553998"/>
          </a:xfrm>
          <a:prstGeom prst="rect">
            <a:avLst/>
          </a:prstGeom>
          <a:ln w="12700">
            <a:miter lim="400000"/>
          </a:ln>
          <a:effectLst>
            <a:outerShdw blurRad="63500" dist="63500" dir="271592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95300" lvl="0" indent="-495300" algn="l" defTabSz="457200">
              <a:spcBef>
                <a:spcPts val="1000"/>
              </a:spcBef>
              <a:buSzPct val="5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3600" b="1" i="1" dirty="0">
              <a:solidFill>
                <a:srgbClr val="FFFFFF"/>
              </a:solidFill>
              <a:effectLst>
                <a:outerShdw blurRad="63500" dist="63500" dir="2685855" rotWithShape="0">
                  <a:srgbClr val="000000"/>
                </a:outerShdw>
              </a:effectLst>
              <a:latin typeface="Adelon-Light-Regular"/>
              <a:ea typeface="Adelon-Light-Regular"/>
              <a:cs typeface="Adelon-Light-Regular"/>
              <a:sym typeface="Adelon-Light-Regular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 Sam 4 – II Sam 6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Nearly 100 years passed since the ark of the covenant was taken from the tabernacle - (about 1094 to 1003 </a:t>
            </a:r>
            <a:r>
              <a:rPr lang="en-US" dirty="0" err="1" smtClean="0"/>
              <a:t>b.c.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ark had been in </a:t>
            </a:r>
            <a:r>
              <a:rPr lang="en-US" dirty="0" err="1" smtClean="0"/>
              <a:t>Kirjath-Jearim</a:t>
            </a:r>
            <a:r>
              <a:rPr lang="en-US" dirty="0" smtClean="0"/>
              <a:t> 20 years when Samuel spoke to the people &amp; prayed for them in 1 Sam 7</a:t>
            </a:r>
          </a:p>
          <a:p>
            <a:pPr lvl="1"/>
            <a:r>
              <a:rPr lang="en-US" dirty="0" smtClean="0"/>
              <a:t>Israel demands a king in 1 Sam 8 after Samuel gets old. </a:t>
            </a:r>
          </a:p>
          <a:p>
            <a:pPr lvl="1"/>
            <a:r>
              <a:rPr lang="en-US" dirty="0" smtClean="0"/>
              <a:t>Saul is finally appointed king in chapters 9 &amp; 10 &amp; reigns for 42 years - (1 Sam 10:17-31:6)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81950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7244634" y="2402032"/>
            <a:ext cx="5720797" cy="553998"/>
          </a:xfrm>
          <a:prstGeom prst="rect">
            <a:avLst/>
          </a:prstGeom>
          <a:ln w="12700">
            <a:miter lim="400000"/>
          </a:ln>
          <a:effectLst>
            <a:outerShdw blurRad="63500" dist="63500" dir="271592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95300" lvl="0" indent="-495300" algn="l" defTabSz="457200">
              <a:spcBef>
                <a:spcPts val="1000"/>
              </a:spcBef>
              <a:buSzPct val="5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3600" b="1" i="1" dirty="0">
              <a:solidFill>
                <a:srgbClr val="FFFFFF"/>
              </a:solidFill>
              <a:effectLst>
                <a:outerShdw blurRad="63500" dist="63500" dir="2685855" rotWithShape="0">
                  <a:srgbClr val="000000"/>
                </a:outerShdw>
              </a:effectLst>
              <a:latin typeface="Adelon-Light-Regular"/>
              <a:ea typeface="Adelon-Light-Regular"/>
              <a:cs typeface="Adelon-Light-Regular"/>
              <a:sym typeface="Adelon-Light-Regula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I Sam 4 – II Sam 6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Nearly 100 years passed since the ark of the covenant was taken from the tabernacle - (about 1094 to 1003 b.c.)</a:t>
            </a:r>
          </a:p>
          <a:p>
            <a:pPr lvl="1"/>
            <a:r>
              <a:rPr lang="en-US" smtClean="0"/>
              <a:t>Saul’s son, Ishbosheth Made King of Israel &amp; reigns 2 years - (2 Sam 2:8-11; 4:5-8) </a:t>
            </a:r>
          </a:p>
          <a:p>
            <a:pPr lvl="1"/>
            <a:r>
              <a:rPr lang="en-US" smtClean="0"/>
              <a:t>David reigns over Judah for 7 1/2 years - (2 Sam 2:11)</a:t>
            </a:r>
          </a:p>
          <a:p>
            <a:pPr lvl="1"/>
            <a:r>
              <a:rPr lang="en-US" smtClean="0"/>
              <a:t>There is civil war between Israel &amp; Judah, (Ishbosheth &amp; Abner vs. David &amp; Joab)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492519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7244634" y="2402032"/>
            <a:ext cx="5720797" cy="553998"/>
          </a:xfrm>
          <a:prstGeom prst="rect">
            <a:avLst/>
          </a:prstGeom>
          <a:ln w="12700">
            <a:miter lim="400000"/>
          </a:ln>
          <a:effectLst>
            <a:outerShdw blurRad="63500" dist="63500" dir="271592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95300" lvl="0" indent="-495300" algn="l" defTabSz="457200">
              <a:spcBef>
                <a:spcPts val="1000"/>
              </a:spcBef>
              <a:buSzPct val="5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3600" b="1" i="1" dirty="0">
              <a:solidFill>
                <a:srgbClr val="FFFFFF"/>
              </a:solidFill>
              <a:effectLst>
                <a:outerShdw blurRad="63500" dist="63500" dir="2685855" rotWithShape="0">
                  <a:srgbClr val="000000"/>
                </a:outerShdw>
              </a:effectLst>
              <a:latin typeface="Adelon-Light-Regular"/>
              <a:ea typeface="Adelon-Light-Regular"/>
              <a:cs typeface="Adelon-Light-Regular"/>
              <a:sym typeface="Adelon-Light-Regula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I Sam 4 – II Sam 6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Nearly 100 years passed since the ark of the covenant was taken from the tabernacle - (about 1094 to 1003 </a:t>
            </a:r>
            <a:r>
              <a:rPr lang="en-US" dirty="0" err="1" smtClean="0"/>
              <a:t>b.c.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David is made king over all Israel - (2 Sam 5:1-5)</a:t>
            </a:r>
          </a:p>
          <a:p>
            <a:pPr lvl="1"/>
            <a:r>
              <a:rPr lang="en-US" dirty="0" smtClean="0"/>
              <a:t>David takes Jerusalem from the </a:t>
            </a:r>
            <a:r>
              <a:rPr lang="en-US" dirty="0" err="1" smtClean="0"/>
              <a:t>Jebusites</a:t>
            </a:r>
            <a:r>
              <a:rPr lang="en-US" dirty="0" smtClean="0"/>
              <a:t> and calls it “the city of David” (2 Sam 5:6-14)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509148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7244634" y="2402032"/>
            <a:ext cx="5720797" cy="553998"/>
          </a:xfrm>
          <a:prstGeom prst="rect">
            <a:avLst/>
          </a:prstGeom>
          <a:ln w="12700">
            <a:miter lim="400000"/>
          </a:ln>
          <a:effectLst>
            <a:outerShdw blurRad="63500" dist="63500" dir="271592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95300" lvl="0" indent="-495300" algn="l" defTabSz="457200">
              <a:spcBef>
                <a:spcPts val="1000"/>
              </a:spcBef>
              <a:buSzPct val="5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3600" b="1" i="1" dirty="0">
              <a:solidFill>
                <a:srgbClr val="FFFFFF"/>
              </a:solidFill>
              <a:effectLst>
                <a:outerShdw blurRad="63500" dist="63500" dir="2685855" rotWithShape="0">
                  <a:srgbClr val="000000"/>
                </a:outerShdw>
              </a:effectLst>
              <a:latin typeface="Adelon-Light-Regular"/>
              <a:ea typeface="Adelon-Light-Regular"/>
              <a:cs typeface="Adelon-Light-Regular"/>
              <a:sym typeface="Adelon-Light-Regula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I Sam 4 – II Sam 6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Nearly 100 years passed since the ark of the covenant was taken from the tabernacle - (about 1094 to 1003 </a:t>
            </a:r>
            <a:r>
              <a:rPr lang="en-US" dirty="0" err="1" smtClean="0"/>
              <a:t>b.c.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David fights off the Philistines, driving them out of Israel solidifying his kingdom - (2 Sam 5:17-25)</a:t>
            </a:r>
          </a:p>
          <a:p>
            <a:pPr lvl="1"/>
            <a:r>
              <a:rPr lang="en-US" dirty="0" smtClean="0"/>
              <a:t>David works to retrieve the ark &amp; bring it to Mount Zion - (2 Sam 6:1-11;1 </a:t>
            </a:r>
            <a:r>
              <a:rPr lang="en-US" dirty="0" err="1" smtClean="0"/>
              <a:t>Chr</a:t>
            </a:r>
            <a:r>
              <a:rPr lang="en-US" dirty="0" smtClean="0"/>
              <a:t> 13:1-14)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62487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7244634" y="2402032"/>
            <a:ext cx="5720797" cy="553998"/>
          </a:xfrm>
          <a:prstGeom prst="rect">
            <a:avLst/>
          </a:prstGeom>
          <a:ln w="12700">
            <a:miter lim="400000"/>
          </a:ln>
          <a:effectLst>
            <a:outerShdw blurRad="63500" dist="63500" dir="271592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95300" lvl="0" indent="-495300" algn="l" defTabSz="457200">
              <a:spcBef>
                <a:spcPts val="1000"/>
              </a:spcBef>
              <a:buSzPct val="5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3600" b="1" i="1" dirty="0">
              <a:solidFill>
                <a:srgbClr val="FFFFFF"/>
              </a:solidFill>
              <a:effectLst>
                <a:outerShdw blurRad="63500" dist="63500" dir="2685855" rotWithShape="0">
                  <a:srgbClr val="000000"/>
                </a:outerShdw>
              </a:effectLst>
              <a:latin typeface="Adelon-Light-Regular"/>
              <a:ea typeface="Adelon-Light-Regular"/>
              <a:cs typeface="Adelon-Light-Regular"/>
              <a:sym typeface="Adelon-Light-Regular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Retrieving the Ark of God</a:t>
            </a:r>
          </a:p>
          <a:p>
            <a:pPr lvl="1"/>
            <a:r>
              <a:rPr lang="en-US" dirty="0" smtClean="0"/>
              <a:t>David gathers all the chosen men of Israel, 30,000 men (2 Sam 6:1-2, 1 </a:t>
            </a:r>
            <a:r>
              <a:rPr lang="en-US" dirty="0" err="1" smtClean="0"/>
              <a:t>Chr</a:t>
            </a:r>
            <a:r>
              <a:rPr lang="en-US" dirty="0" smtClean="0"/>
              <a:t> 13:1-6)</a:t>
            </a:r>
          </a:p>
          <a:p>
            <a:pPr lvl="1"/>
            <a:r>
              <a:rPr lang="en-US" dirty="0" smtClean="0"/>
              <a:t>The Ark of God is loaded on a new cart (2 Sam 6:3-5, 1 </a:t>
            </a:r>
            <a:r>
              <a:rPr lang="en-US" dirty="0" err="1" smtClean="0"/>
              <a:t>Chr</a:t>
            </a:r>
            <a:r>
              <a:rPr lang="en-US" dirty="0" smtClean="0"/>
              <a:t> 13:7-8)</a:t>
            </a:r>
          </a:p>
          <a:p>
            <a:pPr lvl="1"/>
            <a:r>
              <a:rPr lang="en-US" dirty="0" smtClean="0"/>
              <a:t>Uzzah touches the Ark to steady it (2 Sam 6:6, </a:t>
            </a:r>
            <a:r>
              <a:rPr lang="en-US" dirty="0"/>
              <a:t>1 </a:t>
            </a:r>
            <a:r>
              <a:rPr lang="en-US" dirty="0" err="1"/>
              <a:t>Chr</a:t>
            </a:r>
            <a:r>
              <a:rPr lang="en-US" dirty="0"/>
              <a:t> </a:t>
            </a:r>
            <a:r>
              <a:rPr lang="en-US" dirty="0" smtClean="0"/>
              <a:t>13:9)</a:t>
            </a:r>
          </a:p>
          <a:p>
            <a:pPr lvl="1"/>
            <a:r>
              <a:rPr lang="en-US" dirty="0" smtClean="0"/>
              <a:t>God punished Uzzah (2 Sam 6:7, </a:t>
            </a:r>
            <a:r>
              <a:rPr lang="en-US" dirty="0"/>
              <a:t>1 </a:t>
            </a:r>
            <a:r>
              <a:rPr lang="en-US" dirty="0" err="1"/>
              <a:t>Chr</a:t>
            </a:r>
            <a:r>
              <a:rPr lang="en-US" dirty="0"/>
              <a:t> </a:t>
            </a:r>
            <a:r>
              <a:rPr lang="en-US" dirty="0" smtClean="0"/>
              <a:t>13:10)</a:t>
            </a:r>
          </a:p>
          <a:p>
            <a:pPr lvl="1"/>
            <a:r>
              <a:rPr lang="en-US" dirty="0" smtClean="0"/>
              <a:t>David did not know what to do next (2 Sam 6:8-11, </a:t>
            </a:r>
            <a:r>
              <a:rPr lang="en-US" dirty="0"/>
              <a:t>1 </a:t>
            </a:r>
            <a:r>
              <a:rPr lang="en-US" dirty="0" err="1"/>
              <a:t>Chr</a:t>
            </a:r>
            <a:r>
              <a:rPr lang="en-US" dirty="0"/>
              <a:t> </a:t>
            </a:r>
            <a:r>
              <a:rPr lang="en-US" dirty="0" smtClean="0"/>
              <a:t>13:11-14)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Sam 6:1-11, 1 </a:t>
            </a:r>
            <a:r>
              <a:rPr lang="en-US" dirty="0" err="1" smtClean="0"/>
              <a:t>Chr</a:t>
            </a:r>
            <a:r>
              <a:rPr lang="en-US" dirty="0" smtClean="0"/>
              <a:t> 13:1-14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42096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1612</Words>
  <Application>Microsoft Office PowerPoint</Application>
  <PresentationFormat>Custom</PresentationFormat>
  <Paragraphs>138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Adelon-Light</vt:lpstr>
      <vt:lpstr>Adelon-Light-Regular</vt:lpstr>
      <vt:lpstr>Agency FB</vt:lpstr>
      <vt:lpstr>Aharoni</vt:lpstr>
      <vt:lpstr>Avenir Roman</vt:lpstr>
      <vt:lpstr>Berlin Sans FB Demi Bold</vt:lpstr>
      <vt:lpstr>Book Antiqua</vt:lpstr>
      <vt:lpstr>Book Antiqua Bold</vt:lpstr>
      <vt:lpstr>Courier New</vt:lpstr>
      <vt:lpstr>Denmark Regular</vt:lpstr>
      <vt:lpstr>Dominican Small Caps</vt:lpstr>
      <vt:lpstr>Helvetica Light</vt:lpstr>
      <vt:lpstr>Wingdings</vt:lpstr>
      <vt:lpstr>Zapfino</vt:lpstr>
      <vt:lpstr>Gradient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McClain;rdward</dc:creator>
  <cp:lastModifiedBy>rdward</cp:lastModifiedBy>
  <cp:revision>172</cp:revision>
  <dcterms:modified xsi:type="dcterms:W3CDTF">2018-02-19T14:55:53Z</dcterms:modified>
</cp:coreProperties>
</file>