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8" r:id="rId3"/>
    <p:sldId id="257" r:id="rId4"/>
    <p:sldId id="259" r:id="rId5"/>
    <p:sldId id="260" r:id="rId6"/>
    <p:sldId id="264" r:id="rId7"/>
    <p:sldId id="261" r:id="rId8"/>
    <p:sldId id="265" r:id="rId9"/>
    <p:sldId id="266" r:id="rId10"/>
    <p:sldId id="279" r:id="rId11"/>
    <p:sldId id="280" r:id="rId12"/>
    <p:sldId id="282" r:id="rId13"/>
    <p:sldId id="271" r:id="rId14"/>
    <p:sldId id="272" r:id="rId15"/>
    <p:sldId id="273" r:id="rId16"/>
    <p:sldId id="274" r:id="rId17"/>
    <p:sldId id="278" r:id="rId18"/>
    <p:sldId id="288" r:id="rId19"/>
    <p:sldId id="275" r:id="rId20"/>
    <p:sldId id="276" r:id="rId21"/>
    <p:sldId id="277" r:id="rId22"/>
    <p:sldId id="289" r:id="rId23"/>
    <p:sldId id="290" r:id="rId24"/>
    <p:sldId id="284" r:id="rId25"/>
    <p:sldId id="285" r:id="rId26"/>
    <p:sldId id="283" r:id="rId27"/>
    <p:sldId id="286" r:id="rId28"/>
    <p:sldId id="287" r:id="rId29"/>
    <p:sldId id="29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00" autoAdjust="0"/>
  </p:normalViewPr>
  <p:slideViewPr>
    <p:cSldViewPr>
      <p:cViewPr varScale="1">
        <p:scale>
          <a:sx n="78" d="100"/>
          <a:sy n="78" d="100"/>
        </p:scale>
        <p:origin x="1522" y="67"/>
      </p:cViewPr>
      <p:guideLst/>
    </p:cSldViewPr>
  </p:slideViewPr>
  <p:notesTextViewPr>
    <p:cViewPr>
      <p:scale>
        <a:sx n="1" d="1"/>
        <a:sy n="1" d="1"/>
      </p:scale>
      <p:origin x="0" y="0"/>
    </p:cViewPr>
  </p:notesText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8B3622-8D32-4AEE-A37E-25CF7891FEA3}" type="datetimeFigureOut">
              <a:rPr lang="en-US" smtClean="0"/>
              <a:t>2/12/2018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F8C0D-1F39-4A7B-8F5D-028E2612E313}" type="slidenum">
              <a:rPr lang="en-US" smtClean="0"/>
              <a:t>‹#›</a:t>
            </a:fld>
            <a:endParaRPr lang="en-US"/>
          </a:p>
        </p:txBody>
      </p:sp>
    </p:spTree>
    <p:extLst>
      <p:ext uri="{BB962C8B-B14F-4D97-AF65-F5344CB8AC3E}">
        <p14:creationId xmlns:p14="http://schemas.microsoft.com/office/powerpoint/2010/main" val="114158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log.godreports.com/2017/08/university-settles-lawsuit-with-scientist-fired-after-he-found-soft-tissue-in-dinosaur-bon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log.godreports.com/2017/08/university-settles-lawsuit-with-scientist-fired-after-he-found-soft-tissue-in-dinosaur-bon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nswersingenesis.org/evidence-for-creation/the-10-best-evidences-from-science-that-confirm-a-young-earth/"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nswersingenesis.org/evidence-for-creation/the-10-best-evidences-from-science-that-confirm-a-young-earth/"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nswersingenesis.org/evidence-for-creation/the-10-best-evidences-from-science-that-confirm-a-young-earth/"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nswersingenesis.org/evidence-for-creation/the-10-best-evidences-from-science-that-confirm-a-young-earth/"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nswersingenesis.org/evidence-for-creation/the-10-best-evidences-from-science-that-confirm-a-young-earth/"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log.godreports.com/2017/08/university-settles-lawsuit-with-scientist-fired-after-he-found-soft-tissue-in-dinosaur-bon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nswersingenesis.org/bios/marcus-ros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blog.godreports.com/2017/08/university-settles-lawsuit-with-scientist-fired-after-he-found-soft-tissue-in-dinosaur-bon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Web Page: </a:t>
            </a:r>
            <a:r>
              <a:rPr lang="en-US" sz="1200" u="sng" kern="1200" dirty="0" smtClean="0">
                <a:solidFill>
                  <a:schemeClr val="tx1"/>
                </a:solidFill>
                <a:effectLst/>
                <a:latin typeface="+mn-lt"/>
                <a:ea typeface="+mn-ea"/>
                <a:cs typeface="+mn-cs"/>
                <a:hlinkClick r:id="rId3"/>
              </a:rPr>
              <a:t>http://blog.godreports.com/2017/08/university-settles-lawsuit-with-scientist-fired-after-he-found-soft-tissue-in-dinosaur-bones/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2</a:t>
            </a:fld>
            <a:endParaRPr lang="en-US"/>
          </a:p>
        </p:txBody>
      </p:sp>
    </p:spTree>
    <p:extLst>
      <p:ext uri="{BB962C8B-B14F-4D97-AF65-F5344CB8AC3E}">
        <p14:creationId xmlns:p14="http://schemas.microsoft.com/office/powerpoint/2010/main" val="300637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6E2E4-F08D-4E35-AFEC-2E957131A451}" type="slidenum">
              <a:rPr lang="en-US" smtClean="0"/>
              <a:t>11</a:t>
            </a:fld>
            <a:endParaRPr lang="en-US"/>
          </a:p>
        </p:txBody>
      </p:sp>
    </p:spTree>
    <p:extLst>
      <p:ext uri="{BB962C8B-B14F-4D97-AF65-F5344CB8AC3E}">
        <p14:creationId xmlns:p14="http://schemas.microsoft.com/office/powerpoint/2010/main" val="2372288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6E2E4-F08D-4E35-AFEC-2E957131A451}" type="slidenum">
              <a:rPr lang="en-US" smtClean="0"/>
              <a:t>12</a:t>
            </a:fld>
            <a:endParaRPr lang="en-US"/>
          </a:p>
        </p:txBody>
      </p:sp>
    </p:spTree>
    <p:extLst>
      <p:ext uri="{BB962C8B-B14F-4D97-AF65-F5344CB8AC3E}">
        <p14:creationId xmlns:p14="http://schemas.microsoft.com/office/powerpoint/2010/main" val="1826107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Don Patton’s personal artifacts, Hot Springs,</a:t>
            </a:r>
            <a:r>
              <a:rPr lang="en-US" sz="1200" kern="1200" baseline="0" dirty="0" smtClean="0">
                <a:solidFill>
                  <a:schemeClr val="tx1"/>
                </a:solidFill>
                <a:effectLst/>
                <a:latin typeface="+mn-lt"/>
                <a:ea typeface="+mn-ea"/>
                <a:cs typeface="+mn-cs"/>
              </a:rPr>
              <a:t> AR</a:t>
            </a:r>
          </a:p>
          <a:p>
            <a:r>
              <a:rPr lang="en-US" dirty="0" smtClean="0"/>
              <a:t>Dinosaurs in Central America!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did a human know what</a:t>
            </a:r>
            <a:r>
              <a:rPr lang="en-US" baseline="0" dirty="0" smtClean="0"/>
              <a:t> a Dinosaur looked like?  These are not skeletons that are dug up but renditions of actual creatures as it would have lived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much more crude figures but still yet.  Can we really doubt the person that made these actually saw a Dinosaur (or somebody else’s depiction of one)?</a:t>
            </a:r>
            <a:endParaRPr lang="en-US" dirty="0" smtClean="0"/>
          </a:p>
          <a:p>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13</a:t>
            </a:fld>
            <a:endParaRPr lang="en-US"/>
          </a:p>
        </p:txBody>
      </p:sp>
    </p:spTree>
    <p:extLst>
      <p:ext uri="{BB962C8B-B14F-4D97-AF65-F5344CB8AC3E}">
        <p14:creationId xmlns:p14="http://schemas.microsoft.com/office/powerpoint/2010/main" val="67749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Don Patton’s personal artifacts, Hot Springs,</a:t>
            </a:r>
            <a:r>
              <a:rPr lang="en-US" sz="1200" kern="1200" baseline="0" dirty="0" smtClean="0">
                <a:solidFill>
                  <a:schemeClr val="tx1"/>
                </a:solidFill>
                <a:effectLst/>
                <a:latin typeface="+mn-lt"/>
                <a:ea typeface="+mn-ea"/>
                <a:cs typeface="+mn-cs"/>
              </a:rPr>
              <a:t> AR</a:t>
            </a:r>
            <a:endParaRPr lang="en-US" sz="1200" kern="1200" dirty="0" smtClean="0">
              <a:solidFill>
                <a:schemeClr val="tx1"/>
              </a:solidFill>
              <a:effectLst/>
              <a:latin typeface="+mn-lt"/>
              <a:ea typeface="+mn-ea"/>
              <a:cs typeface="+mn-cs"/>
            </a:endParaRPr>
          </a:p>
          <a:p>
            <a:r>
              <a:rPr lang="en-US" dirty="0" smtClean="0"/>
              <a:t>Dinosaurs in Central America!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did a human know what</a:t>
            </a:r>
            <a:r>
              <a:rPr lang="en-US" baseline="0" dirty="0" smtClean="0"/>
              <a:t> a Dinosaur looked like?  These are not skeletons that are dug up but renditions of actual creatures as it would have lived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much more crude figures but still yet.  Can we really doubt the person that made these actually saw a Dinosaur (or somebody else’s depiction of one)?</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14</a:t>
            </a:fld>
            <a:endParaRPr lang="en-US"/>
          </a:p>
        </p:txBody>
      </p:sp>
    </p:spTree>
    <p:extLst>
      <p:ext uri="{BB962C8B-B14F-4D97-AF65-F5344CB8AC3E}">
        <p14:creationId xmlns:p14="http://schemas.microsoft.com/office/powerpoint/2010/main" val="2875712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Don Patton’s personal artifacts, Hot Springs,</a:t>
            </a:r>
            <a:r>
              <a:rPr lang="en-US" sz="1200" kern="1200" baseline="0" dirty="0" smtClean="0">
                <a:solidFill>
                  <a:schemeClr val="tx1"/>
                </a:solidFill>
                <a:effectLst/>
                <a:latin typeface="+mn-lt"/>
                <a:ea typeface="+mn-ea"/>
                <a:cs typeface="+mn-cs"/>
              </a:rPr>
              <a:t> AR</a:t>
            </a:r>
            <a:endParaRPr lang="en-US" sz="1200" kern="1200" dirty="0" smtClean="0">
              <a:solidFill>
                <a:schemeClr val="tx1"/>
              </a:solidFill>
              <a:effectLst/>
              <a:latin typeface="+mn-lt"/>
              <a:ea typeface="+mn-ea"/>
              <a:cs typeface="+mn-cs"/>
            </a:endParaRPr>
          </a:p>
          <a:p>
            <a:r>
              <a:rPr lang="en-US" dirty="0" smtClean="0"/>
              <a:t>Dinosaurs in Central America!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did a human know what</a:t>
            </a:r>
            <a:r>
              <a:rPr lang="en-US" baseline="0" dirty="0" smtClean="0"/>
              <a:t> a Dinosaur looked like?  These are not skeletons that are dug up but renditions of actual creatures as it would have lived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much more crude figures but still yet.  Can we really doubt the person that made these actually saw a Dinosaur (or somebody else’s depiction of one)?</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15</a:t>
            </a:fld>
            <a:endParaRPr lang="en-US"/>
          </a:p>
        </p:txBody>
      </p:sp>
    </p:spTree>
    <p:extLst>
      <p:ext uri="{BB962C8B-B14F-4D97-AF65-F5344CB8AC3E}">
        <p14:creationId xmlns:p14="http://schemas.microsoft.com/office/powerpoint/2010/main" val="2716301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Don Patton’s personal artifacts, Hot Springs,</a:t>
            </a:r>
            <a:r>
              <a:rPr lang="en-US" sz="1200" kern="1200" baseline="0" dirty="0" smtClean="0">
                <a:solidFill>
                  <a:schemeClr val="tx1"/>
                </a:solidFill>
                <a:effectLst/>
                <a:latin typeface="+mn-lt"/>
                <a:ea typeface="+mn-ea"/>
                <a:cs typeface="+mn-cs"/>
              </a:rPr>
              <a:t> AR</a:t>
            </a:r>
            <a:endParaRPr lang="en-US" sz="1200" kern="1200" dirty="0" smtClean="0">
              <a:solidFill>
                <a:schemeClr val="tx1"/>
              </a:solidFill>
              <a:effectLst/>
              <a:latin typeface="+mn-lt"/>
              <a:ea typeface="+mn-ea"/>
              <a:cs typeface="+mn-cs"/>
            </a:endParaRPr>
          </a:p>
          <a:p>
            <a:r>
              <a:rPr lang="en-US" dirty="0" smtClean="0"/>
              <a:t>Dinosaurs in China!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did a human know what</a:t>
            </a:r>
            <a:r>
              <a:rPr lang="en-US" baseline="0" dirty="0" smtClean="0"/>
              <a:t> a Dinosaur looked like?  These are not skeletons that are dug up but renditions of actual creatures as it would have lived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much more crude figures but still yet.  Can we really doubt the person that made these actually saw a Dinosaur (or somebody else’s depiction of one)?</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16</a:t>
            </a:fld>
            <a:endParaRPr lang="en-US"/>
          </a:p>
        </p:txBody>
      </p:sp>
    </p:spTree>
    <p:extLst>
      <p:ext uri="{BB962C8B-B14F-4D97-AF65-F5344CB8AC3E}">
        <p14:creationId xmlns:p14="http://schemas.microsoft.com/office/powerpoint/2010/main" val="2331292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Don Patton’s personal artifacts, Hot Springs,</a:t>
            </a:r>
            <a:r>
              <a:rPr lang="en-US" sz="1200" kern="1200" baseline="0" dirty="0" smtClean="0">
                <a:solidFill>
                  <a:schemeClr val="tx1"/>
                </a:solidFill>
                <a:effectLst/>
                <a:latin typeface="+mn-lt"/>
                <a:ea typeface="+mn-ea"/>
                <a:cs typeface="+mn-cs"/>
              </a:rPr>
              <a:t> AR</a:t>
            </a:r>
          </a:p>
          <a:p>
            <a:r>
              <a:rPr lang="en-US" dirty="0" smtClean="0"/>
              <a:t>Dinosaurs in Central America!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did a human know what</a:t>
            </a:r>
            <a:r>
              <a:rPr lang="en-US" baseline="0" dirty="0" smtClean="0"/>
              <a:t> a Dinosaur looked like?  These are not skeletons that are dug up but renditions of actual creatures as it would have lived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much more crude figures but still yet.  Can we really doubt the person that made these actually saw a Dinosaur (or somebody else’s depiction of one)?</a:t>
            </a:r>
            <a:endParaRPr lang="en-US" dirty="0" smtClean="0"/>
          </a:p>
        </p:txBody>
      </p:sp>
      <p:sp>
        <p:nvSpPr>
          <p:cNvPr id="4" name="Slide Number Placeholder 3"/>
          <p:cNvSpPr>
            <a:spLocks noGrp="1"/>
          </p:cNvSpPr>
          <p:nvPr>
            <p:ph type="sldNum" sz="quarter" idx="10"/>
          </p:nvPr>
        </p:nvSpPr>
        <p:spPr/>
        <p:txBody>
          <a:bodyPr/>
          <a:lstStyle/>
          <a:p>
            <a:fld id="{9E6F8C0D-1F39-4A7B-8F5D-028E2612E313}" type="slidenum">
              <a:rPr lang="en-US" smtClean="0"/>
              <a:t>17</a:t>
            </a:fld>
            <a:endParaRPr lang="en-US"/>
          </a:p>
        </p:txBody>
      </p:sp>
    </p:spTree>
    <p:extLst>
      <p:ext uri="{BB962C8B-B14F-4D97-AF65-F5344CB8AC3E}">
        <p14:creationId xmlns:p14="http://schemas.microsoft.com/office/powerpoint/2010/main" val="1957360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http://www.bible.ca/tracks/tracks-cambodia.htm</a:t>
            </a:r>
          </a:p>
          <a:p>
            <a:r>
              <a:rPr lang="en-US" sz="1200" b="0" i="0" kern="1200" smtClean="0">
                <a:solidFill>
                  <a:schemeClr val="tx1"/>
                </a:solidFill>
                <a:effectLst/>
                <a:latin typeface="+mn-lt"/>
                <a:ea typeface="+mn-ea"/>
                <a:cs typeface="+mn-cs"/>
              </a:rPr>
              <a:t>The obvious indication is that the stone carvers of the tenth century saw a stegosaurus as they saw monkeys, buffalo and deer.</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18</a:t>
            </a:fld>
            <a:endParaRPr lang="en-US"/>
          </a:p>
        </p:txBody>
      </p:sp>
    </p:spTree>
    <p:extLst>
      <p:ext uri="{BB962C8B-B14F-4D97-AF65-F5344CB8AC3E}">
        <p14:creationId xmlns:p14="http://schemas.microsoft.com/office/powerpoint/2010/main" val="3359207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Dinosaur</a:t>
            </a:r>
            <a:r>
              <a:rPr lang="en-US" baseline="0" dirty="0" smtClean="0"/>
              <a:t> tracts everywhere!  Woah, wait, are those Human tracks.  Check out the next slide.</a:t>
            </a:r>
          </a:p>
          <a:p>
            <a:r>
              <a:rPr lang="en-US" dirty="0" smtClean="0"/>
              <a:t>Glenn</a:t>
            </a:r>
            <a:r>
              <a:rPr lang="en-US" baseline="0" dirty="0" smtClean="0"/>
              <a:t> Rose TX, Taylor Trail</a:t>
            </a:r>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19</a:t>
            </a:fld>
            <a:endParaRPr lang="en-US"/>
          </a:p>
        </p:txBody>
      </p:sp>
    </p:spTree>
    <p:extLst>
      <p:ext uri="{BB962C8B-B14F-4D97-AF65-F5344CB8AC3E}">
        <p14:creationId xmlns:p14="http://schemas.microsoft.com/office/powerpoint/2010/main" val="1332205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and Dinosaur tracts are highlighted for </a:t>
            </a:r>
            <a:r>
              <a:rPr lang="en-US" baseline="0" dirty="0" smtClean="0"/>
              <a:t>emphasis.  </a:t>
            </a:r>
          </a:p>
          <a:p>
            <a:r>
              <a:rPr lang="en-US" baseline="0" dirty="0" smtClean="0"/>
              <a:t>The left pic is with Human track highlighted; The right pic is Dinosaur track is highlighted. </a:t>
            </a:r>
          </a:p>
          <a:p>
            <a:r>
              <a:rPr lang="en-US" dirty="0" smtClean="0"/>
              <a:t>Several</a:t>
            </a:r>
            <a:r>
              <a:rPr lang="en-US" baseline="0" dirty="0" smtClean="0"/>
              <a:t> of these best tracks were destroyed shortly after evolutionary “scientist” arrive to review findings.  See Bible.ca for story</a:t>
            </a:r>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20</a:t>
            </a:fld>
            <a:endParaRPr lang="en-US"/>
          </a:p>
        </p:txBody>
      </p:sp>
    </p:spTree>
    <p:extLst>
      <p:ext uri="{BB962C8B-B14F-4D97-AF65-F5344CB8AC3E}">
        <p14:creationId xmlns:p14="http://schemas.microsoft.com/office/powerpoint/2010/main" val="127147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Web Page: </a:t>
            </a:r>
            <a:r>
              <a:rPr lang="en-US" sz="1200" u="sng" kern="1200" dirty="0" smtClean="0">
                <a:solidFill>
                  <a:schemeClr val="tx1"/>
                </a:solidFill>
                <a:effectLst/>
                <a:latin typeface="+mn-lt"/>
                <a:ea typeface="+mn-ea"/>
                <a:cs typeface="+mn-cs"/>
                <a:hlinkClick r:id="rId3"/>
              </a:rPr>
              <a:t>http://blog.godreports.com/2017/08/university-settles-lawsuit-with-scientist-fired-after-he-found-soft-tissue-in-dinosaur-bones/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3</a:t>
            </a:fld>
            <a:endParaRPr lang="en-US"/>
          </a:p>
        </p:txBody>
      </p:sp>
    </p:spTree>
    <p:extLst>
      <p:ext uri="{BB962C8B-B14F-4D97-AF65-F5344CB8AC3E}">
        <p14:creationId xmlns:p14="http://schemas.microsoft.com/office/powerpoint/2010/main" val="1662224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casting of another set of tracks in Glen Rose TX</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21</a:t>
            </a:fld>
            <a:endParaRPr lang="en-US"/>
          </a:p>
        </p:txBody>
      </p:sp>
    </p:spTree>
    <p:extLst>
      <p:ext uri="{BB962C8B-B14F-4D97-AF65-F5344CB8AC3E}">
        <p14:creationId xmlns:p14="http://schemas.microsoft.com/office/powerpoint/2010/main" val="1875441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AIG;</a:t>
            </a:r>
            <a:r>
              <a:rPr lang="en-US" baseline="0" dirty="0" smtClean="0"/>
              <a:t> </a:t>
            </a:r>
            <a:r>
              <a:rPr lang="en-US" sz="1200" u="sng" kern="1200" dirty="0" smtClean="0">
                <a:solidFill>
                  <a:schemeClr val="tx1"/>
                </a:solidFill>
                <a:effectLst/>
                <a:latin typeface="+mn-lt"/>
                <a:ea typeface="+mn-ea"/>
                <a:cs typeface="+mn-cs"/>
                <a:hlinkClick r:id="rId3"/>
              </a:rPr>
              <a:t>https://answersingenesis.org/evidence-for-creation/the-10-best-evidences-from-science-that-confirm-a-young-earth/</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22</a:t>
            </a:fld>
            <a:endParaRPr lang="en-US"/>
          </a:p>
        </p:txBody>
      </p:sp>
    </p:spTree>
    <p:extLst>
      <p:ext uri="{BB962C8B-B14F-4D97-AF65-F5344CB8AC3E}">
        <p14:creationId xmlns:p14="http://schemas.microsoft.com/office/powerpoint/2010/main" val="1528684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AIG;</a:t>
            </a:r>
            <a:r>
              <a:rPr lang="en-US" baseline="0" dirty="0" smtClean="0"/>
              <a:t> </a:t>
            </a:r>
            <a:r>
              <a:rPr lang="en-US" sz="1200" u="sng" kern="1200" dirty="0" smtClean="0">
                <a:solidFill>
                  <a:schemeClr val="tx1"/>
                </a:solidFill>
                <a:effectLst/>
                <a:latin typeface="+mn-lt"/>
                <a:ea typeface="+mn-ea"/>
                <a:cs typeface="+mn-cs"/>
                <a:hlinkClick r:id="rId3"/>
              </a:rPr>
              <a:t>https://answersingenesis.org/evidence-for-creation/the-10-best-evidences-from-science-that-confirm-a-young-earth/</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23</a:t>
            </a:fld>
            <a:endParaRPr lang="en-US"/>
          </a:p>
        </p:txBody>
      </p:sp>
    </p:spTree>
    <p:extLst>
      <p:ext uri="{BB962C8B-B14F-4D97-AF65-F5344CB8AC3E}">
        <p14:creationId xmlns:p14="http://schemas.microsoft.com/office/powerpoint/2010/main" val="2006515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Supposedly slowly deposited layers of the</a:t>
            </a:r>
            <a:r>
              <a:rPr lang="en-US" sz="1200" kern="1200" baseline="0" dirty="0" smtClean="0">
                <a:solidFill>
                  <a:schemeClr val="tx1"/>
                </a:solidFill>
                <a:effectLst/>
                <a:latin typeface="+mn-lt"/>
                <a:ea typeface="+mn-ea"/>
                <a:cs typeface="+mn-cs"/>
              </a:rPr>
              <a:t> earth crust, but there is a petrified tree laying vertical through those layers.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24</a:t>
            </a:fld>
            <a:endParaRPr lang="en-US"/>
          </a:p>
        </p:txBody>
      </p:sp>
    </p:spTree>
    <p:extLst>
      <p:ext uri="{BB962C8B-B14F-4D97-AF65-F5344CB8AC3E}">
        <p14:creationId xmlns:p14="http://schemas.microsoft.com/office/powerpoint/2010/main" val="3316975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25</a:t>
            </a:fld>
            <a:endParaRPr lang="en-US"/>
          </a:p>
        </p:txBody>
      </p:sp>
    </p:spTree>
    <p:extLst>
      <p:ext uri="{BB962C8B-B14F-4D97-AF65-F5344CB8AC3E}">
        <p14:creationId xmlns:p14="http://schemas.microsoft.com/office/powerpoint/2010/main" val="3963720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https://answersingenesis.org/evidence-for-creation/the-10-best-evidences-from-science-that-confirm-a-young-earth/</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26</a:t>
            </a:fld>
            <a:endParaRPr lang="en-US"/>
          </a:p>
        </p:txBody>
      </p:sp>
    </p:spTree>
    <p:extLst>
      <p:ext uri="{BB962C8B-B14F-4D97-AF65-F5344CB8AC3E}">
        <p14:creationId xmlns:p14="http://schemas.microsoft.com/office/powerpoint/2010/main" val="13467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https://answersingenesis.org/evidence-for-creation/the-10-best-evidences-from-science-that-confirm-a-young-earth/</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27</a:t>
            </a:fld>
            <a:endParaRPr lang="en-US"/>
          </a:p>
        </p:txBody>
      </p:sp>
    </p:spTree>
    <p:extLst>
      <p:ext uri="{BB962C8B-B14F-4D97-AF65-F5344CB8AC3E}">
        <p14:creationId xmlns:p14="http://schemas.microsoft.com/office/powerpoint/2010/main" val="2314272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https://answersingenesis.org/evidence-for-creation/the-10-best-evidences-from-science-that-confirm-a-young-earth/</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28</a:t>
            </a:fld>
            <a:endParaRPr lang="en-US"/>
          </a:p>
        </p:txBody>
      </p:sp>
    </p:spTree>
    <p:extLst>
      <p:ext uri="{BB962C8B-B14F-4D97-AF65-F5344CB8AC3E}">
        <p14:creationId xmlns:p14="http://schemas.microsoft.com/office/powerpoint/2010/main" val="3433521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6F8C0D-1F39-4A7B-8F5D-028E2612E313}" type="slidenum">
              <a:rPr lang="en-US" smtClean="0"/>
              <a:t>29</a:t>
            </a:fld>
            <a:endParaRPr lang="en-US"/>
          </a:p>
        </p:txBody>
      </p:sp>
    </p:spTree>
    <p:extLst>
      <p:ext uri="{BB962C8B-B14F-4D97-AF65-F5344CB8AC3E}">
        <p14:creationId xmlns:p14="http://schemas.microsoft.com/office/powerpoint/2010/main" val="136259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Web Page: </a:t>
            </a:r>
            <a:r>
              <a:rPr lang="en-US" sz="1200" u="sng" kern="1200" dirty="0" smtClean="0">
                <a:solidFill>
                  <a:schemeClr val="tx1"/>
                </a:solidFill>
                <a:effectLst/>
                <a:latin typeface="+mn-lt"/>
                <a:ea typeface="+mn-ea"/>
                <a:cs typeface="+mn-cs"/>
                <a:hlinkClick r:id="rId3"/>
              </a:rPr>
              <a:t>http://blog.godreports.com/2017/08/university-settles-lawsuit-with-scientist-fired-after-he-found-soft-tissue-in-dinosaur-bones/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6F8C0D-1F39-4A7B-8F5D-028E2612E313}" type="slidenum">
              <a:rPr lang="en-US" smtClean="0"/>
              <a:t>4</a:t>
            </a:fld>
            <a:endParaRPr lang="en-US"/>
          </a:p>
        </p:txBody>
      </p:sp>
    </p:spTree>
    <p:extLst>
      <p:ext uri="{BB962C8B-B14F-4D97-AF65-F5344CB8AC3E}">
        <p14:creationId xmlns:p14="http://schemas.microsoft.com/office/powerpoint/2010/main" val="292841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http://blog.godreports.com/2017/07/discovery-of-soft-tissue-in-dinosaur-bones-upends-evolutionary-timetable/</a:t>
            </a:r>
          </a:p>
          <a:p>
            <a:r>
              <a:rPr lang="en-US" dirty="0" smtClean="0"/>
              <a:t>https://www.smithsonianmag.com/science-nature/dinosaur-shocker-115306469/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E6F8C0D-1F39-4A7B-8F5D-028E2612E313}" type="slidenum">
              <a:rPr lang="en-US" smtClean="0"/>
              <a:t>5</a:t>
            </a:fld>
            <a:endParaRPr lang="en-US"/>
          </a:p>
        </p:txBody>
      </p:sp>
    </p:spTree>
    <p:extLst>
      <p:ext uri="{BB962C8B-B14F-4D97-AF65-F5344CB8AC3E}">
        <p14:creationId xmlns:p14="http://schemas.microsoft.com/office/powerpoint/2010/main" val="863146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mn-lt"/>
                <a:ea typeface="+mn-ea"/>
                <a:cs typeface="+mn-cs"/>
              </a:rPr>
              <a:t>Soft Tissue in a </a:t>
            </a:r>
            <a:r>
              <a:rPr lang="en-US" sz="1200" b="1" i="1" kern="1200" dirty="0" smtClean="0">
                <a:solidFill>
                  <a:schemeClr val="tx1"/>
                </a:solidFill>
                <a:effectLst/>
                <a:latin typeface="+mn-lt"/>
                <a:ea typeface="+mn-ea"/>
                <a:cs typeface="+mn-cs"/>
              </a:rPr>
              <a:t>T. Rex</a:t>
            </a:r>
            <a:r>
              <a:rPr lang="en-US" sz="1200" b="1" kern="1200" dirty="0" smtClean="0">
                <a:solidFill>
                  <a:schemeClr val="tx1"/>
                </a:solidFill>
                <a:effectLst/>
                <a:latin typeface="+mn-lt"/>
                <a:ea typeface="+mn-ea"/>
                <a:cs typeface="+mn-cs"/>
              </a:rPr>
              <a:t> Fossil? </a:t>
            </a:r>
            <a:r>
              <a:rPr lang="en-US" sz="1200" kern="1200" dirty="0" smtClean="0">
                <a:solidFill>
                  <a:schemeClr val="tx1"/>
                </a:solidFill>
                <a:effectLst/>
                <a:latin typeface="+mn-lt"/>
                <a:ea typeface="+mn-ea"/>
                <a:cs typeface="+mn-cs"/>
              </a:rPr>
              <a:t>by </a:t>
            </a:r>
            <a:r>
              <a:rPr lang="en-US" sz="1200" u="none" strike="noStrike" kern="1200" dirty="0" smtClean="0">
                <a:solidFill>
                  <a:schemeClr val="tx1"/>
                </a:solidFill>
                <a:effectLst/>
                <a:latin typeface="+mn-lt"/>
                <a:ea typeface="+mn-ea"/>
                <a:cs typeface="+mn-cs"/>
                <a:hlinkClick r:id="rId3"/>
              </a:rPr>
              <a:t>Dr. Marcus Ross</a:t>
            </a:r>
            <a:r>
              <a:rPr lang="en-US" sz="1200" kern="1200" dirty="0" smtClean="0">
                <a:solidFill>
                  <a:schemeClr val="tx1"/>
                </a:solidFill>
                <a:effectLst/>
                <a:latin typeface="+mn-lt"/>
                <a:ea typeface="+mn-ea"/>
                <a:cs typeface="+mn-cs"/>
              </a:rPr>
              <a:t> on January 1, 2010</a:t>
            </a:r>
          </a:p>
          <a:p>
            <a:r>
              <a:rPr lang="en-US" sz="1200" kern="1200" dirty="0" smtClean="0">
                <a:solidFill>
                  <a:schemeClr val="tx1"/>
                </a:solidFill>
                <a:effectLst/>
                <a:latin typeface="+mn-lt"/>
                <a:ea typeface="+mn-ea"/>
                <a:cs typeface="+mn-cs"/>
              </a:rPr>
              <a:t>Web Page: </a:t>
            </a:r>
            <a:r>
              <a:rPr lang="en-US" sz="1200" u="sng" kern="1200" dirty="0" smtClean="0">
                <a:solidFill>
                  <a:schemeClr val="tx1"/>
                </a:solidFill>
                <a:effectLst/>
                <a:latin typeface="+mn-lt"/>
                <a:ea typeface="+mn-ea"/>
                <a:cs typeface="+mn-cs"/>
                <a:hlinkClick r:id="rId4"/>
              </a:rPr>
              <a:t>http://blog.godreports.com/2017/08/university-settles-lawsuit-with-scientist-fired-after-he-found-soft-tissue-in-dinosaur-bones/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6F8C0D-1F39-4A7B-8F5D-028E2612E313}" type="slidenum">
              <a:rPr lang="en-US" smtClean="0"/>
              <a:t>6</a:t>
            </a:fld>
            <a:endParaRPr lang="en-US"/>
          </a:p>
        </p:txBody>
      </p:sp>
    </p:spTree>
    <p:extLst>
      <p:ext uri="{BB962C8B-B14F-4D97-AF65-F5344CB8AC3E}">
        <p14:creationId xmlns:p14="http://schemas.microsoft.com/office/powerpoint/2010/main" val="117476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http://www.bible.ca/tracks/rapid-fossils-rapidly-perishing-detail-preserved.htm</a:t>
            </a:r>
            <a:endParaRPr lang="en-US" dirty="0"/>
          </a:p>
        </p:txBody>
      </p:sp>
      <p:sp>
        <p:nvSpPr>
          <p:cNvPr id="4" name="Slide Number Placeholder 3"/>
          <p:cNvSpPr>
            <a:spLocks noGrp="1"/>
          </p:cNvSpPr>
          <p:nvPr>
            <p:ph type="sldNum" sz="quarter" idx="10"/>
          </p:nvPr>
        </p:nvSpPr>
        <p:spPr/>
        <p:txBody>
          <a:bodyPr/>
          <a:lstStyle/>
          <a:p>
            <a:fld id="{9E6F8C0D-1F39-4A7B-8F5D-028E2612E313}" type="slidenum">
              <a:rPr lang="en-US" smtClean="0"/>
              <a:t>7</a:t>
            </a:fld>
            <a:endParaRPr lang="en-US"/>
          </a:p>
        </p:txBody>
      </p:sp>
    </p:spTree>
    <p:extLst>
      <p:ext uri="{BB962C8B-B14F-4D97-AF65-F5344CB8AC3E}">
        <p14:creationId xmlns:p14="http://schemas.microsoft.com/office/powerpoint/2010/main" val="92488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http://www.bible.ca/tracks/rapid-fossils-rapidly-perishing-detail-preserved.htm</a:t>
            </a:r>
            <a:endParaRPr lang="en-US" dirty="0"/>
          </a:p>
        </p:txBody>
      </p:sp>
      <p:sp>
        <p:nvSpPr>
          <p:cNvPr id="4" name="Slide Number Placeholder 3"/>
          <p:cNvSpPr>
            <a:spLocks noGrp="1"/>
          </p:cNvSpPr>
          <p:nvPr>
            <p:ph type="sldNum" sz="quarter" idx="10"/>
          </p:nvPr>
        </p:nvSpPr>
        <p:spPr/>
        <p:txBody>
          <a:bodyPr/>
          <a:lstStyle/>
          <a:p>
            <a:fld id="{9E6F8C0D-1F39-4A7B-8F5D-028E2612E313}" type="slidenum">
              <a:rPr lang="en-US" smtClean="0"/>
              <a:t>8</a:t>
            </a:fld>
            <a:endParaRPr lang="en-US"/>
          </a:p>
        </p:txBody>
      </p:sp>
    </p:spTree>
    <p:extLst>
      <p:ext uri="{BB962C8B-B14F-4D97-AF65-F5344CB8AC3E}">
        <p14:creationId xmlns:p14="http://schemas.microsoft.com/office/powerpoint/2010/main" val="1848731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 Patton’s personal collection</a:t>
            </a:r>
          </a:p>
          <a:p>
            <a:r>
              <a:rPr lang="en-US" dirty="0" smtClean="0"/>
              <a:t>http://www.bible.ca/tracks/rapid-fossils-rapidly-perishing-detail-preserved.htm</a:t>
            </a:r>
            <a:endParaRPr lang="en-US" dirty="0"/>
          </a:p>
        </p:txBody>
      </p:sp>
      <p:sp>
        <p:nvSpPr>
          <p:cNvPr id="4" name="Slide Number Placeholder 3"/>
          <p:cNvSpPr>
            <a:spLocks noGrp="1"/>
          </p:cNvSpPr>
          <p:nvPr>
            <p:ph type="sldNum" sz="quarter" idx="10"/>
          </p:nvPr>
        </p:nvSpPr>
        <p:spPr/>
        <p:txBody>
          <a:bodyPr/>
          <a:lstStyle/>
          <a:p>
            <a:fld id="{9E6F8C0D-1F39-4A7B-8F5D-028E2612E313}" type="slidenum">
              <a:rPr lang="en-US" smtClean="0"/>
              <a:t>9</a:t>
            </a:fld>
            <a:endParaRPr lang="en-US"/>
          </a:p>
        </p:txBody>
      </p:sp>
    </p:spTree>
    <p:extLst>
      <p:ext uri="{BB962C8B-B14F-4D97-AF65-F5344CB8AC3E}">
        <p14:creationId xmlns:p14="http://schemas.microsoft.com/office/powerpoint/2010/main" val="296139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6E2E4-F08D-4E35-AFEC-2E957131A451}" type="slidenum">
              <a:rPr lang="en-US" smtClean="0"/>
              <a:t>10</a:t>
            </a:fld>
            <a:endParaRPr lang="en-US"/>
          </a:p>
        </p:txBody>
      </p:sp>
    </p:spTree>
    <p:extLst>
      <p:ext uri="{BB962C8B-B14F-4D97-AF65-F5344CB8AC3E}">
        <p14:creationId xmlns:p14="http://schemas.microsoft.com/office/powerpoint/2010/main" val="214176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a:prstGeom prst="rect">
            <a:avLst/>
          </a:prstGeom>
        </p:spPr>
        <p:txBody>
          <a:bodyPr/>
          <a:lstStyle/>
          <a:p>
            <a:fld id="{FDC86314-C180-43EB-86B6-B8BF386167E6}" type="datetimeFigureOut">
              <a:rPr lang="en-US" smtClean="0"/>
              <a:t>2/12/2018</a:t>
            </a:fld>
            <a:endParaRPr lang="en-US"/>
          </a:p>
        </p:txBody>
      </p:sp>
      <p:sp>
        <p:nvSpPr>
          <p:cNvPr id="5" name="Footer Placeholder 4"/>
          <p:cNvSpPr>
            <a:spLocks noGrp="1"/>
          </p:cNvSpPr>
          <p:nvPr>
            <p:ph type="ftr" sz="quarter" idx="11"/>
          </p:nvPr>
        </p:nvSpPr>
        <p:spPr>
          <a:xfrm>
            <a:off x="3024158" y="6442525"/>
            <a:ext cx="3086100" cy="365125"/>
          </a:xfrm>
          <a:prstGeom prst="rect">
            <a:avLst/>
          </a:prstGeom>
        </p:spPr>
        <p:txBody>
          <a:bodyPr/>
          <a:lstStyle>
            <a:lvl1pPr algn="ctr">
              <a:defRPr/>
            </a:lvl1pPr>
          </a:lstStyle>
          <a:p>
            <a:endParaRPr lang="en-US"/>
          </a:p>
        </p:txBody>
      </p:sp>
      <p:sp>
        <p:nvSpPr>
          <p:cNvPr id="6" name="Slide Number Placeholder 5"/>
          <p:cNvSpPr>
            <a:spLocks noGrp="1"/>
          </p:cNvSpPr>
          <p:nvPr>
            <p:ph type="sldNum" sz="quarter" idx="12"/>
          </p:nvPr>
        </p:nvSpPr>
        <p:spPr>
          <a:xfrm>
            <a:off x="349824" y="6442525"/>
            <a:ext cx="2066534" cy="365125"/>
          </a:xfrm>
          <a:prstGeom prst="rect">
            <a:avLst/>
          </a:prstGeom>
        </p:spPr>
        <p:txBody>
          <a:bodyPr anchor="ctr"/>
          <a:lstStyle>
            <a:lvl1pPr algn="l">
              <a:defRPr sz="900"/>
            </a:lvl1pPr>
          </a:lstStyle>
          <a:p>
            <a:fld id="{33A1334B-A10A-4545-8E7C-B93C7A1B79D9}" type="slidenum">
              <a:rPr lang="en-US" smtClean="0"/>
              <a:t>‹#›</a:t>
            </a:fld>
            <a:endParaRPr 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2671936220"/>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20803" y="6296616"/>
            <a:ext cx="2057400" cy="365125"/>
          </a:xfrm>
          <a:prstGeom prst="rect">
            <a:avLst/>
          </a:prstGeom>
        </p:spPr>
        <p:txBody>
          <a:bodyPr/>
          <a:lstStyle/>
          <a:p>
            <a:fld id="{FDC86314-C180-43EB-86B6-B8BF386167E6}" type="datetimeFigureOut">
              <a:rPr lang="en-US" smtClean="0"/>
              <a:t>2/12/2018</a:t>
            </a:fld>
            <a:endParaRPr lang="en-US"/>
          </a:p>
        </p:txBody>
      </p:sp>
      <p:sp>
        <p:nvSpPr>
          <p:cNvPr id="5" name="Footer Placeholder 4"/>
          <p:cNvSpPr>
            <a:spLocks noGrp="1"/>
          </p:cNvSpPr>
          <p:nvPr>
            <p:ph type="ftr" sz="quarter" idx="11"/>
          </p:nvPr>
        </p:nvSpPr>
        <p:spPr>
          <a:xfrm>
            <a:off x="2200276" y="6296616"/>
            <a:ext cx="425053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285750" y="627886"/>
            <a:ext cx="1413261" cy="604269"/>
          </a:xfrm>
          <a:prstGeom prst="rect">
            <a:avLst/>
          </a:prstGeom>
        </p:spPr>
        <p:txBody>
          <a:bodyPr/>
          <a:lstStyle/>
          <a:p>
            <a:fld id="{33A1334B-A10A-4545-8E7C-B93C7A1B79D9}" type="slidenum">
              <a:rPr lang="en-US" smtClean="0"/>
              <a:t>‹#›</a:t>
            </a:fld>
            <a:endParaRPr lang="en-US"/>
          </a:p>
        </p:txBody>
      </p:sp>
    </p:spTree>
    <p:extLst>
      <p:ext uri="{BB962C8B-B14F-4D97-AF65-F5344CB8AC3E}">
        <p14:creationId xmlns:p14="http://schemas.microsoft.com/office/powerpoint/2010/main" val="3516472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58474" y="6296616"/>
            <a:ext cx="1879497" cy="365125"/>
          </a:xfrm>
          <a:prstGeom prst="rect">
            <a:avLst/>
          </a:prstGeom>
        </p:spPr>
        <p:txBody>
          <a:bodyPr/>
          <a:lstStyle/>
          <a:p>
            <a:fld id="{FDC86314-C180-43EB-86B6-B8BF386167E6}" type="datetimeFigureOut">
              <a:rPr lang="en-US" smtClean="0"/>
              <a:t>2/12/2018</a:t>
            </a:fld>
            <a:endParaRPr lang="en-US"/>
          </a:p>
        </p:txBody>
      </p:sp>
      <p:sp>
        <p:nvSpPr>
          <p:cNvPr id="5" name="Footer Placeholder 4"/>
          <p:cNvSpPr>
            <a:spLocks noGrp="1"/>
          </p:cNvSpPr>
          <p:nvPr>
            <p:ph type="ftr" sz="quarter" idx="11"/>
          </p:nvPr>
        </p:nvSpPr>
        <p:spPr>
          <a:xfrm>
            <a:off x="2200275" y="6296616"/>
            <a:ext cx="4469683" cy="365125"/>
          </a:xfrm>
          <a:prstGeom prst="rect">
            <a:avLst/>
          </a:prstGeom>
        </p:spPr>
        <p:txBody>
          <a:bodyPr/>
          <a:lstStyle/>
          <a:p>
            <a:endParaRPr lang="en-US"/>
          </a:p>
        </p:txBody>
      </p:sp>
      <p:sp>
        <p:nvSpPr>
          <p:cNvPr id="6" name="Slide Number Placeholder 5"/>
          <p:cNvSpPr>
            <a:spLocks noGrp="1"/>
          </p:cNvSpPr>
          <p:nvPr>
            <p:ph type="sldNum" sz="quarter" idx="12"/>
          </p:nvPr>
        </p:nvSpPr>
        <p:spPr>
          <a:xfrm rot="5400000">
            <a:off x="5878074" y="2928735"/>
            <a:ext cx="5383267" cy="453202"/>
          </a:xfrm>
          <a:prstGeom prst="rect">
            <a:avLst/>
          </a:prstGeom>
        </p:spPr>
        <p:txBody>
          <a:bodyPr/>
          <a:lstStyle>
            <a:lvl1pPr algn="l">
              <a:defRPr/>
            </a:lvl1pPr>
          </a:lstStyle>
          <a:p>
            <a:fld id="{33A1334B-A10A-4545-8E7C-B93C7A1B79D9}" type="slidenum">
              <a:rPr lang="en-US" smtClean="0"/>
              <a:t>‹#›</a:t>
            </a:fld>
            <a:endParaRPr 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683235"/>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9231C7D-91CE-4D69-9254-7356D2667408}" type="datetimeFigureOut">
              <a:rPr lang="en-US" smtClean="0"/>
              <a:t>2/12/2018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4AD6E4F-3929-41E2-80D2-62DE3917E989}" type="slidenum">
              <a:rPr lang="en-US" smtClean="0"/>
              <a:t>‹#›</a:t>
            </a:fld>
            <a:endParaRPr lang="en-US"/>
          </a:p>
        </p:txBody>
      </p:sp>
    </p:spTree>
    <p:extLst>
      <p:ext uri="{BB962C8B-B14F-4D97-AF65-F5344CB8AC3E}">
        <p14:creationId xmlns:p14="http://schemas.microsoft.com/office/powerpoint/2010/main" val="143872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lgn="ct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43200" y="2057400"/>
            <a:ext cx="6035003" cy="4629150"/>
          </a:xfrm>
        </p:spPr>
        <p:txBody>
          <a:bodyPr/>
          <a:lstStyle>
            <a:lvl1pPr marL="461963" indent="-461963">
              <a:buSzPct val="80000"/>
              <a:buFont typeface="Wingdings" panose="05000000000000000000" pitchFamily="2" charset="2"/>
              <a:buChar char="v"/>
              <a:defRPr sz="3200">
                <a:solidFill>
                  <a:schemeClr val="tx1"/>
                </a:solidFill>
              </a:defRPr>
            </a:lvl1pPr>
            <a:lvl2pPr marL="914400" indent="-447675">
              <a:buSzPct val="80000"/>
              <a:buFont typeface="Wingdings" panose="05000000000000000000" pitchFamily="2" charset="2"/>
              <a:buChar char="Ø"/>
              <a:defRPr sz="2800">
                <a:solidFill>
                  <a:schemeClr val="tx1"/>
                </a:solidFill>
              </a:defRPr>
            </a:lvl2pPr>
            <a:lvl3pPr>
              <a:defRPr>
                <a:solidFill>
                  <a:schemeClr val="tx1"/>
                </a:solidFill>
              </a:defRPr>
            </a:lvl3pPr>
            <a:lvl4pPr marL="1200150" indent="-312738">
              <a:buFont typeface="Wingdings" panose="05000000000000000000" pitchFamily="2" charset="2"/>
              <a:buChar char="§"/>
              <a:defRPr sz="2400">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8" name="Text Placeholder 7"/>
          <p:cNvSpPr>
            <a:spLocks noGrp="1"/>
          </p:cNvSpPr>
          <p:nvPr>
            <p:ph type="body" sz="quarter" idx="10"/>
          </p:nvPr>
        </p:nvSpPr>
        <p:spPr>
          <a:xfrm>
            <a:off x="2766270" y="1285875"/>
            <a:ext cx="5886450" cy="628650"/>
          </a:xfrm>
        </p:spPr>
        <p:txBody>
          <a:bodyPr>
            <a:noAutofit/>
          </a:bodyPr>
          <a:lstStyle>
            <a:lvl1pPr marL="0" indent="0">
              <a:buNone/>
              <a:defRPr sz="3600" b="1">
                <a:solidFill>
                  <a:schemeClr val="tx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83902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userDrawn="1"/>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a:prstGeom prst="rect">
            <a:avLst/>
          </a:prstGeom>
        </p:spPr>
        <p:txBody>
          <a:bodyPr/>
          <a:lstStyle>
            <a:lvl1pPr>
              <a:defRPr>
                <a:solidFill>
                  <a:schemeClr val="bg2"/>
                </a:solidFill>
              </a:defRPr>
            </a:lvl1pPr>
          </a:lstStyle>
          <a:p>
            <a:fld id="{FDC86314-C180-43EB-86B6-B8BF386167E6}" type="datetimeFigureOut">
              <a:rPr lang="en-US" smtClean="0"/>
              <a:t>2/12/2018</a:t>
            </a:fld>
            <a:endParaRPr lang="en-US"/>
          </a:p>
        </p:txBody>
      </p:sp>
      <p:sp>
        <p:nvSpPr>
          <p:cNvPr id="5" name="Footer Placeholder 4"/>
          <p:cNvSpPr>
            <a:spLocks noGrp="1"/>
          </p:cNvSpPr>
          <p:nvPr>
            <p:ph type="ftr" sz="quarter" idx="11"/>
          </p:nvPr>
        </p:nvSpPr>
        <p:spPr>
          <a:xfrm>
            <a:off x="3030683" y="6296731"/>
            <a:ext cx="3086100" cy="365125"/>
          </a:xfrm>
          <a:prstGeom prst="rect">
            <a:avLst/>
          </a:prstGeo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348057" y="6296731"/>
            <a:ext cx="2086157" cy="365125"/>
          </a:xfrm>
          <a:prstGeom prst="rect">
            <a:avLst/>
          </a:prstGeom>
        </p:spPr>
        <p:txBody>
          <a:bodyPr anchor="ctr"/>
          <a:lstStyle>
            <a:lvl1pPr algn="l">
              <a:defRPr sz="900">
                <a:solidFill>
                  <a:schemeClr val="bg2"/>
                </a:solidFill>
              </a:defRPr>
            </a:lvl1pPr>
          </a:lstStyle>
          <a:p>
            <a:fld id="{33A1334B-A10A-4545-8E7C-B93C7A1B79D9}" type="slidenum">
              <a:rPr lang="en-US" smtClean="0"/>
              <a:t>‹#›</a:t>
            </a:fld>
            <a:endParaRPr 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1602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720803" y="6296616"/>
            <a:ext cx="2057400" cy="365125"/>
          </a:xfrm>
          <a:prstGeom prst="rect">
            <a:avLst/>
          </a:prstGeom>
        </p:spPr>
        <p:txBody>
          <a:bodyPr/>
          <a:lstStyle/>
          <a:p>
            <a:fld id="{FDC86314-C180-43EB-86B6-B8BF386167E6}" type="datetimeFigureOut">
              <a:rPr lang="en-US" smtClean="0"/>
              <a:t>2/12/2018</a:t>
            </a:fld>
            <a:endParaRPr lang="en-US"/>
          </a:p>
        </p:txBody>
      </p:sp>
      <p:sp>
        <p:nvSpPr>
          <p:cNvPr id="6" name="Footer Placeholder 5"/>
          <p:cNvSpPr>
            <a:spLocks noGrp="1"/>
          </p:cNvSpPr>
          <p:nvPr>
            <p:ph type="ftr" sz="quarter" idx="11"/>
          </p:nvPr>
        </p:nvSpPr>
        <p:spPr>
          <a:xfrm>
            <a:off x="2200276" y="6296616"/>
            <a:ext cx="425053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285750" y="627886"/>
            <a:ext cx="1413261" cy="604269"/>
          </a:xfrm>
          <a:prstGeom prst="rect">
            <a:avLst/>
          </a:prstGeom>
        </p:spPr>
        <p:txBody>
          <a:bodyPr/>
          <a:lstStyle/>
          <a:p>
            <a:fld id="{33A1334B-A10A-4545-8E7C-B93C7A1B79D9}" type="slidenum">
              <a:rPr lang="en-US" smtClean="0"/>
              <a:t>‹#›</a:t>
            </a:fld>
            <a:endParaRPr lang="en-US"/>
          </a:p>
        </p:txBody>
      </p:sp>
    </p:spTree>
    <p:extLst>
      <p:ext uri="{BB962C8B-B14F-4D97-AF65-F5344CB8AC3E}">
        <p14:creationId xmlns:p14="http://schemas.microsoft.com/office/powerpoint/2010/main" val="66005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720803" y="6296616"/>
            <a:ext cx="2057400" cy="365125"/>
          </a:xfrm>
          <a:prstGeom prst="rect">
            <a:avLst/>
          </a:prstGeom>
        </p:spPr>
        <p:txBody>
          <a:bodyPr/>
          <a:lstStyle/>
          <a:p>
            <a:fld id="{FDC86314-C180-43EB-86B6-B8BF386167E6}" type="datetimeFigureOut">
              <a:rPr lang="en-US" smtClean="0"/>
              <a:t>2/12/2018</a:t>
            </a:fld>
            <a:endParaRPr lang="en-US"/>
          </a:p>
        </p:txBody>
      </p:sp>
      <p:sp>
        <p:nvSpPr>
          <p:cNvPr id="8" name="Footer Placeholder 7"/>
          <p:cNvSpPr>
            <a:spLocks noGrp="1"/>
          </p:cNvSpPr>
          <p:nvPr>
            <p:ph type="ftr" sz="quarter" idx="11"/>
          </p:nvPr>
        </p:nvSpPr>
        <p:spPr>
          <a:xfrm>
            <a:off x="2200276" y="6296616"/>
            <a:ext cx="425053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285750" y="627886"/>
            <a:ext cx="1413261" cy="604269"/>
          </a:xfrm>
          <a:prstGeom prst="rect">
            <a:avLst/>
          </a:prstGeom>
        </p:spPr>
        <p:txBody>
          <a:bodyPr/>
          <a:lstStyle/>
          <a:p>
            <a:fld id="{33A1334B-A10A-4545-8E7C-B93C7A1B79D9}" type="slidenum">
              <a:rPr lang="en-US" smtClean="0"/>
              <a:t>‹#›</a:t>
            </a:fld>
            <a:endParaRPr lang="en-US"/>
          </a:p>
        </p:txBody>
      </p:sp>
    </p:spTree>
    <p:extLst>
      <p:ext uri="{BB962C8B-B14F-4D97-AF65-F5344CB8AC3E}">
        <p14:creationId xmlns:p14="http://schemas.microsoft.com/office/powerpoint/2010/main" val="137646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lvl1pPr algn="ctr">
              <a:defRPr>
                <a:solidFill>
                  <a:schemeClr val="tx1"/>
                </a:solidFill>
              </a:defRPr>
            </a:lvl1pPr>
          </a:lstStyle>
          <a:p>
            <a:r>
              <a:rPr lang="en-US" smtClean="0"/>
              <a:t>Click to edit Master title style</a:t>
            </a:r>
            <a:endParaRPr lang="en-US"/>
          </a:p>
        </p:txBody>
      </p:sp>
      <p:sp>
        <p:nvSpPr>
          <p:cNvPr id="7" name="Text Placeholder 7"/>
          <p:cNvSpPr>
            <a:spLocks noGrp="1"/>
          </p:cNvSpPr>
          <p:nvPr>
            <p:ph type="body" sz="quarter" idx="10"/>
          </p:nvPr>
        </p:nvSpPr>
        <p:spPr>
          <a:xfrm>
            <a:off x="2766270" y="1285875"/>
            <a:ext cx="6206280" cy="628650"/>
          </a:xfrm>
        </p:spPr>
        <p:txBody>
          <a:bodyPr>
            <a:noAutofit/>
          </a:bodyPr>
          <a:lstStyle>
            <a:lvl1pPr marL="0" indent="0">
              <a:buNone/>
              <a:defRPr sz="3600" b="1">
                <a:solidFill>
                  <a:schemeClr val="tx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47638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a:xfrm>
            <a:off x="6720803" y="6296616"/>
            <a:ext cx="2057400" cy="365125"/>
          </a:xfrm>
          <a:prstGeom prst="rect">
            <a:avLst/>
          </a:prstGeom>
        </p:spPr>
        <p:txBody>
          <a:bodyPr/>
          <a:lstStyle/>
          <a:p>
            <a:fld id="{FDC86314-C180-43EB-86B6-B8BF386167E6}" type="datetimeFigureOut">
              <a:rPr lang="en-US" smtClean="0"/>
              <a:t>2/12/2018</a:t>
            </a:fld>
            <a:endParaRPr lang="en-US"/>
          </a:p>
        </p:txBody>
      </p:sp>
      <p:sp>
        <p:nvSpPr>
          <p:cNvPr id="3" name="Footer Placeholder 2"/>
          <p:cNvSpPr>
            <a:spLocks noGrp="1"/>
          </p:cNvSpPr>
          <p:nvPr>
            <p:ph type="ftr" sz="quarter" idx="11"/>
          </p:nvPr>
        </p:nvSpPr>
        <p:spPr>
          <a:xfrm>
            <a:off x="2200276" y="6296616"/>
            <a:ext cx="425053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285750" y="627886"/>
            <a:ext cx="1413261" cy="604269"/>
          </a:xfrm>
          <a:prstGeom prst="rect">
            <a:avLst/>
          </a:prstGeom>
        </p:spPr>
        <p:txBody>
          <a:bodyPr/>
          <a:lstStyle/>
          <a:p>
            <a:fld id="{33A1334B-A10A-4545-8E7C-B93C7A1B79D9}" type="slidenum">
              <a:rPr lang="en-US" smtClean="0"/>
              <a:t>‹#›</a:t>
            </a:fld>
            <a:endParaRPr lang="en-US"/>
          </a:p>
        </p:txBody>
      </p:sp>
    </p:spTree>
    <p:extLst>
      <p:ext uri="{BB962C8B-B14F-4D97-AF65-F5344CB8AC3E}">
        <p14:creationId xmlns:p14="http://schemas.microsoft.com/office/powerpoint/2010/main" val="722662048"/>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smtClean="0"/>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7417" y="6286501"/>
            <a:ext cx="2420786" cy="365125"/>
          </a:xfrm>
          <a:prstGeom prst="rect">
            <a:avLst/>
          </a:prstGeom>
        </p:spPr>
        <p:txBody>
          <a:bodyPr/>
          <a:lstStyle>
            <a:lvl1pPr algn="l">
              <a:defRPr/>
            </a:lvl1pPr>
          </a:lstStyle>
          <a:p>
            <a:fld id="{FDC86314-C180-43EB-86B6-B8BF386167E6}" type="datetimeFigureOut">
              <a:rPr lang="en-US" smtClean="0"/>
              <a:t>2/12/2018</a:t>
            </a:fld>
            <a:endParaRPr lang="en-US"/>
          </a:p>
        </p:txBody>
      </p:sp>
      <p:sp>
        <p:nvSpPr>
          <p:cNvPr id="6" name="Footer Placeholder 5"/>
          <p:cNvSpPr>
            <a:spLocks noGrp="1"/>
          </p:cNvSpPr>
          <p:nvPr>
            <p:ph type="ftr" sz="quarter" idx="11"/>
          </p:nvPr>
        </p:nvSpPr>
        <p:spPr>
          <a:xfrm>
            <a:off x="365798" y="6286501"/>
            <a:ext cx="5697780"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5"/>
            <a:ext cx="2420786" cy="816481"/>
          </a:xfrm>
          <a:prstGeom prst="rect">
            <a:avLst/>
          </a:prstGeom>
        </p:spPr>
        <p:txBody>
          <a:bodyPr anchor="t"/>
          <a:lstStyle>
            <a:lvl1pPr algn="l">
              <a:defRPr sz="3800"/>
            </a:lvl1pPr>
          </a:lstStyle>
          <a:p>
            <a:fld id="{33A1334B-A10A-4545-8E7C-B93C7A1B79D9}" type="slidenum">
              <a:rPr lang="en-US" smtClean="0"/>
              <a:t>‹#›</a:t>
            </a:fld>
            <a:endParaRPr lang="en-US"/>
          </a:p>
        </p:txBody>
      </p:sp>
    </p:spTree>
    <p:extLst>
      <p:ext uri="{BB962C8B-B14F-4D97-AF65-F5344CB8AC3E}">
        <p14:creationId xmlns:p14="http://schemas.microsoft.com/office/powerpoint/2010/main" val="4002478676"/>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0194" y="6296616"/>
            <a:ext cx="2428010" cy="365125"/>
          </a:xfrm>
          <a:prstGeom prst="rect">
            <a:avLst/>
          </a:prstGeom>
        </p:spPr>
        <p:txBody>
          <a:bodyPr/>
          <a:lstStyle>
            <a:lvl1pPr algn="l">
              <a:defRPr/>
            </a:lvl1pPr>
          </a:lstStyle>
          <a:p>
            <a:fld id="{FDC86314-C180-43EB-86B6-B8BF386167E6}" type="datetimeFigureOut">
              <a:rPr lang="en-US" smtClean="0"/>
              <a:t>2/12/2018</a:t>
            </a:fld>
            <a:endParaRPr lang="en-US"/>
          </a:p>
        </p:txBody>
      </p:sp>
      <p:sp>
        <p:nvSpPr>
          <p:cNvPr id="6" name="Footer Placeholder 5"/>
          <p:cNvSpPr>
            <a:spLocks noGrp="1"/>
          </p:cNvSpPr>
          <p:nvPr>
            <p:ph type="ftr" sz="quarter" idx="11"/>
          </p:nvPr>
        </p:nvSpPr>
        <p:spPr>
          <a:xfrm>
            <a:off x="365798" y="6296616"/>
            <a:ext cx="5711190"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7"/>
            <a:ext cx="2423160" cy="816482"/>
          </a:xfrm>
          <a:prstGeom prst="rect">
            <a:avLst/>
          </a:prstGeom>
        </p:spPr>
        <p:txBody>
          <a:bodyPr anchor="t"/>
          <a:lstStyle>
            <a:lvl1pPr algn="l">
              <a:defRPr sz="3800"/>
            </a:lvl1pPr>
          </a:lstStyle>
          <a:p>
            <a:fld id="{33A1334B-A10A-4545-8E7C-B93C7A1B79D9}" type="slidenum">
              <a:rPr lang="en-US" smtClean="0"/>
              <a:t>‹#›</a:t>
            </a:fld>
            <a:endParaRPr lang="en-US"/>
          </a:p>
        </p:txBody>
      </p:sp>
    </p:spTree>
    <p:extLst>
      <p:ext uri="{BB962C8B-B14F-4D97-AF65-F5344CB8AC3E}">
        <p14:creationId xmlns:p14="http://schemas.microsoft.com/office/powerpoint/2010/main" val="186078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14300"/>
            <a:ext cx="8549604" cy="10287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743200" y="1311296"/>
            <a:ext cx="6035003" cy="537525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371600"/>
            <a:ext cx="2628899" cy="5199249"/>
          </a:xfrm>
          <a:prstGeom prst="rect">
            <a:avLst/>
          </a:prstGeom>
        </p:spPr>
      </p:pic>
    </p:spTree>
    <p:extLst>
      <p:ext uri="{BB962C8B-B14F-4D97-AF65-F5344CB8AC3E}">
        <p14:creationId xmlns:p14="http://schemas.microsoft.com/office/powerpoint/2010/main" val="772945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9000"/>
        </a:lnSpc>
        <a:spcBef>
          <a:spcPct val="0"/>
        </a:spcBef>
        <a:buNone/>
        <a:defRPr sz="4400" b="1"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6" pos="1386">
          <p15:clr>
            <a:srgbClr val="F26B43"/>
          </p15:clr>
        </p15:guide>
        <p15:guide id="7" orient="horz" pos="3960">
          <p15:clr>
            <a:srgbClr val="F26B43"/>
          </p15:clr>
        </p15:guide>
        <p15:guide id="8" orient="horz" pos="3840">
          <p15:clr>
            <a:srgbClr val="F26B43"/>
          </p15:clr>
        </p15:guide>
        <p15:guide id="9" pos="3312">
          <p15:clr>
            <a:srgbClr val="F26B43"/>
          </p15:clr>
        </p15:guide>
        <p15:guide id="10" pos="3600">
          <p15:clr>
            <a:srgbClr val="F26B43"/>
          </p15:clr>
        </p15:guide>
        <p15:guide id="11" orient="horz" pos="360">
          <p15:clr>
            <a:srgbClr val="F26B43"/>
          </p15:clr>
        </p15:guide>
        <p15:guide id="12" pos="5526">
          <p15:clr>
            <a:srgbClr val="F26B43"/>
          </p15:clr>
        </p15:guide>
        <p15:guide id="13" pos="180">
          <p15:clr>
            <a:srgbClr val="F26B43"/>
          </p15:clr>
        </p15:guide>
        <p15:guide id="1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blog.godreports.com/2017/08/university-settles-lawsuit-with-scientist-fired-after-he-found-soft-tissue-in-dinosaur-bone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blog.godreports.com/2017/08/university-settles-lawsuit-with-scientist-fired-after-he-found-soft-tissue-in-dinosaur-bone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blog.godreports.com/2017/08/university-settles-lawsuit-with-scientist-fired-after-he-found-soft-tissue-in-dinosaur-bon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50" descr="C:\WINDOWS\Desktop\Tim Thomas Art\j-oldw~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306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4300"/>
            <a:ext cx="8550275" cy="1028700"/>
          </a:xfrm>
        </p:spPr>
        <p:txBody>
          <a:bodyPr/>
          <a:lstStyle/>
          <a:p>
            <a:pPr algn="ctr"/>
            <a:r>
              <a:rPr lang="en-US" dirty="0">
                <a:solidFill>
                  <a:schemeClr val="tx1"/>
                </a:solidFill>
              </a:rPr>
              <a:t>What They Say</a:t>
            </a:r>
          </a:p>
        </p:txBody>
      </p:sp>
      <p:sp>
        <p:nvSpPr>
          <p:cNvPr id="3" name="Content Placeholder 2"/>
          <p:cNvSpPr>
            <a:spLocks noGrp="1"/>
          </p:cNvSpPr>
          <p:nvPr>
            <p:ph idx="4294967295"/>
          </p:nvPr>
        </p:nvSpPr>
        <p:spPr>
          <a:xfrm>
            <a:off x="125413" y="1825625"/>
            <a:ext cx="9018587" cy="5032375"/>
          </a:xfrm>
        </p:spPr>
        <p:txBody>
          <a:bodyPr>
            <a:normAutofit/>
          </a:bodyPr>
          <a:lstStyle/>
          <a:p>
            <a:r>
              <a:rPr lang="en-US" dirty="0">
                <a:solidFill>
                  <a:schemeClr val="tx1"/>
                </a:solidFill>
              </a:rPr>
              <a:t>Richard Dawkins, Oxford "</a:t>
            </a:r>
            <a:r>
              <a:rPr lang="en-US" b="1" dirty="0">
                <a:solidFill>
                  <a:schemeClr val="tx1"/>
                </a:solidFill>
              </a:rPr>
              <a:t>alleged human bones in the Carboniferous coal deposits. If authenticated as human, these bones would blow the theory of evolution out of the water." </a:t>
            </a:r>
            <a:r>
              <a:rPr lang="en-US" dirty="0">
                <a:solidFill>
                  <a:schemeClr val="tx1"/>
                </a:solidFill>
              </a:rPr>
              <a:t>(Free Inquiry, V.21, No.4, 10/11/2001)</a:t>
            </a:r>
          </a:p>
          <a:p>
            <a:r>
              <a:rPr lang="en-US" dirty="0">
                <a:solidFill>
                  <a:schemeClr val="tx1"/>
                </a:solidFill>
              </a:rPr>
              <a:t>Richard Dawkins, Oxford "...there are certain things about the fossil record that any evolutionist should expect to be true. </a:t>
            </a:r>
            <a:r>
              <a:rPr lang="en-US" b="1" dirty="0">
                <a:solidFill>
                  <a:schemeClr val="tx1"/>
                </a:solidFill>
              </a:rPr>
              <a:t>We should be very surprised, for example, to find fossil humans appearing in the record before mammals are supposed to have evolved! If a single, well verified mammal skull were to turn up in 500 million year old rocks, our whole modern theory of evolution would be utterly destroyed.</a:t>
            </a:r>
            <a:r>
              <a:rPr lang="en-US" dirty="0">
                <a:solidFill>
                  <a:schemeClr val="tx1"/>
                </a:solidFill>
              </a:rPr>
              <a:t> Incidentally, this is a sufficient answer to the canard, put about by creationist and their journalistic fellow travelers, that the whole theory of evolution is an 'unfalsifiable' tautology. Ironically, it is also the reason why creationist are so keen on the fake human footprints</a:t>
            </a:r>
            <a:r>
              <a:rPr lang="en-US" b="1" dirty="0">
                <a:solidFill>
                  <a:schemeClr val="tx1"/>
                </a:solidFill>
              </a:rPr>
              <a:t>, which were carved during the depression</a:t>
            </a:r>
            <a:r>
              <a:rPr lang="en-US" dirty="0">
                <a:solidFill>
                  <a:schemeClr val="tx1"/>
                </a:solidFill>
              </a:rPr>
              <a:t> to fool tourist, in the dinosaur beds of Texas," (The Blind Watchmaker, 1986, p.225</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208468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4300"/>
            <a:ext cx="8550275" cy="1028700"/>
          </a:xfrm>
        </p:spPr>
        <p:txBody>
          <a:bodyPr/>
          <a:lstStyle/>
          <a:p>
            <a:pPr algn="ctr"/>
            <a:r>
              <a:rPr lang="en-US" dirty="0">
                <a:solidFill>
                  <a:schemeClr val="tx1"/>
                </a:solidFill>
              </a:rPr>
              <a:t>What They Say</a:t>
            </a:r>
          </a:p>
        </p:txBody>
      </p:sp>
      <p:sp>
        <p:nvSpPr>
          <p:cNvPr id="3" name="Content Placeholder 2"/>
          <p:cNvSpPr>
            <a:spLocks noGrp="1"/>
          </p:cNvSpPr>
          <p:nvPr>
            <p:ph idx="4294967295"/>
          </p:nvPr>
        </p:nvSpPr>
        <p:spPr>
          <a:xfrm>
            <a:off x="125413" y="1825625"/>
            <a:ext cx="9018587" cy="5032375"/>
          </a:xfrm>
        </p:spPr>
        <p:txBody>
          <a:bodyPr>
            <a:normAutofit/>
          </a:bodyPr>
          <a:lstStyle/>
          <a:p>
            <a:r>
              <a:rPr lang="en-US" dirty="0">
                <a:solidFill>
                  <a:schemeClr val="tx1"/>
                </a:solidFill>
              </a:rPr>
              <a:t>Steven M. Stanley, Johns Hopkins University, "There is an infinite variety of ways in which, since 1859, the general concept of evolution might have been demolished. Consider the fossil record--a little known resource in Darwin's day. </a:t>
            </a:r>
            <a:r>
              <a:rPr lang="en-US" b="1" dirty="0">
                <a:solidFill>
                  <a:schemeClr val="tx1"/>
                </a:solidFill>
              </a:rPr>
              <a:t>The unequivocal discovery of a fossil population of horses in Precambrian rocks would disprove evolution. </a:t>
            </a:r>
            <a:r>
              <a:rPr lang="en-US" dirty="0">
                <a:solidFill>
                  <a:schemeClr val="tx1"/>
                </a:solidFill>
              </a:rPr>
              <a:t>More generally, </a:t>
            </a:r>
            <a:r>
              <a:rPr lang="en-US" b="1" dirty="0">
                <a:solidFill>
                  <a:schemeClr val="tx1"/>
                </a:solidFill>
              </a:rPr>
              <a:t>any topsy-turvy sequence of fossils would force us to rethink our theory,</a:t>
            </a:r>
            <a:r>
              <a:rPr lang="en-US" dirty="0">
                <a:solidFill>
                  <a:schemeClr val="tx1"/>
                </a:solidFill>
              </a:rPr>
              <a:t> yet not a single one has come to light. </a:t>
            </a:r>
            <a:r>
              <a:rPr lang="en-US" b="1" dirty="0">
                <a:solidFill>
                  <a:schemeClr val="tx1"/>
                </a:solidFill>
              </a:rPr>
              <a:t>As Darwin recognized, a single geographic inconsistency would have nearly the same power of destruction</a:t>
            </a:r>
            <a:r>
              <a:rPr lang="en-US" dirty="0">
                <a:solidFill>
                  <a:schemeClr val="tx1"/>
                </a:solidFill>
              </a:rPr>
              <a:t>." (The New Evolutionary Timetable, 1981, p.171</a:t>
            </a:r>
            <a:r>
              <a:rPr lang="en-US" dirty="0" smtClean="0">
                <a:solidFill>
                  <a:schemeClr val="tx1"/>
                </a:solidFill>
              </a:rPr>
              <a:t>)</a:t>
            </a:r>
          </a:p>
          <a:p>
            <a:pPr fontAlgn="ctr"/>
            <a:r>
              <a:rPr lang="en-US" dirty="0">
                <a:solidFill>
                  <a:schemeClr val="tx1"/>
                </a:solidFill>
              </a:rPr>
              <a:t>NOVA TV Special, God, Darwin And The Dinosaurs, "...dinosaur footprints, side by side with humans. Finding them would counter evidence that humans evolved long after the dinosaurs became extinct and </a:t>
            </a:r>
            <a:r>
              <a:rPr lang="en-US" b="1" dirty="0">
                <a:solidFill>
                  <a:schemeClr val="tx1"/>
                </a:solidFill>
              </a:rPr>
              <a:t>back up...[the] claim that all species, including man, were created at one time</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682695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4300"/>
            <a:ext cx="8550275" cy="1028700"/>
          </a:xfrm>
        </p:spPr>
        <p:txBody>
          <a:bodyPr/>
          <a:lstStyle/>
          <a:p>
            <a:pPr algn="ctr"/>
            <a:r>
              <a:rPr lang="en-US" dirty="0" smtClean="0">
                <a:solidFill>
                  <a:schemeClr val="tx1"/>
                </a:solidFill>
              </a:rPr>
              <a:t>What They Say</a:t>
            </a:r>
            <a:endParaRPr lang="en-US" dirty="0">
              <a:solidFill>
                <a:schemeClr val="tx1"/>
              </a:solidFill>
            </a:endParaRPr>
          </a:p>
        </p:txBody>
      </p:sp>
      <p:sp>
        <p:nvSpPr>
          <p:cNvPr id="5" name="Content Placeholder 4"/>
          <p:cNvSpPr>
            <a:spLocks noGrp="1"/>
          </p:cNvSpPr>
          <p:nvPr>
            <p:ph idx="4294967295"/>
          </p:nvPr>
        </p:nvSpPr>
        <p:spPr>
          <a:xfrm>
            <a:off x="342901" y="1311275"/>
            <a:ext cx="8801100" cy="5375275"/>
          </a:xfrm>
        </p:spPr>
        <p:txBody>
          <a:bodyPr>
            <a:normAutofit/>
          </a:bodyPr>
          <a:lstStyle/>
          <a:p>
            <a:r>
              <a:rPr lang="en-US" sz="2600" dirty="0">
                <a:solidFill>
                  <a:schemeClr val="tx1"/>
                </a:solidFill>
              </a:rPr>
              <a:t>Louis Jacobs, Southern Methodist University, Former President of the Society of Vertebrate Paleontology, "</a:t>
            </a:r>
            <a:r>
              <a:rPr lang="en-US" sz="2600" b="1" dirty="0">
                <a:solidFill>
                  <a:schemeClr val="tx1"/>
                </a:solidFill>
              </a:rPr>
              <a:t>co-occurrence of men and dinosaurs</a:t>
            </a:r>
            <a:r>
              <a:rPr lang="en-US" sz="2600" dirty="0">
                <a:solidFill>
                  <a:schemeClr val="tx1"/>
                </a:solidFill>
              </a:rPr>
              <a:t>. Such an association would dispel an Earth with vast antiquity. </a:t>
            </a:r>
            <a:r>
              <a:rPr lang="en-US" sz="2600" b="1" dirty="0">
                <a:solidFill>
                  <a:schemeClr val="tx1"/>
                </a:solidFill>
              </a:rPr>
              <a:t>The entire history of creation, including the day of rest, could be accommodated in the seven biblical days of the Genesis myth.</a:t>
            </a:r>
            <a:r>
              <a:rPr lang="en-US" sz="2600" dirty="0">
                <a:solidFill>
                  <a:schemeClr val="tx1"/>
                </a:solidFill>
              </a:rPr>
              <a:t> </a:t>
            </a:r>
            <a:r>
              <a:rPr lang="en-US" sz="2600" b="1" dirty="0">
                <a:solidFill>
                  <a:schemeClr val="tx1"/>
                </a:solidFill>
              </a:rPr>
              <a:t>Evolution would be vanquished</a:t>
            </a:r>
            <a:r>
              <a:rPr lang="en-US" sz="2600" dirty="0">
                <a:solidFill>
                  <a:schemeClr val="tx1"/>
                </a:solidFill>
              </a:rPr>
              <a:t>." (In Quest of the African Dinosaur, p.261)</a:t>
            </a:r>
          </a:p>
          <a:p>
            <a:endParaRPr lang="en-US" sz="2600" dirty="0">
              <a:solidFill>
                <a:schemeClr val="tx1"/>
              </a:solidFill>
            </a:endParaRPr>
          </a:p>
        </p:txBody>
      </p:sp>
    </p:spTree>
    <p:extLst>
      <p:ext uri="{BB962C8B-B14F-4D97-AF65-F5344CB8AC3E}">
        <p14:creationId xmlns:p14="http://schemas.microsoft.com/office/powerpoint/2010/main" val="681278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766269" y="1285875"/>
            <a:ext cx="6304321" cy="628650"/>
          </a:xfrm>
        </p:spPr>
        <p:txBody>
          <a:bodyPr/>
          <a:lstStyle/>
          <a:p>
            <a:r>
              <a:rPr lang="en-US" dirty="0" smtClean="0"/>
              <a:t>Man &amp; Dinosaurs Co-Existed</a:t>
            </a:r>
            <a:endParaRPr lang="en-US" dirty="0"/>
          </a:p>
        </p:txBody>
      </p:sp>
      <p:sp>
        <p:nvSpPr>
          <p:cNvPr id="7" name="TextBox 6"/>
          <p:cNvSpPr txBox="1"/>
          <p:nvPr/>
        </p:nvSpPr>
        <p:spPr>
          <a:xfrm>
            <a:off x="3150278" y="6229350"/>
            <a:ext cx="5793799" cy="523220"/>
          </a:xfrm>
          <a:prstGeom prst="rect">
            <a:avLst/>
          </a:prstGeom>
          <a:noFill/>
        </p:spPr>
        <p:txBody>
          <a:bodyPr wrap="square" rtlCol="0">
            <a:spAutoFit/>
          </a:bodyPr>
          <a:lstStyle/>
          <a:p>
            <a:r>
              <a:rPr lang="en-US" sz="2800" dirty="0" smtClean="0">
                <a:latin typeface="+mj-lt"/>
              </a:rPr>
              <a:t>Don Patton’s Personal Artifacts</a:t>
            </a:r>
            <a:endParaRPr lang="en-US" sz="2800" dirty="0">
              <a:latin typeface="+mj-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28950" y="2097497"/>
            <a:ext cx="6036456" cy="2931703"/>
          </a:xfrm>
          <a:prstGeom prst="rect">
            <a:avLst/>
          </a:prstGeom>
        </p:spPr>
      </p:pic>
      <p:sp>
        <p:nvSpPr>
          <p:cNvPr id="4" name="Rectangle 3"/>
          <p:cNvSpPr/>
          <p:nvPr/>
        </p:nvSpPr>
        <p:spPr>
          <a:xfrm>
            <a:off x="3359874" y="5029200"/>
            <a:ext cx="5238455" cy="954107"/>
          </a:xfrm>
          <a:prstGeom prst="rect">
            <a:avLst/>
          </a:prstGeom>
        </p:spPr>
        <p:txBody>
          <a:bodyPr wrap="square">
            <a:spAutoFit/>
          </a:bodyPr>
          <a:lstStyle/>
          <a:p>
            <a:pPr algn="ctr"/>
            <a:r>
              <a:rPr lang="en-US" sz="2800" dirty="0" smtClean="0">
                <a:latin typeface="+mj-lt"/>
              </a:rPr>
              <a:t>Inca Burial Stones from South America</a:t>
            </a:r>
            <a:endParaRPr lang="en-US" sz="2800" dirty="0">
              <a:latin typeface="+mj-lt"/>
            </a:endParaRPr>
          </a:p>
        </p:txBody>
      </p:sp>
    </p:spTree>
    <p:extLst>
      <p:ext uri="{BB962C8B-B14F-4D97-AF65-F5344CB8AC3E}">
        <p14:creationId xmlns:p14="http://schemas.microsoft.com/office/powerpoint/2010/main" val="4246745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766269" y="1285875"/>
            <a:ext cx="6304321" cy="628650"/>
          </a:xfrm>
        </p:spPr>
        <p:txBody>
          <a:bodyPr/>
          <a:lstStyle/>
          <a:p>
            <a:endParaRPr lang="en-US" dirty="0"/>
          </a:p>
        </p:txBody>
      </p:sp>
      <p:sp>
        <p:nvSpPr>
          <p:cNvPr id="7" name="TextBox 6"/>
          <p:cNvSpPr txBox="1"/>
          <p:nvPr/>
        </p:nvSpPr>
        <p:spPr>
          <a:xfrm>
            <a:off x="3150278" y="6229350"/>
            <a:ext cx="5793799" cy="523220"/>
          </a:xfrm>
          <a:prstGeom prst="rect">
            <a:avLst/>
          </a:prstGeom>
          <a:noFill/>
        </p:spPr>
        <p:txBody>
          <a:bodyPr wrap="square" rtlCol="0">
            <a:spAutoFit/>
          </a:bodyPr>
          <a:lstStyle/>
          <a:p>
            <a:r>
              <a:rPr lang="en-US" sz="2800" dirty="0" smtClean="0">
                <a:latin typeface="+mj-lt"/>
              </a:rPr>
              <a:t>Don Patton’s Personal Artifacts</a:t>
            </a:r>
            <a:endParaRPr lang="en-US" sz="2800" dirty="0">
              <a:latin typeface="+mj-lt"/>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377695" y="971550"/>
            <a:ext cx="4675449" cy="5356950"/>
          </a:xfrm>
          <a:prstGeom prst="rect">
            <a:avLst/>
          </a:prstGeom>
        </p:spPr>
      </p:pic>
    </p:spTree>
    <p:extLst>
      <p:ext uri="{BB962C8B-B14F-4D97-AF65-F5344CB8AC3E}">
        <p14:creationId xmlns:p14="http://schemas.microsoft.com/office/powerpoint/2010/main" val="1564831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766269" y="1285875"/>
            <a:ext cx="6304321" cy="628650"/>
          </a:xfrm>
        </p:spPr>
        <p:txBody>
          <a:bodyPr/>
          <a:lstStyle/>
          <a:p>
            <a:r>
              <a:rPr lang="en-US" dirty="0" smtClean="0"/>
              <a:t>Man &amp; Dinosaurs Co-Existed</a:t>
            </a:r>
            <a:endParaRPr lang="en-US" dirty="0"/>
          </a:p>
        </p:txBody>
      </p:sp>
      <p:sp>
        <p:nvSpPr>
          <p:cNvPr id="7" name="TextBox 6"/>
          <p:cNvSpPr txBox="1"/>
          <p:nvPr/>
        </p:nvSpPr>
        <p:spPr>
          <a:xfrm>
            <a:off x="3150278" y="6229350"/>
            <a:ext cx="5793799" cy="523220"/>
          </a:xfrm>
          <a:prstGeom prst="rect">
            <a:avLst/>
          </a:prstGeom>
          <a:noFill/>
        </p:spPr>
        <p:txBody>
          <a:bodyPr wrap="square" rtlCol="0">
            <a:spAutoFit/>
          </a:bodyPr>
          <a:lstStyle/>
          <a:p>
            <a:r>
              <a:rPr lang="en-US" sz="2800" dirty="0" smtClean="0">
                <a:latin typeface="+mj-lt"/>
              </a:rPr>
              <a:t>Don Patton’s Personal Artifacts</a:t>
            </a:r>
            <a:endParaRPr lang="en-US" sz="2800" dirty="0">
              <a:latin typeface="+mj-lt"/>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150278" y="1914525"/>
            <a:ext cx="5332783" cy="4835660"/>
          </a:xfrm>
          <a:prstGeom prst="rect">
            <a:avLst/>
          </a:prstGeom>
        </p:spPr>
      </p:pic>
    </p:spTree>
    <p:extLst>
      <p:ext uri="{BB962C8B-B14F-4D97-AF65-F5344CB8AC3E}">
        <p14:creationId xmlns:p14="http://schemas.microsoft.com/office/powerpoint/2010/main" val="3349656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766269" y="1285875"/>
            <a:ext cx="6304321" cy="628650"/>
          </a:xfrm>
        </p:spPr>
        <p:txBody>
          <a:bodyPr/>
          <a:lstStyle/>
          <a:p>
            <a:r>
              <a:rPr lang="en-US" dirty="0" smtClean="0"/>
              <a:t>Man &amp; Dinosaurs Co-Existed</a:t>
            </a:r>
            <a:endParaRPr lang="en-US" dirty="0"/>
          </a:p>
        </p:txBody>
      </p:sp>
      <p:sp>
        <p:nvSpPr>
          <p:cNvPr id="7" name="TextBox 6"/>
          <p:cNvSpPr txBox="1"/>
          <p:nvPr/>
        </p:nvSpPr>
        <p:spPr>
          <a:xfrm>
            <a:off x="3150278" y="6229350"/>
            <a:ext cx="5793799" cy="523220"/>
          </a:xfrm>
          <a:prstGeom prst="rect">
            <a:avLst/>
          </a:prstGeom>
          <a:noFill/>
        </p:spPr>
        <p:txBody>
          <a:bodyPr wrap="square" rtlCol="0">
            <a:spAutoFit/>
          </a:bodyPr>
          <a:lstStyle/>
          <a:p>
            <a:r>
              <a:rPr lang="en-US" sz="2800" dirty="0" smtClean="0">
                <a:latin typeface="+mj-lt"/>
              </a:rPr>
              <a:t>Don Patton’s Personal Artifacts</a:t>
            </a:r>
            <a:endParaRPr lang="en-US" sz="2800" dirty="0">
              <a:latin typeface="+mj-lt"/>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14750" y="1874128"/>
            <a:ext cx="4114800" cy="4339245"/>
          </a:xfrm>
          <a:prstGeom prst="rect">
            <a:avLst/>
          </a:prstGeom>
        </p:spPr>
      </p:pic>
    </p:spTree>
    <p:extLst>
      <p:ext uri="{BB962C8B-B14F-4D97-AF65-F5344CB8AC3E}">
        <p14:creationId xmlns:p14="http://schemas.microsoft.com/office/powerpoint/2010/main" val="4146615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766269" y="1285875"/>
            <a:ext cx="6304321" cy="628650"/>
          </a:xfrm>
        </p:spPr>
        <p:txBody>
          <a:bodyPr/>
          <a:lstStyle/>
          <a:p>
            <a:r>
              <a:rPr lang="en-US" dirty="0" smtClean="0"/>
              <a:t>Man &amp; Dinosaurs Co-Existed</a:t>
            </a:r>
            <a:endParaRPr lang="en-US" dirty="0"/>
          </a:p>
        </p:txBody>
      </p:sp>
      <p:sp>
        <p:nvSpPr>
          <p:cNvPr id="7" name="TextBox 6"/>
          <p:cNvSpPr txBox="1"/>
          <p:nvPr/>
        </p:nvSpPr>
        <p:spPr>
          <a:xfrm>
            <a:off x="3150278" y="6229350"/>
            <a:ext cx="5793799" cy="523220"/>
          </a:xfrm>
          <a:prstGeom prst="rect">
            <a:avLst/>
          </a:prstGeom>
          <a:noFill/>
        </p:spPr>
        <p:txBody>
          <a:bodyPr wrap="square" rtlCol="0">
            <a:spAutoFit/>
          </a:bodyPr>
          <a:lstStyle/>
          <a:p>
            <a:r>
              <a:rPr lang="en-US" sz="2800" dirty="0" smtClean="0">
                <a:latin typeface="+mj-lt"/>
              </a:rPr>
              <a:t>Don Patton’s Personal Artifacts</a:t>
            </a:r>
            <a:endParaRPr lang="en-US" sz="2800" dirty="0">
              <a:latin typeface="+mj-lt"/>
            </a:endParaRPr>
          </a:p>
        </p:txBody>
      </p:sp>
      <p:pic>
        <p:nvPicPr>
          <p:cNvPr id="9"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3175"/>
            <a:ext cx="9144000" cy="6861175"/>
          </a:xfrm>
          <a:prstGeom prst="rect">
            <a:avLst/>
          </a:prstGeom>
        </p:spPr>
      </p:pic>
    </p:spTree>
    <p:extLst>
      <p:ext uri="{BB962C8B-B14F-4D97-AF65-F5344CB8AC3E}">
        <p14:creationId xmlns:p14="http://schemas.microsoft.com/office/powerpoint/2010/main" val="3811075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766269" y="1285875"/>
            <a:ext cx="6304321" cy="628650"/>
          </a:xfrm>
        </p:spPr>
        <p:txBody>
          <a:bodyPr/>
          <a:lstStyle/>
          <a:p>
            <a:r>
              <a:rPr lang="en-US" dirty="0" smtClean="0"/>
              <a:t>Man &amp; Dinosaurs Co-Existed</a:t>
            </a:r>
            <a:endParaRPr lang="en-US" dirty="0"/>
          </a:p>
        </p:txBody>
      </p:sp>
      <p:sp>
        <p:nvSpPr>
          <p:cNvPr id="3" name="Rectangle 2"/>
          <p:cNvSpPr/>
          <p:nvPr/>
        </p:nvSpPr>
        <p:spPr>
          <a:xfrm>
            <a:off x="2766269" y="5200650"/>
            <a:ext cx="1372492" cy="400110"/>
          </a:xfrm>
          <a:prstGeom prst="rect">
            <a:avLst/>
          </a:prstGeom>
        </p:spPr>
        <p:txBody>
          <a:bodyPr wrap="none">
            <a:spAutoFit/>
          </a:bodyPr>
          <a:lstStyle/>
          <a:p>
            <a:r>
              <a:rPr lang="en-US" sz="2000" b="1" dirty="0" smtClean="0">
                <a:solidFill>
                  <a:srgbClr val="000000"/>
                </a:solidFill>
                <a:latin typeface="+mj-lt"/>
              </a:rPr>
              <a:t>Stegosaur</a:t>
            </a:r>
            <a:endParaRPr lang="en-US" sz="2000" b="1" dirty="0">
              <a:latin typeface="+mj-lt"/>
            </a:endParaRPr>
          </a:p>
        </p:txBody>
      </p:sp>
      <p:pic>
        <p:nvPicPr>
          <p:cNvPr id="1026" name="Picture 2" descr="http://www.bible.ca/tracks/tracks-cambodia-buffalo-din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400140" y="1880709"/>
            <a:ext cx="3315110" cy="4584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57550" y="6457890"/>
            <a:ext cx="4971233" cy="400110"/>
          </a:xfrm>
          <a:prstGeom prst="rect">
            <a:avLst/>
          </a:prstGeom>
        </p:spPr>
        <p:txBody>
          <a:bodyPr wrap="none">
            <a:spAutoFit/>
          </a:bodyPr>
          <a:lstStyle/>
          <a:p>
            <a:r>
              <a:rPr lang="en-US" sz="2000" b="1" dirty="0">
                <a:solidFill>
                  <a:srgbClr val="000000"/>
                </a:solidFill>
                <a:latin typeface="+mj-lt"/>
              </a:rPr>
              <a:t>Dinosaurs in ancient Cambodian temple</a:t>
            </a:r>
            <a:endParaRPr lang="en-US" sz="2000" dirty="0">
              <a:latin typeface="+mj-lt"/>
            </a:endParaRPr>
          </a:p>
        </p:txBody>
      </p:sp>
    </p:spTree>
    <p:extLst>
      <p:ext uri="{BB962C8B-B14F-4D97-AF65-F5344CB8AC3E}">
        <p14:creationId xmlns:p14="http://schemas.microsoft.com/office/powerpoint/2010/main" val="3005756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766269" y="1285875"/>
            <a:ext cx="6304321" cy="628650"/>
          </a:xfrm>
        </p:spPr>
        <p:txBody>
          <a:bodyPr/>
          <a:lstStyle/>
          <a:p>
            <a:r>
              <a:rPr lang="en-US" dirty="0" smtClean="0"/>
              <a:t>Man &amp; Dinosaurs Co-Existed</a:t>
            </a:r>
            <a:endParaRPr lang="en-US" dirty="0"/>
          </a:p>
        </p:txBody>
      </p:sp>
      <p:pic>
        <p:nvPicPr>
          <p:cNvPr id="9" name="Picture 2" descr="http://www.bible.ca/tracks/taylor-all-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486150" y="141339"/>
            <a:ext cx="427863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019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p:txBody>
          <a:bodyPr/>
          <a:lstStyle/>
          <a:p>
            <a:r>
              <a:rPr lang="en-US" smtClean="0"/>
              <a:t>Soft Tissue in Dinosaur Bones</a:t>
            </a:r>
            <a:endParaRPr lang="en-US" dirty="0"/>
          </a:p>
        </p:txBody>
      </p:sp>
      <p:pic>
        <p:nvPicPr>
          <p:cNvPr id="8" name="Picture 7" descr="http://blog.godreports.com/wp-content/uploads/2017/08/triceratops-skeleton-350x266.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800350" y="2163127"/>
            <a:ext cx="6239828" cy="3788707"/>
          </a:xfrm>
          <a:prstGeom prst="rect">
            <a:avLst/>
          </a:prstGeom>
          <a:noFill/>
          <a:ln>
            <a:noFill/>
          </a:ln>
        </p:spPr>
      </p:pic>
      <p:sp>
        <p:nvSpPr>
          <p:cNvPr id="3" name="Rectangle 2"/>
          <p:cNvSpPr/>
          <p:nvPr/>
        </p:nvSpPr>
        <p:spPr>
          <a:xfrm>
            <a:off x="6567726" y="4857750"/>
            <a:ext cx="2084994" cy="461665"/>
          </a:xfrm>
          <a:prstGeom prst="rect">
            <a:avLst/>
          </a:prstGeom>
        </p:spPr>
        <p:txBody>
          <a:bodyPr wrap="none">
            <a:spAutoFit/>
          </a:bodyPr>
          <a:lstStyle/>
          <a:p>
            <a:r>
              <a:rPr lang="en-US" sz="2400" b="1" dirty="0" smtClean="0">
                <a:effectLst/>
                <a:latin typeface="+mj-lt"/>
                <a:ea typeface="Calibri" panose="020F0502020204030204" pitchFamily="34" charset="0"/>
                <a:cs typeface="Times New Roman" panose="02020603050405020304" pitchFamily="18" charset="0"/>
              </a:rPr>
              <a:t>A Triceratops</a:t>
            </a:r>
            <a:endParaRPr lang="en-US" sz="2400" b="1" dirty="0">
              <a:effectLst/>
              <a:latin typeface="+mj-lt"/>
              <a:ea typeface="Calibri" panose="020F0502020204030204" pitchFamily="34" charset="0"/>
              <a:cs typeface="Times New Roman" panose="02020603050405020304" pitchFamily="18" charset="0"/>
            </a:endParaRPr>
          </a:p>
        </p:txBody>
      </p:sp>
      <p:sp>
        <p:nvSpPr>
          <p:cNvPr id="4" name="Rectangle 3"/>
          <p:cNvSpPr/>
          <p:nvPr/>
        </p:nvSpPr>
        <p:spPr>
          <a:xfrm>
            <a:off x="3371850" y="6200436"/>
            <a:ext cx="4741041" cy="461665"/>
          </a:xfrm>
          <a:prstGeom prst="rect">
            <a:avLst/>
          </a:prstGeom>
        </p:spPr>
        <p:txBody>
          <a:bodyPr wrap="none">
            <a:spAutoFit/>
          </a:bodyPr>
          <a:lstStyle/>
          <a:p>
            <a:r>
              <a:rPr lang="en-US" sz="2400" dirty="0" smtClean="0">
                <a:effectLst/>
                <a:latin typeface="+mj-lt"/>
                <a:ea typeface="Calibri" panose="020F0502020204030204" pitchFamily="34" charset="0"/>
                <a:cs typeface="Times New Roman" panose="02020603050405020304" pitchFamily="18" charset="0"/>
              </a:rPr>
              <a:t>CSUN scientist Mark Armitage </a:t>
            </a:r>
            <a:endParaRPr lang="en-US" sz="2400" dirty="0">
              <a:latin typeface="+mj-lt"/>
            </a:endParaRPr>
          </a:p>
        </p:txBody>
      </p:sp>
    </p:spTree>
    <p:extLst>
      <p:ext uri="{BB962C8B-B14F-4D97-AF65-F5344CB8AC3E}">
        <p14:creationId xmlns:p14="http://schemas.microsoft.com/office/powerpoint/2010/main" val="3928521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4300"/>
            <a:ext cx="8550275" cy="1028700"/>
          </a:xfrm>
        </p:spPr>
        <p:txBody>
          <a:bodyPr/>
          <a:lstStyle/>
          <a:p>
            <a:r>
              <a:rPr lang="en-US" smtClean="0"/>
              <a:t>Best Cases for a Young Earth</a:t>
            </a:r>
            <a:endParaRPr lang="en-US" dirty="0"/>
          </a:p>
        </p:txBody>
      </p:sp>
      <p:sp>
        <p:nvSpPr>
          <p:cNvPr id="6" name="Text Placeholder 5"/>
          <p:cNvSpPr>
            <a:spLocks noGrp="1"/>
          </p:cNvSpPr>
          <p:nvPr>
            <p:ph type="body" sz="quarter" idx="4294967295"/>
          </p:nvPr>
        </p:nvSpPr>
        <p:spPr>
          <a:xfrm>
            <a:off x="2840038" y="1285875"/>
            <a:ext cx="6303962" cy="628650"/>
          </a:xfrm>
        </p:spPr>
        <p:txBody>
          <a:bodyPr/>
          <a:lstStyle/>
          <a:p>
            <a:r>
              <a:rPr lang="en-US" dirty="0" smtClean="0"/>
              <a:t>Man &amp; Dinosaurs Co-Existed</a:t>
            </a:r>
            <a:endParaRPr lang="en-US" dirty="0"/>
          </a:p>
        </p:txBody>
      </p:sp>
      <p:pic>
        <p:nvPicPr>
          <p:cNvPr id="5" name="Picture 4" descr="Click to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711"/>
            <a:ext cx="4572000" cy="68232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bible.ca/tracks/taylor-3B-seminar-untouched-human-foot.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34711"/>
            <a:ext cx="4572000" cy="6823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bible.ca/tracks/taylor-3b-overlay-animat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61719" y="2356961"/>
            <a:ext cx="2614613" cy="383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766269" y="1285875"/>
            <a:ext cx="6304321" cy="628650"/>
          </a:xfrm>
        </p:spPr>
        <p:txBody>
          <a:bodyPr/>
          <a:lstStyle/>
          <a:p>
            <a:r>
              <a:rPr lang="en-US" dirty="0" smtClean="0"/>
              <a:t>Man &amp; Dinosaurs Co-Existed</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2737" y="1914525"/>
            <a:ext cx="9226844" cy="4943475"/>
          </a:xfrm>
          <a:prstGeom prst="rect">
            <a:avLst/>
          </a:prstGeom>
        </p:spPr>
      </p:pic>
    </p:spTree>
    <p:extLst>
      <p:ext uri="{BB962C8B-B14F-4D97-AF65-F5344CB8AC3E}">
        <p14:creationId xmlns:p14="http://schemas.microsoft.com/office/powerpoint/2010/main" val="2099298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766269" y="1285875"/>
            <a:ext cx="6304321" cy="628650"/>
          </a:xfrm>
        </p:spPr>
        <p:txBody>
          <a:bodyPr/>
          <a:lstStyle/>
          <a:p>
            <a:r>
              <a:rPr lang="en-US" dirty="0" smtClean="0"/>
              <a:t>Salt Concentration in the Ocean</a:t>
            </a:r>
            <a:endParaRPr lang="en-US" dirty="0"/>
          </a:p>
        </p:txBody>
      </p:sp>
      <p:pic>
        <p:nvPicPr>
          <p:cNvPr id="7" name="Picture 6" descr="Salt in the Sea"/>
          <p:cNvPicPr/>
          <p:nvPr/>
        </p:nvPicPr>
        <p:blipFill>
          <a:blip r:embed="rId3">
            <a:extLst>
              <a:ext uri="{28A0092B-C50C-407E-A947-70E740481C1C}">
                <a14:useLocalDpi xmlns:a14="http://schemas.microsoft.com/office/drawing/2010/main" val="0"/>
              </a:ext>
            </a:extLst>
          </a:blip>
          <a:srcRect/>
          <a:stretch>
            <a:fillRect/>
          </a:stretch>
        </p:blipFill>
        <p:spPr bwMode="auto">
          <a:xfrm>
            <a:off x="2766269" y="2057400"/>
            <a:ext cx="6377731" cy="4572000"/>
          </a:xfrm>
          <a:prstGeom prst="rect">
            <a:avLst/>
          </a:prstGeom>
          <a:noFill/>
          <a:ln>
            <a:noFill/>
          </a:ln>
        </p:spPr>
      </p:pic>
      <p:sp>
        <p:nvSpPr>
          <p:cNvPr id="5" name="TextBox 4"/>
          <p:cNvSpPr txBox="1"/>
          <p:nvPr/>
        </p:nvSpPr>
        <p:spPr>
          <a:xfrm>
            <a:off x="3188952" y="5772150"/>
            <a:ext cx="1383048" cy="584775"/>
          </a:xfrm>
          <a:prstGeom prst="rect">
            <a:avLst/>
          </a:prstGeom>
          <a:noFill/>
        </p:spPr>
        <p:txBody>
          <a:bodyPr wrap="square" rtlCol="0">
            <a:spAutoFit/>
          </a:bodyPr>
          <a:lstStyle/>
          <a:p>
            <a:r>
              <a:rPr lang="en-US" sz="3200" b="1" dirty="0" smtClean="0">
                <a:latin typeface="+mj-lt"/>
              </a:rPr>
              <a:t>AIG</a:t>
            </a:r>
            <a:endParaRPr lang="en-US" sz="3200" b="1" dirty="0">
              <a:latin typeface="+mj-lt"/>
            </a:endParaRPr>
          </a:p>
        </p:txBody>
      </p:sp>
      <p:sp>
        <p:nvSpPr>
          <p:cNvPr id="8" name="TextBox 7"/>
          <p:cNvSpPr txBox="1"/>
          <p:nvPr/>
        </p:nvSpPr>
        <p:spPr>
          <a:xfrm>
            <a:off x="6686550" y="2171700"/>
            <a:ext cx="2384040" cy="584775"/>
          </a:xfrm>
          <a:prstGeom prst="rect">
            <a:avLst/>
          </a:prstGeom>
          <a:noFill/>
        </p:spPr>
        <p:txBody>
          <a:bodyPr wrap="square" rtlCol="0">
            <a:spAutoFit/>
          </a:bodyPr>
          <a:lstStyle/>
          <a:p>
            <a:r>
              <a:rPr lang="en-US" sz="3200" b="1" dirty="0" smtClean="0">
                <a:latin typeface="+mj-lt"/>
              </a:rPr>
              <a:t>Salt Clock</a:t>
            </a:r>
            <a:endParaRPr lang="en-US" sz="3200" b="1" dirty="0">
              <a:latin typeface="+mj-lt"/>
            </a:endParaRPr>
          </a:p>
        </p:txBody>
      </p:sp>
    </p:spTree>
    <p:extLst>
      <p:ext uri="{BB962C8B-B14F-4D97-AF65-F5344CB8AC3E}">
        <p14:creationId xmlns:p14="http://schemas.microsoft.com/office/powerpoint/2010/main" val="3526850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766269" y="1285875"/>
            <a:ext cx="6304321" cy="628650"/>
          </a:xfrm>
        </p:spPr>
        <p:txBody>
          <a:bodyPr/>
          <a:lstStyle/>
          <a:p>
            <a:r>
              <a:rPr lang="en-US" dirty="0" smtClean="0"/>
              <a:t>Sediment level in the Ocean</a:t>
            </a:r>
            <a:endParaRPr lang="en-US" dirty="0"/>
          </a:p>
        </p:txBody>
      </p:sp>
      <p:pic>
        <p:nvPicPr>
          <p:cNvPr id="8" name="Picture 7" descr="Figure 1"/>
          <p:cNvPicPr/>
          <p:nvPr/>
        </p:nvPicPr>
        <p:blipFill>
          <a:blip r:embed="rId3">
            <a:extLst>
              <a:ext uri="{28A0092B-C50C-407E-A947-70E740481C1C}">
                <a14:useLocalDpi xmlns:a14="http://schemas.microsoft.com/office/drawing/2010/main" val="0"/>
              </a:ext>
            </a:extLst>
          </a:blip>
          <a:srcRect/>
          <a:stretch>
            <a:fillRect/>
          </a:stretch>
        </p:blipFill>
        <p:spPr bwMode="auto">
          <a:xfrm>
            <a:off x="2815288" y="2050026"/>
            <a:ext cx="6206281" cy="4495800"/>
          </a:xfrm>
          <a:prstGeom prst="rect">
            <a:avLst/>
          </a:prstGeom>
          <a:noFill/>
          <a:ln>
            <a:noFill/>
          </a:ln>
        </p:spPr>
      </p:pic>
      <p:sp>
        <p:nvSpPr>
          <p:cNvPr id="9" name="TextBox 8"/>
          <p:cNvSpPr txBox="1"/>
          <p:nvPr/>
        </p:nvSpPr>
        <p:spPr>
          <a:xfrm>
            <a:off x="3188952" y="5772150"/>
            <a:ext cx="1383048" cy="584775"/>
          </a:xfrm>
          <a:prstGeom prst="rect">
            <a:avLst/>
          </a:prstGeom>
          <a:noFill/>
        </p:spPr>
        <p:txBody>
          <a:bodyPr wrap="square" rtlCol="0">
            <a:spAutoFit/>
          </a:bodyPr>
          <a:lstStyle/>
          <a:p>
            <a:r>
              <a:rPr lang="en-US" sz="3200" b="1" dirty="0" smtClean="0">
                <a:latin typeface="+mj-lt"/>
              </a:rPr>
              <a:t>AIG</a:t>
            </a:r>
            <a:endParaRPr lang="en-US" sz="3200" b="1" dirty="0">
              <a:latin typeface="+mj-lt"/>
            </a:endParaRPr>
          </a:p>
        </p:txBody>
      </p:sp>
    </p:spTree>
    <p:extLst>
      <p:ext uri="{BB962C8B-B14F-4D97-AF65-F5344CB8AC3E}">
        <p14:creationId xmlns:p14="http://schemas.microsoft.com/office/powerpoint/2010/main" val="2759073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628900" y="1285875"/>
            <a:ext cx="6572249" cy="628650"/>
          </a:xfrm>
        </p:spPr>
        <p:txBody>
          <a:bodyPr/>
          <a:lstStyle/>
          <a:p>
            <a:r>
              <a:rPr lang="en-US" dirty="0" smtClean="0"/>
              <a:t>Rapid Formation of Layers &amp; Coal</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4124" y="1821381"/>
            <a:ext cx="3281800" cy="5058742"/>
          </a:xfrm>
          <a:prstGeom prst="rect">
            <a:avLst/>
          </a:prstGeom>
        </p:spPr>
      </p:pic>
    </p:spTree>
    <p:extLst>
      <p:ext uri="{BB962C8B-B14F-4D97-AF65-F5344CB8AC3E}">
        <p14:creationId xmlns:p14="http://schemas.microsoft.com/office/powerpoint/2010/main" val="3015721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628900" y="1285875"/>
            <a:ext cx="6572249" cy="628650"/>
          </a:xfrm>
        </p:spPr>
        <p:txBody>
          <a:bodyPr/>
          <a:lstStyle/>
          <a:p>
            <a:r>
              <a:rPr lang="en-US" dirty="0" smtClean="0"/>
              <a:t>Rapid Formation of Layers &amp; Coal</a:t>
            </a:r>
            <a:endParaRPr lang="en-US" dirty="0"/>
          </a:p>
        </p:txBody>
      </p:sp>
      <p:pic>
        <p:nvPicPr>
          <p:cNvPr id="5" name="Picture 4" descr="Figure 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6400800" cy="3486150"/>
          </a:xfrm>
          <a:prstGeom prst="rect">
            <a:avLst/>
          </a:prstGeom>
          <a:noFill/>
          <a:ln>
            <a:noFill/>
          </a:ln>
        </p:spPr>
      </p:pic>
      <p:sp>
        <p:nvSpPr>
          <p:cNvPr id="4" name="Rectangle 3"/>
          <p:cNvSpPr/>
          <p:nvPr/>
        </p:nvSpPr>
        <p:spPr>
          <a:xfrm>
            <a:off x="3371850" y="5886450"/>
            <a:ext cx="3456395" cy="523220"/>
          </a:xfrm>
          <a:prstGeom prst="rect">
            <a:avLst/>
          </a:prstGeom>
        </p:spPr>
        <p:txBody>
          <a:bodyPr wrap="none">
            <a:spAutoFit/>
          </a:bodyPr>
          <a:lstStyle/>
          <a:p>
            <a:r>
              <a:rPr lang="en-US" sz="2800" dirty="0" smtClean="0">
                <a:effectLst/>
                <a:latin typeface="+mj-lt"/>
                <a:ea typeface="Calibri" panose="020F0502020204030204" pitchFamily="34" charset="0"/>
                <a:cs typeface="Times New Roman" panose="02020603050405020304" pitchFamily="18" charset="0"/>
              </a:rPr>
              <a:t>The Grand Canyon </a:t>
            </a:r>
            <a:endParaRPr lang="en-US" sz="2800" dirty="0">
              <a:latin typeface="+mj-lt"/>
            </a:endParaRPr>
          </a:p>
        </p:txBody>
      </p:sp>
      <p:sp>
        <p:nvSpPr>
          <p:cNvPr id="7" name="TextBox 6"/>
          <p:cNvSpPr txBox="1"/>
          <p:nvPr/>
        </p:nvSpPr>
        <p:spPr>
          <a:xfrm>
            <a:off x="2971800" y="4837838"/>
            <a:ext cx="1383048" cy="584775"/>
          </a:xfrm>
          <a:prstGeom prst="rect">
            <a:avLst/>
          </a:prstGeom>
          <a:noFill/>
        </p:spPr>
        <p:txBody>
          <a:bodyPr wrap="square" rtlCol="0">
            <a:spAutoFit/>
          </a:bodyPr>
          <a:lstStyle/>
          <a:p>
            <a:r>
              <a:rPr lang="en-US" sz="3200" b="1" dirty="0" smtClean="0">
                <a:latin typeface="+mj-lt"/>
              </a:rPr>
              <a:t>AIG</a:t>
            </a:r>
            <a:endParaRPr lang="en-US" sz="3200" b="1" dirty="0">
              <a:latin typeface="+mj-lt"/>
            </a:endParaRPr>
          </a:p>
        </p:txBody>
      </p:sp>
    </p:spTree>
    <p:extLst>
      <p:ext uri="{BB962C8B-B14F-4D97-AF65-F5344CB8AC3E}">
        <p14:creationId xmlns:p14="http://schemas.microsoft.com/office/powerpoint/2010/main" val="676043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766269" y="1285875"/>
            <a:ext cx="6304321" cy="628650"/>
          </a:xfrm>
        </p:spPr>
        <p:txBody>
          <a:bodyPr/>
          <a:lstStyle/>
          <a:p>
            <a:r>
              <a:rPr lang="en-US" dirty="0" smtClean="0"/>
              <a:t>Helium in Radioactive Rocks</a:t>
            </a:r>
            <a:endParaRPr lang="en-US" dirty="0"/>
          </a:p>
        </p:txBody>
      </p:sp>
      <p:pic>
        <p:nvPicPr>
          <p:cNvPr id="7" name="Picture 6" descr="Helium in Radioactive Rocks"/>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28850"/>
            <a:ext cx="6172200" cy="3314700"/>
          </a:xfrm>
          <a:prstGeom prst="rect">
            <a:avLst/>
          </a:prstGeom>
          <a:noFill/>
          <a:ln>
            <a:noFill/>
          </a:ln>
        </p:spPr>
      </p:pic>
      <p:sp>
        <p:nvSpPr>
          <p:cNvPr id="8" name="TextBox 7"/>
          <p:cNvSpPr txBox="1"/>
          <p:nvPr/>
        </p:nvSpPr>
        <p:spPr>
          <a:xfrm>
            <a:off x="5429250" y="4857750"/>
            <a:ext cx="1383048" cy="584775"/>
          </a:xfrm>
          <a:prstGeom prst="rect">
            <a:avLst/>
          </a:prstGeom>
          <a:noFill/>
        </p:spPr>
        <p:txBody>
          <a:bodyPr wrap="square" rtlCol="0">
            <a:spAutoFit/>
          </a:bodyPr>
          <a:lstStyle/>
          <a:p>
            <a:r>
              <a:rPr lang="en-US" sz="3200" b="1" dirty="0" smtClean="0">
                <a:latin typeface="+mj-lt"/>
              </a:rPr>
              <a:t>AIG</a:t>
            </a:r>
            <a:endParaRPr lang="en-US" sz="3200" b="1" dirty="0">
              <a:latin typeface="+mj-lt"/>
            </a:endParaRPr>
          </a:p>
        </p:txBody>
      </p:sp>
      <p:sp>
        <p:nvSpPr>
          <p:cNvPr id="4" name="Rectangle 3"/>
          <p:cNvSpPr/>
          <p:nvPr/>
        </p:nvSpPr>
        <p:spPr>
          <a:xfrm>
            <a:off x="3143250" y="5657850"/>
            <a:ext cx="4572000" cy="923330"/>
          </a:xfrm>
          <a:prstGeom prst="rect">
            <a:avLst/>
          </a:prstGeom>
        </p:spPr>
        <p:txBody>
          <a:bodyPr>
            <a:spAutoFit/>
          </a:bodyPr>
          <a:lstStyle/>
          <a:p>
            <a:r>
              <a:rPr lang="en-US" dirty="0" smtClean="0">
                <a:effectLst/>
                <a:latin typeface="Calibri" panose="020F0502020204030204" pitchFamily="34" charset="0"/>
                <a:ea typeface="Calibri" panose="020F0502020204030204" pitchFamily="34" charset="0"/>
                <a:cs typeface="Times New Roman" panose="02020603050405020304" pitchFamily="18" charset="0"/>
              </a:rPr>
              <a:t>During the radioactive decay of uranium and thorium contained in rocks, lots of helium is produced</a:t>
            </a:r>
            <a:endParaRPr lang="en-US" dirty="0"/>
          </a:p>
        </p:txBody>
      </p:sp>
    </p:spTree>
    <p:extLst>
      <p:ext uri="{BB962C8B-B14F-4D97-AF65-F5344CB8AC3E}">
        <p14:creationId xmlns:p14="http://schemas.microsoft.com/office/powerpoint/2010/main" val="2956068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766269" y="1285875"/>
            <a:ext cx="6304321" cy="628650"/>
          </a:xfrm>
        </p:spPr>
        <p:txBody>
          <a:bodyPr/>
          <a:lstStyle/>
          <a:p>
            <a:r>
              <a:rPr lang="en-US" dirty="0" smtClean="0"/>
              <a:t>Helium in Radioactive Rocks</a:t>
            </a:r>
            <a:endParaRPr lang="en-US" dirty="0"/>
          </a:p>
        </p:txBody>
      </p:sp>
      <p:pic>
        <p:nvPicPr>
          <p:cNvPr id="7" name="Picture 6" descr="Helium in Radioactive Rocks"/>
          <p:cNvPicPr/>
          <p:nvPr/>
        </p:nvPicPr>
        <p:blipFill>
          <a:blip r:embed="rId3">
            <a:extLst>
              <a:ext uri="{28A0092B-C50C-407E-A947-70E740481C1C}">
                <a14:useLocalDpi xmlns:a14="http://schemas.microsoft.com/office/drawing/2010/main" val="0"/>
              </a:ext>
            </a:extLst>
          </a:blip>
          <a:srcRect/>
          <a:stretch>
            <a:fillRect/>
          </a:stretch>
        </p:blipFill>
        <p:spPr bwMode="auto">
          <a:xfrm>
            <a:off x="2832329" y="1835437"/>
            <a:ext cx="6172200" cy="3314700"/>
          </a:xfrm>
          <a:prstGeom prst="rect">
            <a:avLst/>
          </a:prstGeom>
          <a:noFill/>
          <a:ln>
            <a:noFill/>
          </a:ln>
        </p:spPr>
      </p:pic>
      <p:sp>
        <p:nvSpPr>
          <p:cNvPr id="8" name="TextBox 7"/>
          <p:cNvSpPr txBox="1"/>
          <p:nvPr/>
        </p:nvSpPr>
        <p:spPr>
          <a:xfrm>
            <a:off x="5226905" y="4556144"/>
            <a:ext cx="1383048" cy="584775"/>
          </a:xfrm>
          <a:prstGeom prst="rect">
            <a:avLst/>
          </a:prstGeom>
          <a:noFill/>
        </p:spPr>
        <p:txBody>
          <a:bodyPr wrap="square" rtlCol="0">
            <a:spAutoFit/>
          </a:bodyPr>
          <a:lstStyle/>
          <a:p>
            <a:r>
              <a:rPr lang="en-US" sz="3200" b="1" dirty="0" smtClean="0">
                <a:latin typeface="+mj-lt"/>
              </a:rPr>
              <a:t>AIG</a:t>
            </a:r>
            <a:endParaRPr lang="en-US" sz="3200" b="1" dirty="0">
              <a:latin typeface="+mj-lt"/>
            </a:endParaRPr>
          </a:p>
        </p:txBody>
      </p:sp>
      <p:sp>
        <p:nvSpPr>
          <p:cNvPr id="3" name="Rectangle 2"/>
          <p:cNvSpPr/>
          <p:nvPr/>
        </p:nvSpPr>
        <p:spPr>
          <a:xfrm>
            <a:off x="2914650" y="5150137"/>
            <a:ext cx="6229350" cy="1631216"/>
          </a:xfrm>
          <a:prstGeom prst="rect">
            <a:avLst/>
          </a:prstGeom>
        </p:spPr>
        <p:txBody>
          <a:bodyPr wrap="square">
            <a:spAutoFit/>
          </a:bodyPr>
          <a:lstStyle/>
          <a:p>
            <a:r>
              <a:rPr lang="en-US" sz="2000" dirty="0" smtClean="0">
                <a:effectLst/>
                <a:latin typeface="+mj-lt"/>
                <a:ea typeface="Calibri" panose="020F0502020204030204" pitchFamily="34" charset="0"/>
                <a:cs typeface="Times New Roman" panose="02020603050405020304" pitchFamily="18" charset="0"/>
              </a:rPr>
              <a:t>While drilling deep Precambrian (pre-Flood) granitic rocks in New Mexico, geologists extracted samples of zircon (zirconium silicate) crystals from different depths. The crystals contained not only uranium but also large amounts of helium.</a:t>
            </a:r>
            <a:endParaRPr lang="en-US" sz="2000" dirty="0">
              <a:latin typeface="+mj-lt"/>
            </a:endParaRPr>
          </a:p>
        </p:txBody>
      </p:sp>
    </p:spTree>
    <p:extLst>
      <p:ext uri="{BB962C8B-B14F-4D97-AF65-F5344CB8AC3E}">
        <p14:creationId xmlns:p14="http://schemas.microsoft.com/office/powerpoint/2010/main" val="3155319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766269" y="1285875"/>
            <a:ext cx="6304321" cy="628650"/>
          </a:xfrm>
        </p:spPr>
        <p:txBody>
          <a:bodyPr/>
          <a:lstStyle/>
          <a:p>
            <a:r>
              <a:rPr lang="en-US" dirty="0" smtClean="0"/>
              <a:t>Helium in Radioactive Rocks</a:t>
            </a:r>
            <a:endParaRPr lang="en-US" dirty="0"/>
          </a:p>
        </p:txBody>
      </p:sp>
      <p:sp>
        <p:nvSpPr>
          <p:cNvPr id="8" name="TextBox 7"/>
          <p:cNvSpPr txBox="1"/>
          <p:nvPr/>
        </p:nvSpPr>
        <p:spPr>
          <a:xfrm>
            <a:off x="4743450" y="6057900"/>
            <a:ext cx="1383048" cy="584775"/>
          </a:xfrm>
          <a:prstGeom prst="rect">
            <a:avLst/>
          </a:prstGeom>
          <a:noFill/>
        </p:spPr>
        <p:txBody>
          <a:bodyPr wrap="square" rtlCol="0">
            <a:spAutoFit/>
          </a:bodyPr>
          <a:lstStyle/>
          <a:p>
            <a:r>
              <a:rPr lang="en-US" sz="3200" b="1" dirty="0" smtClean="0">
                <a:latin typeface="+mj-lt"/>
              </a:rPr>
              <a:t>AIG</a:t>
            </a:r>
            <a:endParaRPr lang="en-US" sz="3200" b="1" dirty="0">
              <a:latin typeface="+mj-lt"/>
            </a:endParaRPr>
          </a:p>
        </p:txBody>
      </p:sp>
      <p:sp>
        <p:nvSpPr>
          <p:cNvPr id="4" name="Rectangle 3"/>
          <p:cNvSpPr/>
          <p:nvPr/>
        </p:nvSpPr>
        <p:spPr>
          <a:xfrm>
            <a:off x="2857500" y="2061702"/>
            <a:ext cx="6000750" cy="3785652"/>
          </a:xfrm>
          <a:prstGeom prst="rect">
            <a:avLst/>
          </a:prstGeom>
        </p:spPr>
        <p:txBody>
          <a:bodyPr wrap="square">
            <a:spAutoFit/>
          </a:bodyPr>
          <a:lstStyle/>
          <a:p>
            <a:r>
              <a:rPr lang="en-US" sz="2400" dirty="0" smtClean="0">
                <a:effectLst/>
                <a:latin typeface="+mj-lt"/>
                <a:ea typeface="Calibri" panose="020F0502020204030204" pitchFamily="34" charset="0"/>
                <a:cs typeface="Times New Roman" panose="02020603050405020304" pitchFamily="18" charset="0"/>
              </a:rPr>
              <a:t>Helium diffuses so rapidly that all the helium in these zircon crystals should have leaked out in less than 100,000 years. The fact that so much helium is still there means they cannot be 1.5 billion years old, as uranium-lead dating suggests. Indeed, using the measured rate of helium diffusion, these pre-Flood rocks have an average “diffusion age” of only 6,000 (± 2,000) years</a:t>
            </a:r>
            <a:endParaRPr lang="en-US" sz="2400" dirty="0">
              <a:latin typeface="+mj-lt"/>
            </a:endParaRPr>
          </a:p>
        </p:txBody>
      </p:sp>
    </p:spTree>
    <p:extLst>
      <p:ext uri="{BB962C8B-B14F-4D97-AF65-F5344CB8AC3E}">
        <p14:creationId xmlns:p14="http://schemas.microsoft.com/office/powerpoint/2010/main" val="3674957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p:txBody>
          <a:bodyPr/>
          <a:lstStyle/>
          <a:p>
            <a:r>
              <a:rPr lang="en-US" smtClean="0"/>
              <a:t>Summary of Evidences</a:t>
            </a:r>
            <a:endParaRPr lang="en-US" dirty="0"/>
          </a:p>
        </p:txBody>
      </p:sp>
      <p:sp>
        <p:nvSpPr>
          <p:cNvPr id="7" name="TextBox 6"/>
          <p:cNvSpPr txBox="1"/>
          <p:nvPr/>
        </p:nvSpPr>
        <p:spPr>
          <a:xfrm>
            <a:off x="2914650" y="2228850"/>
            <a:ext cx="6057900" cy="3108543"/>
          </a:xfrm>
          <a:prstGeom prst="rect">
            <a:avLst/>
          </a:prstGeom>
          <a:noFill/>
        </p:spPr>
        <p:txBody>
          <a:bodyPr wrap="square" rtlCol="0">
            <a:spAutoFit/>
          </a:bodyPr>
          <a:lstStyle/>
          <a:p>
            <a:pPr marL="457200" indent="-457200">
              <a:buFont typeface="Wingdings" panose="05000000000000000000" pitchFamily="2" charset="2"/>
              <a:buChar char="ü"/>
            </a:pPr>
            <a:r>
              <a:rPr lang="en-US" sz="2800" b="1" dirty="0" smtClean="0">
                <a:latin typeface="+mj-lt"/>
              </a:rPr>
              <a:t>Soft Tissue in Dinosaur bones </a:t>
            </a:r>
          </a:p>
          <a:p>
            <a:pPr marL="457200" indent="-457200">
              <a:buFont typeface="Wingdings" panose="05000000000000000000" pitchFamily="2" charset="2"/>
              <a:buChar char="ü"/>
            </a:pPr>
            <a:r>
              <a:rPr lang="en-US" sz="2800" b="1" dirty="0" smtClean="0">
                <a:latin typeface="+mj-lt"/>
              </a:rPr>
              <a:t>Man and Dinosaurs Co-Existed</a:t>
            </a:r>
          </a:p>
          <a:p>
            <a:pPr marL="457200" indent="-457200">
              <a:buFont typeface="Wingdings" panose="05000000000000000000" pitchFamily="2" charset="2"/>
              <a:buChar char="ü"/>
            </a:pPr>
            <a:r>
              <a:rPr lang="en-US" sz="2800" b="1" dirty="0" smtClean="0">
                <a:latin typeface="+mj-lt"/>
              </a:rPr>
              <a:t>Salt Concentration in Oceans</a:t>
            </a:r>
          </a:p>
          <a:p>
            <a:pPr marL="457200" indent="-457200">
              <a:buFont typeface="Wingdings" panose="05000000000000000000" pitchFamily="2" charset="2"/>
              <a:buChar char="ü"/>
            </a:pPr>
            <a:r>
              <a:rPr lang="en-US" sz="2800" b="1" dirty="0" smtClean="0">
                <a:latin typeface="+mj-lt"/>
              </a:rPr>
              <a:t>Sediment in Oceans</a:t>
            </a:r>
          </a:p>
          <a:p>
            <a:pPr marL="457200" indent="-457200">
              <a:buFont typeface="Wingdings" panose="05000000000000000000" pitchFamily="2" charset="2"/>
              <a:buChar char="ü"/>
            </a:pPr>
            <a:r>
              <a:rPr lang="en-US" sz="2800" b="1" dirty="0" smtClean="0">
                <a:latin typeface="+mj-lt"/>
              </a:rPr>
              <a:t>Rapid Formation of Earth’s Layers</a:t>
            </a:r>
          </a:p>
          <a:p>
            <a:pPr marL="457200" indent="-457200">
              <a:buFont typeface="Wingdings" panose="05000000000000000000" pitchFamily="2" charset="2"/>
              <a:buChar char="ü"/>
            </a:pPr>
            <a:r>
              <a:rPr lang="en-US" sz="2800" b="1" dirty="0" smtClean="0">
                <a:latin typeface="+mj-lt"/>
              </a:rPr>
              <a:t>Helium </a:t>
            </a:r>
            <a:r>
              <a:rPr lang="en-US" sz="2800" b="1" smtClean="0">
                <a:latin typeface="+mj-lt"/>
              </a:rPr>
              <a:t>in Radioactive </a:t>
            </a:r>
            <a:r>
              <a:rPr lang="en-US" sz="2800" b="1" dirty="0" smtClean="0">
                <a:latin typeface="+mj-lt"/>
              </a:rPr>
              <a:t>Rocks</a:t>
            </a:r>
            <a:endParaRPr lang="en-US" sz="2800" b="1" dirty="0">
              <a:latin typeface="+mj-lt"/>
            </a:endParaRPr>
          </a:p>
        </p:txBody>
      </p:sp>
    </p:spTree>
    <p:extLst>
      <p:ext uri="{BB962C8B-B14F-4D97-AF65-F5344CB8AC3E}">
        <p14:creationId xmlns:p14="http://schemas.microsoft.com/office/powerpoint/2010/main" val="2916601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p:txBody>
          <a:bodyPr/>
          <a:lstStyle/>
          <a:p>
            <a:r>
              <a:rPr lang="en-US" smtClean="0"/>
              <a:t>Soft Tissue in Dinosaur Bones</a:t>
            </a:r>
            <a:endParaRPr lang="en-US" dirty="0"/>
          </a:p>
        </p:txBody>
      </p:sp>
      <p:pic>
        <p:nvPicPr>
          <p:cNvPr id="7" name="Picture 6" descr="http://blog.godreports.com/wp-content/uploads/2017/08/Triceratops-Horn-dinosaurs-350x236.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600450" y="1930061"/>
            <a:ext cx="4352768" cy="2743200"/>
          </a:xfrm>
          <a:prstGeom prst="rect">
            <a:avLst/>
          </a:prstGeom>
          <a:noFill/>
          <a:ln>
            <a:noFill/>
          </a:ln>
        </p:spPr>
      </p:pic>
      <p:sp>
        <p:nvSpPr>
          <p:cNvPr id="10" name="Rectangle 9"/>
          <p:cNvSpPr/>
          <p:nvPr/>
        </p:nvSpPr>
        <p:spPr>
          <a:xfrm>
            <a:off x="2857500" y="4688797"/>
            <a:ext cx="6181568" cy="1938992"/>
          </a:xfrm>
          <a:prstGeom prst="rect">
            <a:avLst/>
          </a:prstGeom>
        </p:spPr>
        <p:txBody>
          <a:bodyPr wrap="square">
            <a:spAutoFit/>
          </a:bodyPr>
          <a:lstStyle/>
          <a:p>
            <a:r>
              <a:rPr lang="en-US" sz="2400" dirty="0" smtClean="0">
                <a:effectLst/>
                <a:latin typeface="+mj-lt"/>
                <a:ea typeface="Calibri" panose="020F0502020204030204" pitchFamily="34" charset="0"/>
                <a:cs typeface="Times New Roman" panose="02020603050405020304" pitchFamily="18" charset="0"/>
              </a:rPr>
              <a:t>CSUN scientist Mark Armitage found soft tissue in a dinosaur bone, a discovery that throws significant doubt on evolution. </a:t>
            </a:r>
            <a:r>
              <a:rPr lang="en-US" sz="2400" dirty="0">
                <a:latin typeface="+mj-lt"/>
              </a:rPr>
              <a:t>In May 2012, </a:t>
            </a:r>
            <a:r>
              <a:rPr lang="en-US" sz="2400" dirty="0" smtClean="0">
                <a:latin typeface="+mj-lt"/>
              </a:rPr>
              <a:t>at </a:t>
            </a:r>
            <a:r>
              <a:rPr lang="en-US" sz="2400" dirty="0">
                <a:latin typeface="+mj-lt"/>
              </a:rPr>
              <a:t>the famous fossil site of Hell Creek in Montana,</a:t>
            </a:r>
          </a:p>
        </p:txBody>
      </p:sp>
    </p:spTree>
    <p:extLst>
      <p:ext uri="{BB962C8B-B14F-4D97-AF65-F5344CB8AC3E}">
        <p14:creationId xmlns:p14="http://schemas.microsoft.com/office/powerpoint/2010/main" val="4069504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p:txBody>
          <a:bodyPr/>
          <a:lstStyle/>
          <a:p>
            <a:r>
              <a:rPr lang="en-US" smtClean="0"/>
              <a:t>Soft Tissue in Dinosaur Bones</a:t>
            </a:r>
            <a:endParaRPr lang="en-US" dirty="0"/>
          </a:p>
        </p:txBody>
      </p:sp>
      <p:pic>
        <p:nvPicPr>
          <p:cNvPr id="7" name="Picture 6" descr="http://blog.godreports.com/wp-content/uploads/2017/08/Triceratops-Horn-dinosaurs-350x236.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600450" y="1930061"/>
            <a:ext cx="4352768" cy="2743200"/>
          </a:xfrm>
          <a:prstGeom prst="rect">
            <a:avLst/>
          </a:prstGeom>
          <a:noFill/>
          <a:ln>
            <a:noFill/>
          </a:ln>
        </p:spPr>
      </p:pic>
      <p:sp>
        <p:nvSpPr>
          <p:cNvPr id="10" name="Rectangle 9"/>
          <p:cNvSpPr/>
          <p:nvPr/>
        </p:nvSpPr>
        <p:spPr>
          <a:xfrm>
            <a:off x="2857500" y="4688797"/>
            <a:ext cx="6181568" cy="1200329"/>
          </a:xfrm>
          <a:prstGeom prst="rect">
            <a:avLst/>
          </a:prstGeom>
        </p:spPr>
        <p:txBody>
          <a:bodyPr wrap="square">
            <a:spAutoFit/>
          </a:bodyPr>
          <a:lstStyle/>
          <a:p>
            <a:r>
              <a:rPr lang="en-US" sz="2400" dirty="0" smtClean="0">
                <a:effectLst/>
                <a:latin typeface="+mj-lt"/>
                <a:ea typeface="Calibri" panose="020F0502020204030204" pitchFamily="34" charset="0"/>
                <a:cs typeface="Times New Roman" panose="02020603050405020304" pitchFamily="18" charset="0"/>
              </a:rPr>
              <a:t>A biology professor had come into his office and said, “ </a:t>
            </a:r>
            <a:r>
              <a:rPr lang="en-US" sz="2400" dirty="0" smtClean="0">
                <a:latin typeface="+mj-lt"/>
              </a:rPr>
              <a:t>“</a:t>
            </a:r>
            <a:r>
              <a:rPr lang="en-US" sz="2400" dirty="0">
                <a:latin typeface="+mj-lt"/>
              </a:rPr>
              <a:t>We are not going to tolerate your religion in this department.”</a:t>
            </a:r>
          </a:p>
        </p:txBody>
      </p:sp>
    </p:spTree>
    <p:extLst>
      <p:ext uri="{BB962C8B-B14F-4D97-AF65-F5344CB8AC3E}">
        <p14:creationId xmlns:p14="http://schemas.microsoft.com/office/powerpoint/2010/main" val="3329036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p:txBody>
          <a:bodyPr/>
          <a:lstStyle/>
          <a:p>
            <a:r>
              <a:rPr lang="en-US" smtClean="0"/>
              <a:t>Soft Tissue in Dinosaur Bones</a:t>
            </a:r>
            <a:endParaRPr lang="en-US" dirty="0"/>
          </a:p>
        </p:txBody>
      </p:sp>
      <p:sp>
        <p:nvSpPr>
          <p:cNvPr id="10" name="Rectangle 9"/>
          <p:cNvSpPr/>
          <p:nvPr/>
        </p:nvSpPr>
        <p:spPr>
          <a:xfrm>
            <a:off x="2766270" y="2034651"/>
            <a:ext cx="6377730" cy="4524315"/>
          </a:xfrm>
          <a:prstGeom prst="rect">
            <a:avLst/>
          </a:prstGeom>
        </p:spPr>
        <p:txBody>
          <a:bodyPr wrap="square">
            <a:spAutoFit/>
          </a:bodyPr>
          <a:lstStyle/>
          <a:p>
            <a:r>
              <a:rPr lang="en-US" sz="2400" dirty="0" smtClean="0">
                <a:latin typeface="+mj-lt"/>
              </a:rPr>
              <a:t>Schweitzer, a molecular paleontologist at North Carolina State University</a:t>
            </a:r>
          </a:p>
          <a:p>
            <a:endParaRPr lang="en-US" sz="2400" dirty="0" smtClean="0">
              <a:latin typeface="+mj-lt"/>
            </a:endParaRPr>
          </a:p>
          <a:p>
            <a:r>
              <a:rPr lang="en-US" sz="2400" dirty="0" smtClean="0">
                <a:latin typeface="+mj-lt"/>
              </a:rPr>
              <a:t>But the real astonishment came when Schweitzer’s team dissolved some fragments in weak acid… When Schweitzer looked at the only remaining chunk under the microscope, she couldn’t believe its elasticity. It took her quite some time to realize that </a:t>
            </a:r>
            <a:r>
              <a:rPr lang="en-US" sz="2400" b="1" u="sng" dirty="0" smtClean="0">
                <a:latin typeface="+mj-lt"/>
              </a:rPr>
              <a:t>it was soft tissue</a:t>
            </a:r>
            <a:r>
              <a:rPr lang="en-US" sz="2400" dirty="0" smtClean="0">
                <a:latin typeface="+mj-lt"/>
              </a:rPr>
              <a:t>, which, being from a dinosaur bone, had never before been seen by a scientist.</a:t>
            </a:r>
            <a:endParaRPr lang="en-US" sz="2400" dirty="0">
              <a:latin typeface="+mj-lt"/>
            </a:endParaRPr>
          </a:p>
        </p:txBody>
      </p:sp>
    </p:spTree>
    <p:extLst>
      <p:ext uri="{BB962C8B-B14F-4D97-AF65-F5344CB8AC3E}">
        <p14:creationId xmlns:p14="http://schemas.microsoft.com/office/powerpoint/2010/main" val="3737313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p:txBody>
          <a:bodyPr/>
          <a:lstStyle/>
          <a:p>
            <a:r>
              <a:rPr lang="en-US" smtClean="0"/>
              <a:t>Soft Tissue in Dinosaur Bones</a:t>
            </a:r>
            <a:endParaRPr lang="en-US" dirty="0"/>
          </a:p>
        </p:txBody>
      </p:sp>
      <p:pic>
        <p:nvPicPr>
          <p:cNvPr id="1026" name="Picture 2" descr="http://blog.godreports.com/wp-content/uploads/2017/07/Dinosaur-bone-ce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31725"/>
            <a:ext cx="285750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godreports.com/wp-content/uploads/2017/07/soft-tissue-header-350x1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800" y="4954672"/>
            <a:ext cx="5353420" cy="1697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56745" y="2457450"/>
            <a:ext cx="3093313" cy="830997"/>
          </a:xfrm>
          <a:prstGeom prst="rect">
            <a:avLst/>
          </a:prstGeom>
        </p:spPr>
        <p:txBody>
          <a:bodyPr wrap="square">
            <a:spAutoFit/>
          </a:bodyPr>
          <a:lstStyle/>
          <a:p>
            <a:pPr algn="ctr"/>
            <a:r>
              <a:rPr lang="en-US" sz="2400" b="0" i="0" dirty="0" smtClean="0">
                <a:effectLst/>
                <a:latin typeface="+mj-lt"/>
              </a:rPr>
              <a:t>a “68 million” year old T. rex</a:t>
            </a:r>
            <a:endParaRPr lang="en-US" sz="2400" b="0" i="0" dirty="0">
              <a:effectLst/>
              <a:latin typeface="+mj-lt"/>
            </a:endParaRPr>
          </a:p>
        </p:txBody>
      </p:sp>
    </p:spTree>
    <p:extLst>
      <p:ext uri="{BB962C8B-B14F-4D97-AF65-F5344CB8AC3E}">
        <p14:creationId xmlns:p14="http://schemas.microsoft.com/office/powerpoint/2010/main" val="2905157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p:txBody>
          <a:bodyPr/>
          <a:lstStyle/>
          <a:p>
            <a:r>
              <a:rPr lang="en-US" dirty="0" smtClean="0"/>
              <a:t>Soft Tissue in Dinosaur Bones</a:t>
            </a:r>
            <a:endParaRPr lang="en-US" dirty="0"/>
          </a:p>
        </p:txBody>
      </p:sp>
      <p:pic>
        <p:nvPicPr>
          <p:cNvPr id="4098" name="Picture 2" descr="http://www.bible.ca/tracks/rapid-fossils-dino-blood-ce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2286000"/>
            <a:ext cx="6061395" cy="4037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419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p:txBody>
          <a:bodyPr/>
          <a:lstStyle/>
          <a:p>
            <a:r>
              <a:rPr lang="en-US" smtClean="0"/>
              <a:t>Soft Tissue in Dinosaur Bones</a:t>
            </a:r>
            <a:endParaRPr lang="en-US" dirty="0"/>
          </a:p>
        </p:txBody>
      </p:sp>
      <p:sp>
        <p:nvSpPr>
          <p:cNvPr id="4" name="Rectangle 3"/>
          <p:cNvSpPr/>
          <p:nvPr/>
        </p:nvSpPr>
        <p:spPr>
          <a:xfrm>
            <a:off x="2766270" y="1897933"/>
            <a:ext cx="6206280" cy="4154984"/>
          </a:xfrm>
          <a:prstGeom prst="rect">
            <a:avLst/>
          </a:prstGeom>
        </p:spPr>
        <p:txBody>
          <a:bodyPr wrap="square">
            <a:spAutoFit/>
          </a:bodyPr>
          <a:lstStyle/>
          <a:p>
            <a:pPr marR="0" lvl="0">
              <a:spcBef>
                <a:spcPts val="0"/>
              </a:spcBef>
              <a:spcAft>
                <a:spcPts val="0"/>
              </a:spcAft>
              <a:tabLst>
                <a:tab pos="285750" algn="l"/>
              </a:tabLst>
            </a:pPr>
            <a:r>
              <a:rPr lang="en-US" sz="2400" dirty="0" smtClean="0">
                <a:effectLst/>
                <a:latin typeface="+mj-lt"/>
                <a:ea typeface="Times New Roman" panose="02020603050405020304" pitchFamily="18" charset="0"/>
                <a:cs typeface="Times New Roman" panose="02020603050405020304" pitchFamily="18" charset="0"/>
              </a:rPr>
              <a:t>"Round and tiny and nucleated, they were threaded through the bone like red blood cells in blood vessels. But blood cells in a dinosaur bone should have disappeared eons ago. 'I got goose bumps. ...It was exactly like looking at a slice of modern bone. But, of course, I couldn't believe it. ...The bones are, after all 65 million years old. How could blood cells survive that long?'" (Science, Research News, V.261, 9/7/'93) From Bible.ca</a:t>
            </a:r>
            <a:endParaRPr lang="en-US" sz="24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757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Cases for a Young Earth</a:t>
            </a:r>
            <a:endParaRPr lang="en-US" dirty="0"/>
          </a:p>
        </p:txBody>
      </p:sp>
      <p:sp>
        <p:nvSpPr>
          <p:cNvPr id="6" name="Text Placeholder 5"/>
          <p:cNvSpPr>
            <a:spLocks noGrp="1"/>
          </p:cNvSpPr>
          <p:nvPr>
            <p:ph type="body" sz="quarter" idx="10"/>
          </p:nvPr>
        </p:nvSpPr>
        <p:spPr>
          <a:xfrm>
            <a:off x="2766269" y="1285875"/>
            <a:ext cx="6304321" cy="628650"/>
          </a:xfrm>
        </p:spPr>
        <p:txBody>
          <a:bodyPr/>
          <a:lstStyle/>
          <a:p>
            <a:r>
              <a:rPr lang="en-US" dirty="0" smtClean="0"/>
              <a:t>Non-Fossilized Dinosaur Bones</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71359" y="2286000"/>
            <a:ext cx="5806230" cy="3533183"/>
          </a:xfrm>
          <a:prstGeom prst="rect">
            <a:avLst/>
          </a:prstGeom>
        </p:spPr>
      </p:pic>
      <p:sp>
        <p:nvSpPr>
          <p:cNvPr id="5" name="TextBox 4"/>
          <p:cNvSpPr txBox="1"/>
          <p:nvPr/>
        </p:nvSpPr>
        <p:spPr>
          <a:xfrm>
            <a:off x="3359874" y="6057900"/>
            <a:ext cx="5029200" cy="461665"/>
          </a:xfrm>
          <a:prstGeom prst="rect">
            <a:avLst/>
          </a:prstGeom>
          <a:noFill/>
        </p:spPr>
        <p:txBody>
          <a:bodyPr wrap="square" rtlCol="0">
            <a:spAutoFit/>
          </a:bodyPr>
          <a:lstStyle/>
          <a:p>
            <a:r>
              <a:rPr lang="en-US" sz="2400" dirty="0" smtClean="0">
                <a:latin typeface="+mj-lt"/>
              </a:rPr>
              <a:t>Don Patton’s Personal Artifacts</a:t>
            </a:r>
            <a:endParaRPr lang="en-US" sz="2400" dirty="0">
              <a:latin typeface="+mj-lt"/>
            </a:endParaRPr>
          </a:p>
        </p:txBody>
      </p:sp>
    </p:spTree>
    <p:extLst>
      <p:ext uri="{BB962C8B-B14F-4D97-AF65-F5344CB8AC3E}">
        <p14:creationId xmlns:p14="http://schemas.microsoft.com/office/powerpoint/2010/main" val="513885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158</TotalTime>
  <Words>1386</Words>
  <Application>Microsoft Office PowerPoint</Application>
  <PresentationFormat>On-screen Show (4:3)</PresentationFormat>
  <Paragraphs>166</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Century Schoolbook</vt:lpstr>
      <vt:lpstr>Corbel</vt:lpstr>
      <vt:lpstr>Times New Roman</vt:lpstr>
      <vt:lpstr>Wingdings</vt:lpstr>
      <vt:lpstr>Feathered</vt:lpstr>
      <vt:lpstr>PowerPoint Presentation</vt:lpstr>
      <vt:lpstr>Best Cases for a Young Earth</vt:lpstr>
      <vt:lpstr>Best Cases for a Young Earth</vt:lpstr>
      <vt:lpstr>Best Cases for a Young Earth</vt:lpstr>
      <vt:lpstr>Best Cases for a Young Earth</vt:lpstr>
      <vt:lpstr>Best Cases for a Young Earth</vt:lpstr>
      <vt:lpstr>Best Cases for a Young Earth</vt:lpstr>
      <vt:lpstr>Best Cases for a Young Earth</vt:lpstr>
      <vt:lpstr>Best Cases for a Young Earth</vt:lpstr>
      <vt:lpstr>What They Say</vt:lpstr>
      <vt:lpstr>What They Say</vt:lpstr>
      <vt:lpstr>What They Say</vt:lpstr>
      <vt:lpstr>Best Cases for a Young Earth</vt:lpstr>
      <vt:lpstr>Best Cases for a Young Earth</vt:lpstr>
      <vt:lpstr>Best Cases for a Young Earth</vt:lpstr>
      <vt:lpstr>Best Cases for a Young Earth</vt:lpstr>
      <vt:lpstr>Best Cases for a Young Earth</vt:lpstr>
      <vt:lpstr>Best Cases for a Young Earth</vt:lpstr>
      <vt:lpstr>Best Cases for a Young Earth</vt:lpstr>
      <vt:lpstr>Best Cases for a Young Earth</vt:lpstr>
      <vt:lpstr>Best Cases for a Young Earth</vt:lpstr>
      <vt:lpstr>Best Cases for a Young Earth</vt:lpstr>
      <vt:lpstr>Best Cases for a Young Earth</vt:lpstr>
      <vt:lpstr>Best Cases for a Young Earth</vt:lpstr>
      <vt:lpstr>Best Cases for a Young Earth</vt:lpstr>
      <vt:lpstr>Best Cases for a Young Earth</vt:lpstr>
      <vt:lpstr>Best Cases for a Young Earth</vt:lpstr>
      <vt:lpstr>Best Cases for a Young Earth</vt:lpstr>
      <vt:lpstr>Best Cases for a Young Earth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rdward</dc:creator>
  <cp:lastModifiedBy>rdward</cp:lastModifiedBy>
  <cp:revision>43</cp:revision>
  <dcterms:created xsi:type="dcterms:W3CDTF">2018-02-07T20:02:11Z</dcterms:created>
  <dcterms:modified xsi:type="dcterms:W3CDTF">2018-02-12T16:51:10Z</dcterms:modified>
</cp:coreProperties>
</file>