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2"/>
  </p:notesMasterIdLst>
  <p:handoutMasterIdLst>
    <p:handoutMasterId r:id="rId13"/>
  </p:handoutMasterIdLst>
  <p:sldIdLst>
    <p:sldId id="283" r:id="rId2"/>
    <p:sldId id="307" r:id="rId3"/>
    <p:sldId id="310" r:id="rId4"/>
    <p:sldId id="311" r:id="rId5"/>
    <p:sldId id="308" r:id="rId6"/>
    <p:sldId id="309" r:id="rId7"/>
    <p:sldId id="312" r:id="rId8"/>
    <p:sldId id="313" r:id="rId9"/>
    <p:sldId id="293" r:id="rId10"/>
    <p:sldId id="300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1" autoAdjust="0"/>
    <p:restoredTop sz="92571" autoAdjust="0"/>
  </p:normalViewPr>
  <p:slideViewPr>
    <p:cSldViewPr>
      <p:cViewPr varScale="1">
        <p:scale>
          <a:sx n="84" d="100"/>
          <a:sy n="84" d="100"/>
        </p:scale>
        <p:origin x="581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9695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153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ound Diagonal Corner Rectangle 6"/>
          <p:cNvSpPr/>
          <p:nvPr userDrawn="1"/>
        </p:nvSpPr>
        <p:spPr>
          <a:xfrm>
            <a:off x="609600" y="2133601"/>
            <a:ext cx="8534400" cy="4724400"/>
          </a:xfrm>
          <a:prstGeom prst="round2DiagRect">
            <a:avLst>
              <a:gd name="adj1" fmla="val 20689"/>
              <a:gd name="adj2" fmla="val 0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2362200"/>
            <a:ext cx="7962900" cy="4191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3600"/>
            </a:lvl3pPr>
            <a:lvl4pPr>
              <a:defRPr sz="3600"/>
            </a:lvl4pPr>
            <a:lvl5pPr>
              <a:defRPr sz="3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65964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49530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ound Diagonal Corner Rectangle 7"/>
          <p:cNvSpPr/>
          <p:nvPr userDrawn="1"/>
        </p:nvSpPr>
        <p:spPr>
          <a:xfrm>
            <a:off x="609600" y="2057401"/>
            <a:ext cx="4038600" cy="4648200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18129"/>
            <a:ext cx="3886200" cy="4383278"/>
          </a:xfrm>
          <a:prstGeom prst="rect">
            <a:avLst/>
          </a:prstGeom>
        </p:spPr>
        <p:txBody>
          <a:bodyPr/>
          <a:lstStyle>
            <a:lvl1pPr marL="461963" indent="-461963">
              <a:defRPr sz="2800" b="1" baseline="0">
                <a:solidFill>
                  <a:schemeClr val="tx2"/>
                </a:solidFill>
              </a:defRPr>
            </a:lvl1pPr>
            <a:lvl2pPr>
              <a:defRPr sz="3200" baseline="0">
                <a:solidFill>
                  <a:schemeClr val="tx2"/>
                </a:solidFill>
              </a:defRPr>
            </a:lvl2pPr>
            <a:lvl3pPr>
              <a:defRPr sz="2800" baseline="0">
                <a:solidFill>
                  <a:schemeClr val="tx2"/>
                </a:solidFill>
              </a:defRPr>
            </a:lvl3pPr>
            <a:lvl4pPr>
              <a:defRPr sz="2800" baseline="0">
                <a:solidFill>
                  <a:schemeClr val="tx2"/>
                </a:solidFill>
              </a:defRPr>
            </a:lvl4pPr>
            <a:lvl5pPr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318129"/>
            <a:ext cx="3810000" cy="4082672"/>
          </a:xfrm>
          <a:prstGeom prst="rect">
            <a:avLst/>
          </a:prstGeom>
        </p:spPr>
        <p:txBody>
          <a:bodyPr/>
          <a:lstStyle>
            <a:lvl1pPr marL="461963" indent="-461963">
              <a:defRPr sz="2800" b="1">
                <a:solidFill>
                  <a:schemeClr val="tx2"/>
                </a:solidFill>
              </a:defRPr>
            </a:lvl1pPr>
            <a:lvl2pPr>
              <a:defRPr sz="3200">
                <a:solidFill>
                  <a:schemeClr val="tx2"/>
                </a:solidFill>
              </a:defRPr>
            </a:lvl2pPr>
            <a:lvl3pPr>
              <a:defRPr sz="2800">
                <a:solidFill>
                  <a:schemeClr val="tx2"/>
                </a:solidFill>
              </a:defRPr>
            </a:lvl3pPr>
            <a:lvl4pPr>
              <a:defRPr sz="28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115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609600" y="2814636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 Diagonal Corner Rectangle 10"/>
          <p:cNvSpPr/>
          <p:nvPr userDrawn="1"/>
        </p:nvSpPr>
        <p:spPr>
          <a:xfrm>
            <a:off x="4928307" y="2810442"/>
            <a:ext cx="4038600" cy="3971358"/>
          </a:xfrm>
          <a:prstGeom prst="round2DiagRect">
            <a:avLst>
              <a:gd name="adj1" fmla="val 8471"/>
              <a:gd name="adj2" fmla="val 8725"/>
            </a:avLst>
          </a:prstGeom>
          <a:gradFill>
            <a:gsLst>
              <a:gs pos="0">
                <a:schemeClr val="bg2"/>
              </a:gs>
              <a:gs pos="86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04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981200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946177"/>
            <a:ext cx="3335839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990724"/>
            <a:ext cx="3335840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8560" y="2946177"/>
            <a:ext cx="3335840" cy="3652089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/>
          <a:lstStyle/>
          <a:p>
            <a:fld id="{87DE6118-2437-4B30-8E3C-4D2BE6020583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8305800" cy="1295400"/>
          </a:xfrm>
        </p:spPr>
        <p:txBody>
          <a:bodyPr anchor="t">
            <a:noAutofit/>
          </a:bodyPr>
          <a:lstStyle>
            <a:lvl1pPr algn="ctr"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981200"/>
            <a:ext cx="7785231" cy="7725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753730"/>
            <a:ext cx="8200176" cy="3951869"/>
          </a:xfrm>
          <a:prstGeom prst="rect">
            <a:avLst/>
          </a:prstGeom>
        </p:spPr>
        <p:txBody>
          <a:bodyPr/>
          <a:lstStyle>
            <a:lvl1pPr marL="461963" indent="-461963">
              <a:defRPr sz="3600"/>
            </a:lvl1pPr>
            <a:lvl2pPr marL="914400" indent="-452438">
              <a:buSzPct val="75000"/>
              <a:buFont typeface="Wingdings" panose="05000000000000000000" pitchFamily="2" charset="2"/>
              <a:buChar char="q"/>
              <a:defRPr sz="3200" i="0"/>
            </a:lvl2pPr>
            <a:lvl3pPr marL="1371600" indent="-457200">
              <a:buFont typeface="Courier New" panose="02070309020205020404" pitchFamily="49" charset="0"/>
              <a:buChar char="o"/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308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532118" y="-228601"/>
            <a:ext cx="8610600" cy="2590801"/>
            <a:chOff x="527969" y="1066801"/>
            <a:chExt cx="8610600" cy="1371600"/>
          </a:xfrm>
        </p:grpSpPr>
        <p:pic>
          <p:nvPicPr>
            <p:cNvPr id="7" name="Paul’s Letter To Timothy In Troublesome Times" descr="Paul’s Letter To Timothy In Troublesome Times"/>
            <p:cNvPicPr>
              <a:picLocks/>
            </p:cNvPicPr>
            <p:nvPr userDrawn="1"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27969" y="1066801"/>
              <a:ext cx="8610600" cy="1371600"/>
            </a:xfrm>
            <a:prstGeom prst="rect">
              <a:avLst/>
            </a:prstGeom>
            <a:effectLst>
              <a:outerShdw blurRad="152400" dist="101600" dir="5400000" rotWithShape="0">
                <a:srgbClr val="000000">
                  <a:alpha val="38526"/>
                </a:srgbClr>
              </a:outerShdw>
            </a:effectLst>
          </p:spPr>
        </p:pic>
        <p:sp>
          <p:nvSpPr>
            <p:cNvPr id="10" name="Rounded Rectangle 9"/>
            <p:cNvSpPr/>
            <p:nvPr userDrawn="1"/>
          </p:nvSpPr>
          <p:spPr>
            <a:xfrm>
              <a:off x="834744" y="1361071"/>
              <a:ext cx="8080656" cy="78306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rm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0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6968" y="381000"/>
            <a:ext cx="7200900" cy="1295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70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b="0" kern="1200" cap="none" spc="0" baseline="0">
          <a:ln w="0"/>
          <a:solidFill>
            <a:schemeClr val="tx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Jn</a:t>
            </a:r>
            <a:r>
              <a:rPr lang="en-US" dirty="0" smtClean="0"/>
              <a:t> 10:10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Our Efforts matter</a:t>
            </a:r>
          </a:p>
          <a:p>
            <a:r>
              <a:rPr lang="en-US" smtClean="0"/>
              <a:t>We will receive new Bodies</a:t>
            </a:r>
          </a:p>
          <a:p>
            <a:r>
              <a:rPr lang="en-US" smtClean="0"/>
              <a:t>We will receive new Home</a:t>
            </a:r>
          </a:p>
          <a:p>
            <a:r>
              <a:rPr lang="en-US" smtClean="0"/>
              <a:t>We will “all” receive same reward</a:t>
            </a: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God will have his Vengeance</a:t>
            </a:r>
          </a:p>
          <a:p>
            <a:r>
              <a:rPr lang="en-US" smtClean="0"/>
              <a:t>Christian’s Hope will be realized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8029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3"/>
            <a:ext cx="6270922" cy="32540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Abundant Life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Hope of our reward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The Abundant Life</a:t>
            </a:r>
            <a:br>
              <a:rPr lang="en-US" sz="4400" dirty="0" smtClean="0"/>
            </a:br>
            <a:r>
              <a:rPr lang="en-US" sz="4400" dirty="0" smtClean="0"/>
              <a:t>Hope of our Reward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57400"/>
            <a:ext cx="7785231" cy="772531"/>
          </a:xfrm>
        </p:spPr>
        <p:txBody>
          <a:bodyPr/>
          <a:lstStyle/>
          <a:p>
            <a:r>
              <a:rPr lang="en-US" dirty="0" smtClean="0"/>
              <a:t>Hope will be Realized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 8:16-25, Glory which shall be revealed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00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r>
              <a:rPr lang="en-US" dirty="0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Our Works will be Remembered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Mt 6:19-21, is our treasure in Heaven or Earth</a:t>
            </a:r>
          </a:p>
          <a:p>
            <a:r>
              <a:rPr lang="en-US" smtClean="0"/>
              <a:t>Rev 14:13, our works follow us</a:t>
            </a:r>
          </a:p>
          <a:p>
            <a:r>
              <a:rPr lang="en-US" smtClean="0"/>
              <a:t>I Cor 3:9-15, Works will be tried with fire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9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will Receive new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Cor</a:t>
            </a:r>
            <a:r>
              <a:rPr lang="en-US" dirty="0"/>
              <a:t> </a:t>
            </a:r>
            <a:r>
              <a:rPr lang="en-US" dirty="0" smtClean="0"/>
              <a:t>15:35-49, Paul discusses the resurrection</a:t>
            </a:r>
          </a:p>
          <a:p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4:8-5:10, our new tabernacle 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Jn</a:t>
            </a:r>
            <a:r>
              <a:rPr lang="en-US" dirty="0" smtClean="0"/>
              <a:t> 3:2, what will it be?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We will Receive new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 Pet </a:t>
            </a:r>
            <a:r>
              <a:rPr lang="en-US" dirty="0" smtClean="0"/>
              <a:t>3:7-17, Peter speaks of the destruction of God’s Creation</a:t>
            </a:r>
          </a:p>
          <a:p>
            <a:r>
              <a:rPr lang="en-US" dirty="0" err="1"/>
              <a:t>Jn</a:t>
            </a:r>
            <a:r>
              <a:rPr lang="en-US" dirty="0"/>
              <a:t> </a:t>
            </a:r>
            <a:r>
              <a:rPr lang="en-US" dirty="0" smtClean="0"/>
              <a:t>14:2-3, Jesus was going to prepare a place for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7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will “all” Receive Same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Mt 19:27-20:16, Parable of the </a:t>
            </a:r>
            <a:r>
              <a:rPr lang="en-US" dirty="0" smtClean="0"/>
              <a:t>Laborers in the Vineyard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will have his Vengeance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1:4-10, God’s </a:t>
            </a:r>
            <a:r>
              <a:rPr lang="en-US" dirty="0" smtClean="0"/>
              <a:t>vengeance</a:t>
            </a:r>
          </a:p>
          <a:p>
            <a:pPr lvl="1"/>
            <a:r>
              <a:rPr lang="en-US" dirty="0" smtClean="0"/>
              <a:t>Excruciating </a:t>
            </a:r>
          </a:p>
          <a:p>
            <a:pPr lvl="2"/>
            <a:r>
              <a:rPr lang="en-US" dirty="0" smtClean="0"/>
              <a:t>Away from the Presence of God</a:t>
            </a:r>
          </a:p>
          <a:p>
            <a:pPr lvl="2"/>
            <a:r>
              <a:rPr lang="en-US" dirty="0" smtClean="0"/>
              <a:t>Away from the Glory of his Power </a:t>
            </a:r>
          </a:p>
          <a:p>
            <a:pPr lvl="2"/>
            <a:r>
              <a:rPr lang="en-US" dirty="0" smtClean="0"/>
              <a:t>Weeping, Wailing, and Gnashing of Teeth </a:t>
            </a:r>
            <a:r>
              <a:rPr lang="en-US" dirty="0"/>
              <a:t>– Mt 8:12, 13:42, 50, 22:13, </a:t>
            </a:r>
            <a:r>
              <a:rPr lang="en-US" dirty="0" smtClean="0"/>
              <a:t>25:30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0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Abundant Life</a:t>
            </a:r>
            <a:br>
              <a:rPr lang="en-US" smtClean="0"/>
            </a:br>
            <a:r>
              <a:rPr lang="en-US" smtClean="0"/>
              <a:t>Hope of our Reward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God will have his Vengeance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II </a:t>
            </a:r>
            <a:r>
              <a:rPr lang="en-US" dirty="0" err="1"/>
              <a:t>Thes</a:t>
            </a:r>
            <a:r>
              <a:rPr lang="en-US" dirty="0"/>
              <a:t> 1:4-10, God’s </a:t>
            </a:r>
            <a:r>
              <a:rPr lang="en-US" dirty="0" smtClean="0"/>
              <a:t>vengeance</a:t>
            </a:r>
          </a:p>
          <a:p>
            <a:pPr lvl="1"/>
            <a:r>
              <a:rPr lang="en-US" dirty="0" smtClean="0"/>
              <a:t>Eternal</a:t>
            </a:r>
          </a:p>
          <a:p>
            <a:pPr lvl="2"/>
            <a:r>
              <a:rPr lang="en-US" dirty="0" smtClean="0"/>
              <a:t>Unquenchable </a:t>
            </a:r>
            <a:r>
              <a:rPr lang="en-US" dirty="0"/>
              <a:t>Fire </a:t>
            </a:r>
            <a:r>
              <a:rPr lang="en-US" dirty="0" smtClean="0"/>
              <a:t>– Mk 9:44-46, Mt 25:41</a:t>
            </a:r>
          </a:p>
          <a:p>
            <a:pPr lvl="2"/>
            <a:r>
              <a:rPr lang="en-US" dirty="0" smtClean="0"/>
              <a:t>Worm does not </a:t>
            </a:r>
            <a:r>
              <a:rPr lang="en-US" dirty="0"/>
              <a:t>Die – Mk </a:t>
            </a:r>
            <a:r>
              <a:rPr lang="en-US" dirty="0" smtClean="0"/>
              <a:t>9:44-46</a:t>
            </a:r>
          </a:p>
        </p:txBody>
      </p:sp>
    </p:spTree>
    <p:extLst>
      <p:ext uri="{BB962C8B-B14F-4D97-AF65-F5344CB8AC3E}">
        <p14:creationId xmlns:p14="http://schemas.microsoft.com/office/powerpoint/2010/main" val="89121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2679</TotalTime>
  <Words>256</Words>
  <Application>Microsoft Office PowerPoint</Application>
  <PresentationFormat>On-screen Show (4:3)</PresentationFormat>
  <Paragraphs>45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Courier New</vt:lpstr>
      <vt:lpstr>Franklin Gothic Book</vt:lpstr>
      <vt:lpstr>Palatino</vt:lpstr>
      <vt:lpstr>Times New Roman</vt:lpstr>
      <vt:lpstr>Wingdings</vt:lpstr>
      <vt:lpstr>Crop</vt:lpstr>
      <vt:lpstr>The Abundant Life</vt:lpstr>
      <vt:lpstr>The Abundant Life  Hope of our reward</vt:lpstr>
      <vt:lpstr>The Abundant Life Hope of our Reward</vt:lpstr>
      <vt:lpstr>The Abundant Life Hope of our Reward</vt:lpstr>
      <vt:lpstr>The Abundant Life Hope of our Reward</vt:lpstr>
      <vt:lpstr>The Abundant Life Hope of our Reward</vt:lpstr>
      <vt:lpstr>The Abundant Life Hope of our Reward</vt:lpstr>
      <vt:lpstr>The Abundant Life Hope of our Reward</vt:lpstr>
      <vt:lpstr>The Abundant Life Hope of our Reward</vt:lpstr>
      <vt:lpstr>The Abundant Life Hope of our Reward</vt:lpstr>
    </vt:vector>
  </TitlesOfParts>
  <Company>EVANGELIST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200</cp:revision>
  <dcterms:created xsi:type="dcterms:W3CDTF">1998-07-07T15:18:40Z</dcterms:created>
  <dcterms:modified xsi:type="dcterms:W3CDTF">2018-03-18T15:44:55Z</dcterms:modified>
</cp:coreProperties>
</file>