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8" r:id="rId4"/>
    <p:sldId id="264" r:id="rId5"/>
    <p:sldId id="261" r:id="rId6"/>
    <p:sldId id="262" r:id="rId7"/>
    <p:sldId id="265" r:id="rId8"/>
    <p:sldId id="260" r:id="rId9"/>
    <p:sldId id="263" r:id="rId10"/>
    <p:sldId id="258" r:id="rId11"/>
    <p:sldId id="267"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3" autoAdjust="0"/>
  </p:normalViewPr>
  <p:slideViewPr>
    <p:cSldViewPr snapToGrid="0">
      <p:cViewPr varScale="1">
        <p:scale>
          <a:sx n="56" d="100"/>
          <a:sy n="56" d="100"/>
        </p:scale>
        <p:origin x="14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43000" y="685800"/>
            <a:ext cx="4572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905692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limited number of scripture that appear to reference the heavenly kingdom and not the Church.  </a:t>
            </a:r>
          </a:p>
          <a:p>
            <a:r>
              <a:rPr lang="en-US" dirty="0" smtClean="0"/>
              <a:t>It is a metaphor so Holy Spirit used it as it saw fit.  I think it used the</a:t>
            </a:r>
            <a:r>
              <a:rPr lang="en-US" baseline="0" dirty="0" smtClean="0"/>
              <a:t> term both ways.  </a:t>
            </a:r>
            <a:endParaRPr lang="en-US" dirty="0"/>
          </a:p>
        </p:txBody>
      </p:sp>
    </p:spTree>
    <p:extLst>
      <p:ext uri="{BB962C8B-B14F-4D97-AF65-F5344CB8AC3E}">
        <p14:creationId xmlns:p14="http://schemas.microsoft.com/office/powerpoint/2010/main" val="371326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limited number of scripture that appear to reference the heavenly kingdom and not the Church.  </a:t>
            </a:r>
          </a:p>
          <a:p>
            <a:r>
              <a:rPr lang="en-US" dirty="0" smtClean="0"/>
              <a:t>It is a metaphor so Holy Spirit used it as it saw fit.  I think it used the</a:t>
            </a:r>
            <a:r>
              <a:rPr lang="en-US" baseline="0" dirty="0" smtClean="0"/>
              <a:t> term both ways.  </a:t>
            </a:r>
            <a:endParaRPr lang="en-US" dirty="0"/>
          </a:p>
        </p:txBody>
      </p:sp>
    </p:spTree>
    <p:extLst>
      <p:ext uri="{BB962C8B-B14F-4D97-AF65-F5344CB8AC3E}">
        <p14:creationId xmlns:p14="http://schemas.microsoft.com/office/powerpoint/2010/main" val="138741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amp; Subtitle">
    <p:spTree>
      <p:nvGrpSpPr>
        <p:cNvPr id="1" name=""/>
        <p:cNvGrpSpPr/>
        <p:nvPr/>
      </p:nvGrpSpPr>
      <p:grpSpPr>
        <a:xfrm>
          <a:off x="0" y="0"/>
          <a:ext cx="0" cy="0"/>
          <a:chOff x="0" y="0"/>
          <a:chExt cx="0" cy="0"/>
        </a:xfrm>
      </p:grpSpPr>
      <p:pic>
        <p:nvPicPr>
          <p:cNvPr id="8" name="pasted-image.pdf" descr="pasted-image.pdf"/>
          <p:cNvPicPr>
            <a:picLocks noChangeAspect="1"/>
          </p:cNvPicPr>
          <p:nvPr userDrawn="1"/>
        </p:nvPicPr>
        <p:blipFill>
          <a:blip r:embed="rId2" cstate="email">
            <a:extLst>
              <a:ext uri="{28A0092B-C50C-407E-A947-70E740481C1C}">
                <a14:useLocalDpi xmlns:a14="http://schemas.microsoft.com/office/drawing/2010/main"/>
              </a:ext>
            </a:extLst>
          </a:blip>
          <a:srcRect l="1481" r="1481"/>
          <a:stretch>
            <a:fillRect/>
          </a:stretch>
        </p:blipFill>
        <p:spPr>
          <a:xfrm>
            <a:off x="0" y="-35169"/>
            <a:ext cx="13004800" cy="9753600"/>
          </a:xfrm>
          <a:prstGeom prst="rect">
            <a:avLst/>
          </a:prstGeom>
          <a:ln w="12700">
            <a:miter lim="400000"/>
          </a:ln>
          <a:extLst>
            <a:ext uri="{C572A759-6A51-4108-AA02-DFA0A04FC94B}">
              <ma14:wrappingTextBoxFlag xmlns:ma14="http://schemas.microsoft.com/office/mac/drawingml/2011/main" xmlns="" val="1"/>
            </a:ext>
          </a:extLst>
        </p:spPr>
      </p:pic>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Title Text"/>
          <p:cNvSpPr txBox="1">
            <a:spLocks noGrp="1"/>
          </p:cNvSpPr>
          <p:nvPr>
            <p:ph type="title"/>
          </p:nvPr>
        </p:nvSpPr>
        <p:spPr>
          <a:xfrm>
            <a:off x="519724" y="838200"/>
            <a:ext cx="12293600" cy="2108200"/>
          </a:xfrm>
          <a:prstGeom prst="rect">
            <a:avLst/>
          </a:prstGeom>
        </p:spPr>
        <p:txBody>
          <a:bodyPr anchor="ctr"/>
          <a:lstStyle>
            <a:lvl1pPr algn="ctr">
              <a:defRPr b="1">
                <a:solidFill>
                  <a:schemeClr val="bg1"/>
                </a:solidFill>
              </a:defRPr>
            </a:lvl1pPr>
          </a:lstStyle>
          <a:p>
            <a:r>
              <a:t>Title Text</a:t>
            </a:r>
          </a:p>
        </p:txBody>
      </p:sp>
      <p:sp>
        <p:nvSpPr>
          <p:cNvPr id="3" name="Text Placeholder 2"/>
          <p:cNvSpPr>
            <a:spLocks noGrp="1"/>
          </p:cNvSpPr>
          <p:nvPr>
            <p:ph type="body" sz="quarter" idx="10" hasCustomPrompt="1"/>
          </p:nvPr>
        </p:nvSpPr>
        <p:spPr>
          <a:xfrm>
            <a:off x="3492866" y="3352434"/>
            <a:ext cx="7750175" cy="1489197"/>
          </a:xfrm>
        </p:spPr>
        <p:txBody>
          <a:bodyPr>
            <a:normAutofit/>
          </a:bodyPr>
          <a:lstStyle>
            <a:lvl1pPr marL="0" indent="0" algn="ctr">
              <a:buNone/>
              <a:defRPr sz="4800" baseline="0">
                <a:solidFill>
                  <a:schemeClr val="bg1"/>
                </a:solidFill>
              </a:defRPr>
            </a:lvl1pPr>
          </a:lstStyle>
          <a:p>
            <a:pPr lvl="0"/>
            <a:r>
              <a:rPr lang="en-US" dirty="0" smtClean="0"/>
              <a:t>Click to add Content</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ntent &amp; Picture">
    <p:spTree>
      <p:nvGrpSpPr>
        <p:cNvPr id="1" name=""/>
        <p:cNvGrpSpPr/>
        <p:nvPr/>
      </p:nvGrpSpPr>
      <p:grpSpPr>
        <a:xfrm>
          <a:off x="0" y="0"/>
          <a:ext cx="0" cy="0"/>
          <a:chOff x="0" y="0"/>
          <a:chExt cx="0" cy="0"/>
        </a:xfrm>
      </p:grpSpPr>
      <p:sp>
        <p:nvSpPr>
          <p:cNvPr id="49" name="Line"/>
          <p:cNvSpPr/>
          <p:nvPr/>
        </p:nvSpPr>
        <p:spPr>
          <a:xfrm flipV="1">
            <a:off x="855787" y="1333491"/>
            <a:ext cx="10969147" cy="26115"/>
          </a:xfrm>
          <a:prstGeom prst="line">
            <a:avLst/>
          </a:prstGeom>
          <a:ln w="63500" cmpd="dbl">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Title Text"/>
          <p:cNvSpPr txBox="1">
            <a:spLocks noGrp="1"/>
          </p:cNvSpPr>
          <p:nvPr>
            <p:ph type="title" hasCustomPrompt="1"/>
          </p:nvPr>
        </p:nvSpPr>
        <p:spPr>
          <a:xfrm>
            <a:off x="299193" y="298821"/>
            <a:ext cx="12369800" cy="1028817"/>
          </a:xfrm>
          <a:prstGeom prst="rect">
            <a:avLst/>
          </a:prstGeom>
        </p:spPr>
        <p:txBody>
          <a:bodyPr anchor="ctr"/>
          <a:lstStyle>
            <a:lvl1pPr algn="ctr">
              <a:defRPr/>
            </a:lvl1pPr>
          </a:lstStyle>
          <a:p>
            <a:r>
              <a:rPr lang="en-US" dirty="0" smtClean="0"/>
              <a:t>TITLE TEXT</a:t>
            </a:r>
            <a:endParaRPr lang="en-US" dirty="0"/>
          </a:p>
        </p:txBody>
      </p:sp>
      <p:sp>
        <p:nvSpPr>
          <p:cNvPr id="52" name="Body Level One…"/>
          <p:cNvSpPr txBox="1">
            <a:spLocks noGrp="1"/>
          </p:cNvSpPr>
          <p:nvPr>
            <p:ph type="body" sz="quarter" idx="1"/>
          </p:nvPr>
        </p:nvSpPr>
        <p:spPr>
          <a:xfrm>
            <a:off x="5270766" y="2884187"/>
            <a:ext cx="7612896" cy="6599782"/>
          </a:xfrm>
          <a:prstGeom prst="rect">
            <a:avLst/>
          </a:prstGeom>
        </p:spPr>
        <p:txBody>
          <a:bodyPr anchor="t"/>
          <a:lstStyle>
            <a:lvl1pPr marL="463550" indent="-463550">
              <a:spcBef>
                <a:spcPts val="1000"/>
              </a:spcBef>
              <a:buClrTx/>
              <a:buSzPct val="85000"/>
              <a:buFont typeface="Wingdings" panose="05000000000000000000" pitchFamily="2" charset="2"/>
              <a:buChar char="v"/>
              <a:defRPr sz="3600" b="1">
                <a:solidFill>
                  <a:srgbClr val="5C86B9"/>
                </a:solidFill>
              </a:defRPr>
            </a:lvl1pPr>
            <a:lvl2pPr marL="914400" indent="-450850">
              <a:spcBef>
                <a:spcPts val="1000"/>
              </a:spcBef>
              <a:buClrTx/>
              <a:buSzTx/>
              <a:buFont typeface="Wingdings" panose="05000000000000000000" pitchFamily="2" charset="2"/>
              <a:buChar char="Ø"/>
              <a:defRPr sz="3200">
                <a:solidFill>
                  <a:srgbClr val="5C86B9"/>
                </a:solidFill>
              </a:defRPr>
            </a:lvl2pPr>
            <a:lvl3pPr marL="1254125" indent="-342900">
              <a:spcBef>
                <a:spcPts val="1000"/>
              </a:spcBef>
              <a:buClrTx/>
              <a:buSzPct val="80000"/>
              <a:buFont typeface="Wingdings" panose="05000000000000000000" pitchFamily="2" charset="2"/>
              <a:buChar char="q"/>
              <a:defRPr sz="2800">
                <a:solidFill>
                  <a:srgbClr val="5C86B9"/>
                </a:solidFill>
              </a:defRPr>
            </a:lvl3pPr>
            <a:lvl4pPr marL="1828800" indent="0">
              <a:spcBef>
                <a:spcPts val="1000"/>
              </a:spcBef>
              <a:buClrTx/>
              <a:buSzTx/>
              <a:buFontTx/>
              <a:buNone/>
              <a:defRPr sz="2400">
                <a:solidFill>
                  <a:srgbClr val="5C86B9"/>
                </a:solidFill>
              </a:defRPr>
            </a:lvl4pPr>
            <a:lvl5pPr marL="2292350" indent="0">
              <a:spcBef>
                <a:spcPts val="1000"/>
              </a:spcBef>
              <a:buClrTx/>
              <a:buSzTx/>
              <a:buFontTx/>
              <a:buNone/>
              <a:defRPr sz="2400">
                <a:solidFill>
                  <a:srgbClr val="5C86B9"/>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aul’s Letter To Timothy In Troublesome Times" descr="Paul’s Letter To Timothy In Troublesome Times"/>
          <p:cNvPicPr>
            <a:picLocks/>
          </p:cNvPicPr>
          <p:nvPr userDrawn="1"/>
        </p:nvPicPr>
        <p:blipFill>
          <a:blip r:embed="rId2">
            <a:extLst/>
          </a:blip>
          <a:stretch>
            <a:fillRect/>
          </a:stretch>
        </p:blipFill>
        <p:spPr>
          <a:xfrm>
            <a:off x="0" y="1277629"/>
            <a:ext cx="13004800" cy="1524001"/>
          </a:xfrm>
          <a:prstGeom prst="rect">
            <a:avLst/>
          </a:prstGeom>
          <a:effectLst>
            <a:outerShdw blurRad="152400" dist="101600" dir="5400000" rotWithShape="0">
              <a:srgbClr val="000000">
                <a:alpha val="38526"/>
              </a:srgbClr>
            </a:outerShdw>
          </a:effectLst>
        </p:spPr>
      </p:pic>
      <p:pic>
        <p:nvPicPr>
          <p:cNvPr id="9" name="pasted-image.tiff" descr="pasted-image.tiff"/>
          <p:cNvPicPr>
            <a:picLocks/>
          </p:cNvPicPr>
          <p:nvPr userDrawn="1"/>
        </p:nvPicPr>
        <p:blipFill>
          <a:blip r:embed="rId3">
            <a:extLst/>
          </a:blip>
          <a:stretch>
            <a:fillRect/>
          </a:stretch>
        </p:blipFill>
        <p:spPr>
          <a:xfrm>
            <a:off x="299193" y="2488806"/>
            <a:ext cx="5011928" cy="7228687"/>
          </a:xfrm>
          <a:prstGeom prst="rect">
            <a:avLst/>
          </a:prstGeom>
          <a:effectLst>
            <a:outerShdw blurRad="152400" dist="101600" dir="2212193" rotWithShape="0">
              <a:srgbClr val="000000"/>
            </a:outerShdw>
          </a:effectLst>
        </p:spPr>
      </p:pic>
      <p:sp>
        <p:nvSpPr>
          <p:cNvPr id="4" name="Rounded Rectangle 3"/>
          <p:cNvSpPr/>
          <p:nvPr userDrawn="1"/>
        </p:nvSpPr>
        <p:spPr>
          <a:xfrm>
            <a:off x="360680" y="1605873"/>
            <a:ext cx="12308313" cy="783060"/>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Palatino"/>
              <a:ea typeface="Palatino"/>
              <a:cs typeface="Palatino"/>
              <a:sym typeface="Palatino"/>
            </a:endParaRPr>
          </a:p>
        </p:txBody>
      </p:sp>
      <p:sp>
        <p:nvSpPr>
          <p:cNvPr id="3" name="Text Placeholder 2"/>
          <p:cNvSpPr>
            <a:spLocks noGrp="1"/>
          </p:cNvSpPr>
          <p:nvPr>
            <p:ph type="body" sz="quarter" idx="10" hasCustomPrompt="1"/>
          </p:nvPr>
        </p:nvSpPr>
        <p:spPr>
          <a:xfrm>
            <a:off x="199292" y="1522470"/>
            <a:ext cx="12578862" cy="987425"/>
          </a:xfrm>
        </p:spPr>
        <p:txBody>
          <a:bodyPr/>
          <a:lstStyle>
            <a:lvl1pPr marL="0" indent="0" algn="ctr">
              <a:buNone/>
              <a:defRPr b="1">
                <a:solidFill>
                  <a:schemeClr val="accent1">
                    <a:lumMod val="50000"/>
                  </a:schemeClr>
                </a:solidFill>
              </a:defRPr>
            </a:lvl1pPr>
          </a:lstStyle>
          <a:p>
            <a:pPr lvl="0"/>
            <a:r>
              <a:rPr lang="en-US" dirty="0" smtClean="0"/>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mpare">
    <p:spTree>
      <p:nvGrpSpPr>
        <p:cNvPr id="1" name=""/>
        <p:cNvGrpSpPr/>
        <p:nvPr/>
      </p:nvGrpSpPr>
      <p:grpSpPr>
        <a:xfrm>
          <a:off x="0" y="0"/>
          <a:ext cx="0" cy="0"/>
          <a:chOff x="0" y="0"/>
          <a:chExt cx="0" cy="0"/>
        </a:xfrm>
      </p:grpSpPr>
      <p:sp>
        <p:nvSpPr>
          <p:cNvPr id="49" name="Line"/>
          <p:cNvSpPr/>
          <p:nvPr/>
        </p:nvSpPr>
        <p:spPr>
          <a:xfrm flipV="1">
            <a:off x="855787" y="1333491"/>
            <a:ext cx="10969147" cy="26115"/>
          </a:xfrm>
          <a:prstGeom prst="line">
            <a:avLst/>
          </a:prstGeom>
          <a:ln w="63500" cmpd="dbl">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Title Text"/>
          <p:cNvSpPr txBox="1">
            <a:spLocks noGrp="1"/>
          </p:cNvSpPr>
          <p:nvPr>
            <p:ph type="title" hasCustomPrompt="1"/>
          </p:nvPr>
        </p:nvSpPr>
        <p:spPr>
          <a:xfrm>
            <a:off x="299193" y="298821"/>
            <a:ext cx="12369800" cy="1028817"/>
          </a:xfrm>
          <a:prstGeom prst="rect">
            <a:avLst/>
          </a:prstGeom>
        </p:spPr>
        <p:txBody>
          <a:bodyPr anchor="ctr"/>
          <a:lstStyle>
            <a:lvl1pPr algn="ctr">
              <a:defRPr/>
            </a:lvl1pPr>
          </a:lstStyle>
          <a:p>
            <a:r>
              <a:rPr lang="en-US" dirty="0" smtClean="0"/>
              <a:t>TITLE TEXT</a:t>
            </a:r>
            <a:endParaRPr lang="en-US" dirty="0"/>
          </a:p>
        </p:txBody>
      </p:sp>
      <p:sp>
        <p:nvSpPr>
          <p:cNvPr id="52" name="Body Level One…"/>
          <p:cNvSpPr txBox="1">
            <a:spLocks noGrp="1"/>
          </p:cNvSpPr>
          <p:nvPr>
            <p:ph type="body" sz="quarter" idx="1"/>
          </p:nvPr>
        </p:nvSpPr>
        <p:spPr>
          <a:xfrm>
            <a:off x="6678372" y="2884187"/>
            <a:ext cx="6171947" cy="6599782"/>
          </a:xfrm>
          <a:prstGeom prst="rect">
            <a:avLst/>
          </a:prstGeom>
        </p:spPr>
        <p:txBody>
          <a:bodyPr anchor="t"/>
          <a:lstStyle>
            <a:lvl1pPr marL="463550" indent="-463550">
              <a:spcBef>
                <a:spcPts val="1000"/>
              </a:spcBef>
              <a:buClrTx/>
              <a:buSzPct val="85000"/>
              <a:buFont typeface="Wingdings" panose="05000000000000000000" pitchFamily="2" charset="2"/>
              <a:buChar char="v"/>
              <a:defRPr sz="3600" b="1">
                <a:solidFill>
                  <a:srgbClr val="5C86B9"/>
                </a:solidFill>
              </a:defRPr>
            </a:lvl1pPr>
            <a:lvl2pPr marL="914400" indent="-450850">
              <a:spcBef>
                <a:spcPts val="1000"/>
              </a:spcBef>
              <a:buClrTx/>
              <a:buSzTx/>
              <a:buFont typeface="Wingdings" panose="05000000000000000000" pitchFamily="2" charset="2"/>
              <a:buChar char="Ø"/>
              <a:defRPr sz="3200">
                <a:solidFill>
                  <a:srgbClr val="5C86B9"/>
                </a:solidFill>
              </a:defRPr>
            </a:lvl2pPr>
            <a:lvl3pPr marL="1254125" indent="-342900">
              <a:spcBef>
                <a:spcPts val="1000"/>
              </a:spcBef>
              <a:buClrTx/>
              <a:buSzPct val="80000"/>
              <a:buFont typeface="Wingdings" panose="05000000000000000000" pitchFamily="2" charset="2"/>
              <a:buChar char="q"/>
              <a:defRPr sz="2800">
                <a:solidFill>
                  <a:srgbClr val="5C86B9"/>
                </a:solidFill>
              </a:defRPr>
            </a:lvl3pPr>
            <a:lvl4pPr marL="1828800" indent="0">
              <a:spcBef>
                <a:spcPts val="1000"/>
              </a:spcBef>
              <a:buClrTx/>
              <a:buSzTx/>
              <a:buFontTx/>
              <a:buNone/>
              <a:defRPr sz="2400">
                <a:solidFill>
                  <a:srgbClr val="5C86B9"/>
                </a:solidFill>
              </a:defRPr>
            </a:lvl4pPr>
            <a:lvl5pPr marL="2292350" indent="0">
              <a:spcBef>
                <a:spcPts val="1000"/>
              </a:spcBef>
              <a:buClrTx/>
              <a:buSzTx/>
              <a:buFontTx/>
              <a:buNone/>
              <a:defRPr sz="2400">
                <a:solidFill>
                  <a:srgbClr val="5C86B9"/>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 name="Paul’s Letter To Timothy In Troublesome Times" descr="Paul’s Letter To Timothy In Troublesome Times"/>
          <p:cNvPicPr>
            <a:picLocks/>
          </p:cNvPicPr>
          <p:nvPr userDrawn="1"/>
        </p:nvPicPr>
        <p:blipFill>
          <a:blip r:embed="rId2">
            <a:extLst/>
          </a:blip>
          <a:stretch>
            <a:fillRect/>
          </a:stretch>
        </p:blipFill>
        <p:spPr>
          <a:xfrm>
            <a:off x="0" y="1277629"/>
            <a:ext cx="13004800" cy="1524001"/>
          </a:xfrm>
          <a:prstGeom prst="rect">
            <a:avLst/>
          </a:prstGeom>
          <a:effectLst>
            <a:outerShdw blurRad="152400" dist="101600" dir="5400000" rotWithShape="0">
              <a:srgbClr val="000000">
                <a:alpha val="38526"/>
              </a:srgbClr>
            </a:outerShdw>
          </a:effectLst>
        </p:spPr>
      </p:pic>
      <p:sp>
        <p:nvSpPr>
          <p:cNvPr id="4" name="Rounded Rectangle 3"/>
          <p:cNvSpPr/>
          <p:nvPr userDrawn="1"/>
        </p:nvSpPr>
        <p:spPr>
          <a:xfrm>
            <a:off x="360680" y="1605873"/>
            <a:ext cx="12308313" cy="783060"/>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Palatino"/>
              <a:ea typeface="Palatino"/>
              <a:cs typeface="Palatino"/>
              <a:sym typeface="Palatino"/>
            </a:endParaRPr>
          </a:p>
        </p:txBody>
      </p:sp>
      <p:sp>
        <p:nvSpPr>
          <p:cNvPr id="3" name="Text Placeholder 2"/>
          <p:cNvSpPr>
            <a:spLocks noGrp="1"/>
          </p:cNvSpPr>
          <p:nvPr>
            <p:ph type="body" sz="quarter" idx="10" hasCustomPrompt="1"/>
          </p:nvPr>
        </p:nvSpPr>
        <p:spPr>
          <a:xfrm>
            <a:off x="199292" y="1522470"/>
            <a:ext cx="12578862" cy="987425"/>
          </a:xfrm>
        </p:spPr>
        <p:txBody>
          <a:bodyPr/>
          <a:lstStyle>
            <a:lvl1pPr marL="0" indent="0" algn="ctr">
              <a:buNone/>
              <a:defRPr b="1">
                <a:solidFill>
                  <a:schemeClr val="accent1">
                    <a:lumMod val="50000"/>
                  </a:schemeClr>
                </a:solidFill>
              </a:defRPr>
            </a:lvl1pPr>
          </a:lstStyle>
          <a:p>
            <a:pPr lvl="0"/>
            <a:r>
              <a:rPr lang="en-US" dirty="0" smtClean="0"/>
              <a:t>Click To Edit Master Text Styles</a:t>
            </a:r>
          </a:p>
        </p:txBody>
      </p:sp>
      <p:sp>
        <p:nvSpPr>
          <p:cNvPr id="10" name="Body Level One…"/>
          <p:cNvSpPr txBox="1">
            <a:spLocks noGrp="1"/>
          </p:cNvSpPr>
          <p:nvPr>
            <p:ph type="body" sz="quarter" idx="11"/>
          </p:nvPr>
        </p:nvSpPr>
        <p:spPr>
          <a:xfrm>
            <a:off x="158516" y="2884187"/>
            <a:ext cx="6171947" cy="6599782"/>
          </a:xfrm>
          <a:prstGeom prst="rect">
            <a:avLst/>
          </a:prstGeom>
        </p:spPr>
        <p:txBody>
          <a:bodyPr anchor="t"/>
          <a:lstStyle>
            <a:lvl1pPr marL="463550" indent="-463550">
              <a:spcBef>
                <a:spcPts val="1000"/>
              </a:spcBef>
              <a:buClrTx/>
              <a:buSzPct val="85000"/>
              <a:buFont typeface="Wingdings" panose="05000000000000000000" pitchFamily="2" charset="2"/>
              <a:buChar char="v"/>
              <a:defRPr sz="3600" b="1">
                <a:solidFill>
                  <a:srgbClr val="5C86B9"/>
                </a:solidFill>
              </a:defRPr>
            </a:lvl1pPr>
            <a:lvl2pPr marL="914400" indent="-450850">
              <a:spcBef>
                <a:spcPts val="1000"/>
              </a:spcBef>
              <a:buClrTx/>
              <a:buSzTx/>
              <a:buFont typeface="Wingdings" panose="05000000000000000000" pitchFamily="2" charset="2"/>
              <a:buChar char="Ø"/>
              <a:defRPr sz="3200">
                <a:solidFill>
                  <a:srgbClr val="5C86B9"/>
                </a:solidFill>
              </a:defRPr>
            </a:lvl2pPr>
            <a:lvl3pPr marL="1254125" indent="-342900">
              <a:spcBef>
                <a:spcPts val="1000"/>
              </a:spcBef>
              <a:buClrTx/>
              <a:buSzPct val="80000"/>
              <a:buFont typeface="Wingdings" panose="05000000000000000000" pitchFamily="2" charset="2"/>
              <a:buChar char="q"/>
              <a:defRPr sz="2800">
                <a:solidFill>
                  <a:srgbClr val="5C86B9"/>
                </a:solidFill>
              </a:defRPr>
            </a:lvl3pPr>
            <a:lvl4pPr marL="1828800" indent="0">
              <a:spcBef>
                <a:spcPts val="1000"/>
              </a:spcBef>
              <a:buClrTx/>
              <a:buSzTx/>
              <a:buFontTx/>
              <a:buNone/>
              <a:defRPr sz="2400">
                <a:solidFill>
                  <a:srgbClr val="5C86B9"/>
                </a:solidFill>
              </a:defRPr>
            </a:lvl4pPr>
            <a:lvl5pPr marL="2292350" indent="0">
              <a:spcBef>
                <a:spcPts val="1000"/>
              </a:spcBef>
              <a:buClrTx/>
              <a:buSzTx/>
              <a:buFontTx/>
              <a:buNone/>
              <a:defRPr sz="2400">
                <a:solidFill>
                  <a:srgbClr val="5C86B9"/>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2400264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67655686"/>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53" r:id="rId4"/>
    <p:sldLayoutId id="2147483655" r:id="rId5"/>
    <p:sldLayoutId id="2147483654" r:id="rId6"/>
  </p:sldLayoutIdLst>
  <p:transition spd="med"/>
  <p:timing>
    <p:tnLst>
      <p:par>
        <p:cTn id="1" dur="indefinite" restart="never" nodeType="tmRoot"/>
      </p:par>
    </p:tnLst>
  </p:timing>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CHURCH OF CHRIST</a:t>
            </a:r>
            <a:endParaRPr lang="en-US" dirty="0"/>
          </a:p>
        </p:txBody>
      </p:sp>
      <p:sp>
        <p:nvSpPr>
          <p:cNvPr id="6" name="Text Placeholder 5"/>
          <p:cNvSpPr>
            <a:spLocks noGrp="1"/>
          </p:cNvSpPr>
          <p:nvPr>
            <p:ph type="body" sz="quarter" idx="10"/>
          </p:nvPr>
        </p:nvSpPr>
        <p:spPr/>
        <p:txBody>
          <a:bodyPr/>
          <a:lstStyle/>
          <a:p>
            <a:r>
              <a:rPr lang="en-US" dirty="0" smtClean="0"/>
              <a:t>The “Universal” Church</a:t>
            </a:r>
            <a:endParaRPr lang="en-US" dirty="0"/>
          </a:p>
        </p:txBody>
      </p:sp>
      <p:sp>
        <p:nvSpPr>
          <p:cNvPr id="7" name="TextBox 6"/>
          <p:cNvSpPr txBox="1"/>
          <p:nvPr/>
        </p:nvSpPr>
        <p:spPr>
          <a:xfrm>
            <a:off x="5373665" y="4841631"/>
            <a:ext cx="304382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solidFill>
                  <a:schemeClr val="bg1"/>
                </a:solidFill>
              </a:rPr>
              <a:t>Acts </a:t>
            </a:r>
            <a:r>
              <a:rPr lang="en-US" sz="3200" dirty="0" smtClean="0">
                <a:solidFill>
                  <a:schemeClr val="bg1"/>
                </a:solidFill>
              </a:rPr>
              <a:t>2:47</a:t>
            </a:r>
            <a:endParaRPr kumimoji="0" lang="en-US" sz="3200" b="0" i="0" u="none" strike="noStrike" cap="none" spc="0" normalizeH="0" baseline="0" dirty="0">
              <a:ln>
                <a:noFill/>
              </a:ln>
              <a:solidFill>
                <a:schemeClr val="bg1"/>
              </a:solidFill>
              <a:effectLst/>
              <a:uFillTx/>
              <a:sym typeface="Palatin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a:bodyPr>
          <a:lstStyle/>
          <a:p>
            <a:r>
              <a:rPr lang="en-US" dirty="0" smtClean="0"/>
              <a:t>Membership is Determined </a:t>
            </a:r>
            <a:r>
              <a:rPr lang="en-US"/>
              <a:t>by </a:t>
            </a:r>
            <a:r>
              <a:rPr lang="en-US" smtClean="0"/>
              <a:t>Jesus/God </a:t>
            </a:r>
            <a:endParaRPr lang="en-US" dirty="0" smtClean="0"/>
          </a:p>
          <a:p>
            <a:pPr lvl="1"/>
            <a:r>
              <a:rPr lang="en-US" dirty="0" smtClean="0"/>
              <a:t>Acts </a:t>
            </a:r>
            <a:r>
              <a:rPr lang="en-US" dirty="0"/>
              <a:t>2:47, The Lord added the saved to the church</a:t>
            </a:r>
          </a:p>
          <a:p>
            <a:pPr lvl="1"/>
            <a:r>
              <a:rPr lang="en-US" dirty="0" smtClean="0"/>
              <a:t>Rev 3:5, He that overcomes,… I will not blot out his name out of the book of life </a:t>
            </a:r>
          </a:p>
          <a:p>
            <a:pPr lvl="1"/>
            <a:r>
              <a:rPr lang="en-US" dirty="0" smtClean="0"/>
              <a:t>Rev 22:19, And if any man shall take away from the words of the book of this prophecy, God shall take away his part out of the book of life, and out of the holy city.</a:t>
            </a:r>
            <a:endParaRPr lang="en-US" dirty="0"/>
          </a:p>
        </p:txBody>
      </p:sp>
      <p:sp>
        <p:nvSpPr>
          <p:cNvPr id="17" name="Text Placeholder 16"/>
          <p:cNvSpPr>
            <a:spLocks noGrp="1"/>
          </p:cNvSpPr>
          <p:nvPr>
            <p:ph type="body" sz="quarter" idx="10"/>
          </p:nvPr>
        </p:nvSpPr>
        <p:spPr/>
        <p:txBody>
          <a:bodyPr>
            <a:normAutofit/>
          </a:bodyPr>
          <a:lstStyle/>
          <a:p>
            <a:r>
              <a:rPr lang="en-US" dirty="0" smtClean="0"/>
              <a:t>The Universal Church – Organization</a:t>
            </a:r>
            <a:endParaRPr lang="en-US" dirty="0"/>
          </a:p>
        </p:txBody>
      </p:sp>
    </p:spTree>
    <p:extLst>
      <p:ext uri="{BB962C8B-B14F-4D97-AF65-F5344CB8AC3E}">
        <p14:creationId xmlns:p14="http://schemas.microsoft.com/office/powerpoint/2010/main" val="366725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anim calcmode="lin" valueType="num">
                                      <p:cBhvr additive="base">
                                        <p:cTn id="1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a:bodyPr>
          <a:lstStyle/>
          <a:p>
            <a:r>
              <a:rPr lang="en-US" dirty="0" smtClean="0"/>
              <a:t>Belongs </a:t>
            </a:r>
            <a:r>
              <a:rPr lang="en-US" dirty="0"/>
              <a:t>to Christ</a:t>
            </a:r>
          </a:p>
          <a:p>
            <a:r>
              <a:rPr lang="en-US" dirty="0" smtClean="0"/>
              <a:t>Christ </a:t>
            </a:r>
            <a:r>
              <a:rPr lang="en-US" dirty="0"/>
              <a:t>is Head</a:t>
            </a:r>
          </a:p>
          <a:p>
            <a:r>
              <a:rPr lang="en-US" dirty="0" smtClean="0"/>
              <a:t>Church </a:t>
            </a:r>
            <a:r>
              <a:rPr lang="en-US" dirty="0"/>
              <a:t>is </a:t>
            </a:r>
            <a:r>
              <a:rPr lang="en-US" dirty="0" smtClean="0"/>
              <a:t>Subject to Christ </a:t>
            </a:r>
            <a:endParaRPr lang="en-US" dirty="0"/>
          </a:p>
          <a:p>
            <a:r>
              <a:rPr lang="en-US" dirty="0" smtClean="0"/>
              <a:t>Membership is Determined </a:t>
            </a:r>
            <a:r>
              <a:rPr lang="en-US" dirty="0"/>
              <a:t>by </a:t>
            </a:r>
            <a:r>
              <a:rPr lang="en-US" dirty="0" smtClean="0"/>
              <a:t>Jesus/God </a:t>
            </a:r>
          </a:p>
        </p:txBody>
      </p:sp>
      <p:sp>
        <p:nvSpPr>
          <p:cNvPr id="17" name="Text Placeholder 16"/>
          <p:cNvSpPr>
            <a:spLocks noGrp="1"/>
          </p:cNvSpPr>
          <p:nvPr>
            <p:ph type="body" sz="quarter" idx="10"/>
          </p:nvPr>
        </p:nvSpPr>
        <p:spPr/>
        <p:txBody>
          <a:bodyPr>
            <a:normAutofit/>
          </a:bodyPr>
          <a:lstStyle/>
          <a:p>
            <a:r>
              <a:rPr lang="en-US" dirty="0" smtClean="0"/>
              <a:t>Names and Metaphors for the Church</a:t>
            </a:r>
            <a:endParaRPr lang="en-US" dirty="0"/>
          </a:p>
        </p:txBody>
      </p:sp>
      <p:sp>
        <p:nvSpPr>
          <p:cNvPr id="2" name="Text Placeholder 1"/>
          <p:cNvSpPr>
            <a:spLocks noGrp="1"/>
          </p:cNvSpPr>
          <p:nvPr>
            <p:ph type="body" sz="quarter" idx="11"/>
          </p:nvPr>
        </p:nvSpPr>
        <p:spPr/>
        <p:txBody>
          <a:bodyPr/>
          <a:lstStyle/>
          <a:p>
            <a:r>
              <a:rPr lang="en-US" dirty="0"/>
              <a:t>Family </a:t>
            </a:r>
          </a:p>
          <a:p>
            <a:r>
              <a:rPr lang="en-US" dirty="0"/>
              <a:t>Body of Christ</a:t>
            </a:r>
          </a:p>
          <a:p>
            <a:r>
              <a:rPr lang="en-US" dirty="0"/>
              <a:t>Bride of Christ</a:t>
            </a:r>
          </a:p>
          <a:p>
            <a:r>
              <a:rPr lang="en-US" dirty="0"/>
              <a:t>Holy City/New </a:t>
            </a:r>
            <a:r>
              <a:rPr lang="en-US" dirty="0" smtClean="0"/>
              <a:t>Jerusalem/Bride</a:t>
            </a:r>
            <a:endParaRPr lang="en-US" dirty="0"/>
          </a:p>
          <a:p>
            <a:r>
              <a:rPr lang="en-US" dirty="0"/>
              <a:t>The Saved</a:t>
            </a:r>
          </a:p>
          <a:p>
            <a:r>
              <a:rPr lang="en-US" dirty="0"/>
              <a:t>The Book of Life</a:t>
            </a:r>
          </a:p>
          <a:p>
            <a:r>
              <a:rPr lang="en-US" dirty="0"/>
              <a:t>The Kingdom of </a:t>
            </a:r>
            <a:r>
              <a:rPr lang="en-US" dirty="0" smtClean="0"/>
              <a:t>God/Heaven</a:t>
            </a:r>
            <a:endParaRPr lang="en-US" dirty="0"/>
          </a:p>
        </p:txBody>
      </p:sp>
    </p:spTree>
    <p:extLst>
      <p:ext uri="{BB962C8B-B14F-4D97-AF65-F5344CB8AC3E}">
        <p14:creationId xmlns:p14="http://schemas.microsoft.com/office/powerpoint/2010/main" val="330344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a:xfrm>
            <a:off x="5434888" y="2884187"/>
            <a:ext cx="7343266" cy="6599782"/>
          </a:xfrm>
        </p:spPr>
        <p:txBody>
          <a:bodyPr>
            <a:normAutofit/>
          </a:bodyPr>
          <a:lstStyle/>
          <a:p>
            <a:r>
              <a:rPr lang="en-US" dirty="0" smtClean="0"/>
              <a:t>A Universal Assembly</a:t>
            </a:r>
          </a:p>
          <a:p>
            <a:pPr lvl="1"/>
            <a:r>
              <a:rPr lang="en-US" dirty="0" smtClean="0"/>
              <a:t>A people called out of the world  </a:t>
            </a:r>
          </a:p>
          <a:p>
            <a:r>
              <a:rPr lang="en-US" dirty="0" smtClean="0"/>
              <a:t>Many Metaphors are used to Describe</a:t>
            </a:r>
          </a:p>
        </p:txBody>
      </p:sp>
      <p:sp>
        <p:nvSpPr>
          <p:cNvPr id="17" name="Text Placeholder 16"/>
          <p:cNvSpPr>
            <a:spLocks noGrp="1"/>
          </p:cNvSpPr>
          <p:nvPr>
            <p:ph type="body" sz="quarter" idx="10"/>
          </p:nvPr>
        </p:nvSpPr>
        <p:spPr/>
        <p:txBody>
          <a:bodyPr/>
          <a:lstStyle/>
          <a:p>
            <a:r>
              <a:rPr lang="en-US" dirty="0" smtClean="0"/>
              <a:t>The Universal Church – Metaphors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a:xfrm>
            <a:off x="5434888" y="2884187"/>
            <a:ext cx="7343266" cy="6599782"/>
          </a:xfrm>
        </p:spPr>
        <p:txBody>
          <a:bodyPr>
            <a:normAutofit/>
          </a:bodyPr>
          <a:lstStyle/>
          <a:p>
            <a:r>
              <a:rPr lang="en-US" dirty="0" smtClean="0"/>
              <a:t>It is worthy to note this lesson is mostly about the Metaphors used to describe Christ and his relationship with Church.  It is very common in scripture to use common terms to convey ideas and help audiences understand Spiritual matters.</a:t>
            </a:r>
          </a:p>
          <a:p>
            <a:r>
              <a:rPr lang="en-US" dirty="0" smtClean="0"/>
              <a:t>We will see several Metaphors used for the Church. </a:t>
            </a:r>
          </a:p>
        </p:txBody>
      </p:sp>
      <p:sp>
        <p:nvSpPr>
          <p:cNvPr id="17" name="Text Placeholder 16"/>
          <p:cNvSpPr>
            <a:spLocks noGrp="1"/>
          </p:cNvSpPr>
          <p:nvPr>
            <p:ph type="body" sz="quarter" idx="10"/>
          </p:nvPr>
        </p:nvSpPr>
        <p:spPr/>
        <p:txBody>
          <a:bodyPr/>
          <a:lstStyle/>
          <a:p>
            <a:r>
              <a:rPr lang="en-US" dirty="0" smtClean="0"/>
              <a:t>The Universal Church – Metaphors</a:t>
            </a:r>
            <a:endParaRPr lang="en-US" dirty="0"/>
          </a:p>
        </p:txBody>
      </p:sp>
    </p:spTree>
    <p:extLst>
      <p:ext uri="{BB962C8B-B14F-4D97-AF65-F5344CB8AC3E}">
        <p14:creationId xmlns:p14="http://schemas.microsoft.com/office/powerpoint/2010/main" val="303826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a:bodyPr>
          <a:lstStyle/>
          <a:p>
            <a:r>
              <a:rPr lang="en-US" dirty="0" smtClean="0"/>
              <a:t>Family</a:t>
            </a:r>
          </a:p>
          <a:p>
            <a:pPr lvl="1"/>
            <a:r>
              <a:rPr lang="en-US" dirty="0" err="1"/>
              <a:t>Eph</a:t>
            </a:r>
            <a:r>
              <a:rPr lang="en-US" dirty="0"/>
              <a:t> 2:19-22, Gentiles are fellow citizens with the saints, and of the household of God;</a:t>
            </a:r>
          </a:p>
          <a:p>
            <a:pPr lvl="1"/>
            <a:r>
              <a:rPr lang="en-US" dirty="0" err="1" smtClean="0"/>
              <a:t>Eph</a:t>
            </a:r>
            <a:r>
              <a:rPr lang="en-US" dirty="0" smtClean="0"/>
              <a:t> 3:14-15, Whole Family in Heaven and Earth</a:t>
            </a:r>
          </a:p>
          <a:p>
            <a:r>
              <a:rPr lang="en-US" dirty="0" smtClean="0"/>
              <a:t>Body of Christ</a:t>
            </a:r>
          </a:p>
          <a:p>
            <a:pPr lvl="1"/>
            <a:r>
              <a:rPr lang="en-US" dirty="0" err="1" smtClean="0"/>
              <a:t>Eph</a:t>
            </a:r>
            <a:r>
              <a:rPr lang="en-US" dirty="0" smtClean="0"/>
              <a:t> 1:22-23, the church, Which is his body</a:t>
            </a:r>
          </a:p>
          <a:p>
            <a:pPr lvl="1"/>
            <a:r>
              <a:rPr lang="en-US" dirty="0" err="1"/>
              <a:t>Eph</a:t>
            </a:r>
            <a:r>
              <a:rPr lang="en-US" dirty="0"/>
              <a:t> 2:16, Christ reconciled Jew and Gentile into one </a:t>
            </a:r>
            <a:r>
              <a:rPr lang="en-US" dirty="0" smtClean="0"/>
              <a:t>body</a:t>
            </a:r>
            <a:endParaRPr lang="en-US" dirty="0"/>
          </a:p>
        </p:txBody>
      </p:sp>
      <p:sp>
        <p:nvSpPr>
          <p:cNvPr id="17" name="Text Placeholder 16"/>
          <p:cNvSpPr>
            <a:spLocks noGrp="1"/>
          </p:cNvSpPr>
          <p:nvPr>
            <p:ph type="body" sz="quarter" idx="10"/>
          </p:nvPr>
        </p:nvSpPr>
        <p:spPr/>
        <p:txBody>
          <a:bodyPr/>
          <a:lstStyle/>
          <a:p>
            <a:r>
              <a:rPr lang="en-US" smtClean="0"/>
              <a:t>The Universal Church – Identity in Scripture</a:t>
            </a:r>
            <a:endParaRPr lang="en-US" dirty="0"/>
          </a:p>
        </p:txBody>
      </p:sp>
    </p:spTree>
    <p:extLst>
      <p:ext uri="{BB962C8B-B14F-4D97-AF65-F5344CB8AC3E}">
        <p14:creationId xmlns:p14="http://schemas.microsoft.com/office/powerpoint/2010/main" val="264842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additive="base">
                                        <p:cTn id="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4" end="4"/>
                                            </p:txEl>
                                          </p:spTgt>
                                        </p:tgtEl>
                                        <p:attrNameLst>
                                          <p:attrName>style.visibility</p:attrName>
                                        </p:attrNameLst>
                                      </p:cBhvr>
                                      <p:to>
                                        <p:strVal val="visible"/>
                                      </p:to>
                                    </p:set>
                                    <p:anim calcmode="lin" valueType="num">
                                      <p:cBhvr additive="base">
                                        <p:cTn id="1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5" end="5"/>
                                            </p:txEl>
                                          </p:spTgt>
                                        </p:tgtEl>
                                        <p:attrNameLst>
                                          <p:attrName>style.visibility</p:attrName>
                                        </p:attrNameLst>
                                      </p:cBhvr>
                                      <p:to>
                                        <p:strVal val="visible"/>
                                      </p:to>
                                    </p:set>
                                    <p:anim calcmode="lin" valueType="num">
                                      <p:cBhvr additive="base">
                                        <p:cTn id="1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lstStyle/>
          <a:p>
            <a:r>
              <a:rPr lang="en-US" dirty="0"/>
              <a:t>Bride of Christ</a:t>
            </a:r>
          </a:p>
          <a:p>
            <a:pPr lvl="1"/>
            <a:r>
              <a:rPr lang="en-US" dirty="0" err="1"/>
              <a:t>Eph</a:t>
            </a:r>
            <a:r>
              <a:rPr lang="en-US" dirty="0"/>
              <a:t> 5:23-27, Marriage analogy</a:t>
            </a:r>
          </a:p>
          <a:p>
            <a:r>
              <a:rPr lang="en-US" dirty="0" smtClean="0"/>
              <a:t>Holy City/New Jerusalem/Bride</a:t>
            </a:r>
            <a:endParaRPr lang="en-US" dirty="0"/>
          </a:p>
          <a:p>
            <a:pPr lvl="1"/>
            <a:r>
              <a:rPr lang="en-US" dirty="0"/>
              <a:t>Rev 21:1-3, I John saw the holy city, new </a:t>
            </a:r>
            <a:r>
              <a:rPr lang="en-US" dirty="0" smtClean="0"/>
              <a:t>Jerusalem… prepared </a:t>
            </a:r>
            <a:r>
              <a:rPr lang="en-US" dirty="0"/>
              <a:t>as a bride </a:t>
            </a:r>
            <a:r>
              <a:rPr lang="en-US" dirty="0" smtClean="0"/>
              <a:t>adorned…</a:t>
            </a:r>
            <a:endParaRPr lang="en-US" dirty="0"/>
          </a:p>
          <a:p>
            <a:r>
              <a:rPr lang="en-US" dirty="0" smtClean="0"/>
              <a:t>The Saved</a:t>
            </a:r>
          </a:p>
          <a:p>
            <a:pPr lvl="1"/>
            <a:r>
              <a:rPr lang="en-US" dirty="0" smtClean="0"/>
              <a:t>Acts 2:47, The Lord added the saved to the church</a:t>
            </a:r>
          </a:p>
          <a:p>
            <a:pPr lvl="1"/>
            <a:r>
              <a:rPr lang="en-US" dirty="0" err="1" smtClean="0"/>
              <a:t>Eph</a:t>
            </a:r>
            <a:r>
              <a:rPr lang="en-US" dirty="0" smtClean="0"/>
              <a:t> 2:16, Christ reconciled Jew and Gentile into one body</a:t>
            </a:r>
          </a:p>
        </p:txBody>
      </p:sp>
      <p:sp>
        <p:nvSpPr>
          <p:cNvPr id="17" name="Text Placeholder 16"/>
          <p:cNvSpPr>
            <a:spLocks noGrp="1"/>
          </p:cNvSpPr>
          <p:nvPr>
            <p:ph type="body" sz="quarter" idx="10"/>
          </p:nvPr>
        </p:nvSpPr>
        <p:spPr/>
        <p:txBody>
          <a:bodyPr/>
          <a:lstStyle/>
          <a:p>
            <a:r>
              <a:rPr lang="en-US" smtClean="0"/>
              <a:t>The Universal Church – Identity in Scripture</a:t>
            </a:r>
            <a:endParaRPr lang="en-US" dirty="0"/>
          </a:p>
        </p:txBody>
      </p:sp>
    </p:spTree>
    <p:extLst>
      <p:ext uri="{BB962C8B-B14F-4D97-AF65-F5344CB8AC3E}">
        <p14:creationId xmlns:p14="http://schemas.microsoft.com/office/powerpoint/2010/main" val="96633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anim calcmode="lin" valueType="num">
                                      <p:cBhvr additive="base">
                                        <p:cTn id="1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Effect transition="in" filter="fade">
                                      <p:cBhvr>
                                        <p:cTn id="17" dur="1000"/>
                                        <p:tgtEl>
                                          <p:spTgt spid="23">
                                            <p:txEl>
                                              <p:pRg st="4" end="4"/>
                                            </p:txEl>
                                          </p:spTgt>
                                        </p:tgtEl>
                                      </p:cBhvr>
                                    </p:animEffect>
                                    <p:anim calcmode="lin" valueType="num">
                                      <p:cBhvr>
                                        <p:cTn id="18"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fade">
                                      <p:cBhvr>
                                        <p:cTn id="22" dur="1000"/>
                                        <p:tgtEl>
                                          <p:spTgt spid="23">
                                            <p:txEl>
                                              <p:pRg st="5" end="5"/>
                                            </p:txEl>
                                          </p:spTgt>
                                        </p:tgtEl>
                                      </p:cBhvr>
                                    </p:animEffect>
                                    <p:anim calcmode="lin" valueType="num">
                                      <p:cBhvr>
                                        <p:cTn id="2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fade">
                                      <p:cBhvr>
                                        <p:cTn id="27" dur="1000"/>
                                        <p:tgtEl>
                                          <p:spTgt spid="23">
                                            <p:txEl>
                                              <p:pRg st="6" end="6"/>
                                            </p:txEl>
                                          </p:spTgt>
                                        </p:tgtEl>
                                      </p:cBhvr>
                                    </p:animEffect>
                                    <p:anim calcmode="lin" valueType="num">
                                      <p:cBhvr>
                                        <p:cTn id="28"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lnSpcReduction="10000"/>
          </a:bodyPr>
          <a:lstStyle/>
          <a:p>
            <a:r>
              <a:rPr lang="en-US" dirty="0" smtClean="0"/>
              <a:t>The Book of Life</a:t>
            </a:r>
          </a:p>
          <a:p>
            <a:pPr lvl="1"/>
            <a:r>
              <a:rPr lang="en-US" dirty="0" smtClean="0"/>
              <a:t>Phil 4:3, whose names are in the book of life</a:t>
            </a:r>
          </a:p>
          <a:p>
            <a:pPr lvl="1"/>
            <a:r>
              <a:rPr lang="en-US" dirty="0" smtClean="0"/>
              <a:t>Rev 3:5, He that overcomes,… I will not blot out his name out of the book of life </a:t>
            </a:r>
          </a:p>
          <a:p>
            <a:pPr lvl="1"/>
            <a:r>
              <a:rPr lang="en-US" dirty="0" smtClean="0"/>
              <a:t>Rev 21:27, they which are written in the Lamb's book of life </a:t>
            </a:r>
          </a:p>
          <a:p>
            <a:pPr lvl="1"/>
            <a:r>
              <a:rPr lang="en-US" dirty="0" smtClean="0"/>
              <a:t>Rev 22:19, And if any man shall take away from the words of the book of this prophecy, God shall take away his part out of the book of life, and out of the holy city.</a:t>
            </a:r>
          </a:p>
        </p:txBody>
      </p:sp>
      <p:sp>
        <p:nvSpPr>
          <p:cNvPr id="17" name="Text Placeholder 16"/>
          <p:cNvSpPr>
            <a:spLocks noGrp="1"/>
          </p:cNvSpPr>
          <p:nvPr>
            <p:ph type="body" sz="quarter" idx="10"/>
          </p:nvPr>
        </p:nvSpPr>
        <p:spPr/>
        <p:txBody>
          <a:bodyPr/>
          <a:lstStyle/>
          <a:p>
            <a:r>
              <a:rPr lang="en-US" smtClean="0"/>
              <a:t>The Universal Church – Identity in Scripture</a:t>
            </a:r>
            <a:endParaRPr lang="en-US" dirty="0"/>
          </a:p>
        </p:txBody>
      </p:sp>
    </p:spTree>
    <p:extLst>
      <p:ext uri="{BB962C8B-B14F-4D97-AF65-F5344CB8AC3E}">
        <p14:creationId xmlns:p14="http://schemas.microsoft.com/office/powerpoint/2010/main" val="2046249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lnSpcReduction="10000"/>
          </a:bodyPr>
          <a:lstStyle/>
          <a:p>
            <a:r>
              <a:rPr lang="en-US" dirty="0" smtClean="0"/>
              <a:t>The Kingdom of </a:t>
            </a:r>
            <a:r>
              <a:rPr lang="en-US" dirty="0" smtClean="0"/>
              <a:t>God/Heaven (Church)</a:t>
            </a:r>
            <a:endParaRPr lang="en-US" dirty="0" smtClean="0"/>
          </a:p>
          <a:p>
            <a:pPr lvl="1"/>
            <a:r>
              <a:rPr lang="en-US" dirty="0" err="1" smtClean="0"/>
              <a:t>Jn</a:t>
            </a:r>
            <a:r>
              <a:rPr lang="en-US" dirty="0" smtClean="0"/>
              <a:t> 18:33-37, Kingdom is not of this world</a:t>
            </a:r>
          </a:p>
          <a:p>
            <a:pPr lvl="1"/>
            <a:r>
              <a:rPr lang="en-US" dirty="0" smtClean="0"/>
              <a:t>Acts </a:t>
            </a:r>
            <a:r>
              <a:rPr lang="en-US" dirty="0"/>
              <a:t>2:29-36, </a:t>
            </a:r>
            <a:r>
              <a:rPr lang="en-US" dirty="0" smtClean="0"/>
              <a:t>Jesus has </a:t>
            </a:r>
            <a:r>
              <a:rPr lang="en-US" dirty="0"/>
              <a:t>risen and is seated on his throne, reigning </a:t>
            </a:r>
          </a:p>
          <a:p>
            <a:pPr lvl="1"/>
            <a:r>
              <a:rPr lang="en-US" dirty="0"/>
              <a:t>Col 1:13, we have been translated into the Kingdom of his dear son; </a:t>
            </a:r>
            <a:r>
              <a:rPr lang="en-US" dirty="0" smtClean="0"/>
              <a:t>1:18</a:t>
            </a:r>
            <a:r>
              <a:rPr lang="en-US" dirty="0"/>
              <a:t>, the church</a:t>
            </a:r>
          </a:p>
          <a:p>
            <a:pPr lvl="1"/>
            <a:r>
              <a:rPr lang="en-US" dirty="0"/>
              <a:t>Rev 1:4-9, </a:t>
            </a:r>
            <a:r>
              <a:rPr lang="en-US" dirty="0" smtClean="0"/>
              <a:t>Jesus made </a:t>
            </a:r>
            <a:r>
              <a:rPr lang="en-US" dirty="0"/>
              <a:t>us to be a kingdom</a:t>
            </a:r>
          </a:p>
          <a:p>
            <a:pPr lvl="1"/>
            <a:r>
              <a:rPr lang="en-US" dirty="0"/>
              <a:t>I </a:t>
            </a:r>
            <a:r>
              <a:rPr lang="en-US" dirty="0" err="1"/>
              <a:t>Cor</a:t>
            </a:r>
            <a:r>
              <a:rPr lang="en-US" dirty="0"/>
              <a:t> 15:24-27, at the end, Jesus will deliver the kingdom to God</a:t>
            </a:r>
          </a:p>
          <a:p>
            <a:pPr lvl="1"/>
            <a:endParaRPr lang="en-US" dirty="0" smtClean="0"/>
          </a:p>
        </p:txBody>
      </p:sp>
      <p:sp>
        <p:nvSpPr>
          <p:cNvPr id="17" name="Text Placeholder 16"/>
          <p:cNvSpPr>
            <a:spLocks noGrp="1"/>
          </p:cNvSpPr>
          <p:nvPr>
            <p:ph type="body" sz="quarter" idx="10"/>
          </p:nvPr>
        </p:nvSpPr>
        <p:spPr/>
        <p:txBody>
          <a:bodyPr/>
          <a:lstStyle/>
          <a:p>
            <a:r>
              <a:rPr lang="en-US" smtClean="0"/>
              <a:t>The Universal Church – Identity in Scripture</a:t>
            </a:r>
            <a:endParaRPr lang="en-US" dirty="0"/>
          </a:p>
        </p:txBody>
      </p:sp>
    </p:spTree>
    <p:extLst>
      <p:ext uri="{BB962C8B-B14F-4D97-AF65-F5344CB8AC3E}">
        <p14:creationId xmlns:p14="http://schemas.microsoft.com/office/powerpoint/2010/main" val="79088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a:bodyPr>
          <a:lstStyle/>
          <a:p>
            <a:r>
              <a:rPr lang="en-US" dirty="0" smtClean="0"/>
              <a:t>The Kingdom of </a:t>
            </a:r>
            <a:r>
              <a:rPr lang="en-US" dirty="0" smtClean="0"/>
              <a:t>God/Heaven (Heaven)</a:t>
            </a:r>
            <a:endParaRPr lang="en-US" dirty="0" smtClean="0"/>
          </a:p>
          <a:p>
            <a:pPr lvl="1"/>
            <a:r>
              <a:rPr lang="en-US" dirty="0" smtClean="0"/>
              <a:t>Mt 7:21-23, not everyone that calls me Lord will enter the Kingdom of Heaven… Depart from me… </a:t>
            </a:r>
          </a:p>
          <a:p>
            <a:pPr lvl="1"/>
            <a:r>
              <a:rPr lang="en-US" dirty="0" smtClean="0"/>
              <a:t>Acts 14:21-22, through much tribulation enter into the kingdom of God</a:t>
            </a:r>
          </a:p>
          <a:p>
            <a:pPr lvl="1"/>
            <a:r>
              <a:rPr lang="en-US" dirty="0" smtClean="0"/>
              <a:t>I </a:t>
            </a:r>
            <a:r>
              <a:rPr lang="en-US" dirty="0" err="1" smtClean="0"/>
              <a:t>Cor</a:t>
            </a:r>
            <a:r>
              <a:rPr lang="en-US" dirty="0" smtClean="0"/>
              <a:t> 6:9-10, 15:49-50, inherit the kingdom of God</a:t>
            </a:r>
          </a:p>
          <a:p>
            <a:pPr lvl="1"/>
            <a:r>
              <a:rPr lang="en-US" dirty="0" smtClean="0"/>
              <a:t>Mt 25:34, come ye blessed and inherit the kingdom prepared for you</a:t>
            </a:r>
          </a:p>
          <a:p>
            <a:pPr lvl="1"/>
            <a:endParaRPr lang="en-US" dirty="0" smtClean="0"/>
          </a:p>
          <a:p>
            <a:pPr lvl="1"/>
            <a:endParaRPr lang="en-US" dirty="0" smtClean="0"/>
          </a:p>
        </p:txBody>
      </p:sp>
      <p:sp>
        <p:nvSpPr>
          <p:cNvPr id="17" name="Text Placeholder 16"/>
          <p:cNvSpPr>
            <a:spLocks noGrp="1"/>
          </p:cNvSpPr>
          <p:nvPr>
            <p:ph type="body" sz="quarter" idx="10"/>
          </p:nvPr>
        </p:nvSpPr>
        <p:spPr/>
        <p:txBody>
          <a:bodyPr/>
          <a:lstStyle/>
          <a:p>
            <a:r>
              <a:rPr lang="en-US" smtClean="0"/>
              <a:t>The Universal Church – Identity in Scripture</a:t>
            </a:r>
            <a:endParaRPr lang="en-US" dirty="0"/>
          </a:p>
        </p:txBody>
      </p:sp>
    </p:spTree>
    <p:extLst>
      <p:ext uri="{BB962C8B-B14F-4D97-AF65-F5344CB8AC3E}">
        <p14:creationId xmlns:p14="http://schemas.microsoft.com/office/powerpoint/2010/main" val="2063876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THE CHURCH OF CHRIST </a:t>
            </a:r>
            <a:endParaRPr lang="en-US" dirty="0"/>
          </a:p>
        </p:txBody>
      </p:sp>
      <p:sp>
        <p:nvSpPr>
          <p:cNvPr id="23" name="Text Placeholder 22"/>
          <p:cNvSpPr>
            <a:spLocks noGrp="1"/>
          </p:cNvSpPr>
          <p:nvPr>
            <p:ph type="body" sz="quarter" idx="1"/>
          </p:nvPr>
        </p:nvSpPr>
        <p:spPr/>
        <p:txBody>
          <a:bodyPr>
            <a:normAutofit lnSpcReduction="10000"/>
          </a:bodyPr>
          <a:lstStyle/>
          <a:p>
            <a:r>
              <a:rPr lang="en-US" dirty="0" smtClean="0"/>
              <a:t>Belongs to Christ</a:t>
            </a:r>
          </a:p>
          <a:p>
            <a:pPr lvl="1"/>
            <a:r>
              <a:rPr lang="en-US" dirty="0" smtClean="0"/>
              <a:t>Mt 16:18, Upon Peters confession Jesus stated He would build “My church”</a:t>
            </a:r>
          </a:p>
          <a:p>
            <a:r>
              <a:rPr lang="en-US" dirty="0" smtClean="0"/>
              <a:t>Christ is Head</a:t>
            </a:r>
          </a:p>
          <a:p>
            <a:pPr lvl="1"/>
            <a:r>
              <a:rPr lang="en-US" dirty="0" err="1"/>
              <a:t>Eph</a:t>
            </a:r>
            <a:r>
              <a:rPr lang="en-US" dirty="0"/>
              <a:t> 1:22-23, gave </a:t>
            </a:r>
            <a:r>
              <a:rPr lang="en-US" dirty="0" smtClean="0"/>
              <a:t>Him </a:t>
            </a:r>
            <a:r>
              <a:rPr lang="en-US" dirty="0"/>
              <a:t>to be the head over all things to the </a:t>
            </a:r>
            <a:r>
              <a:rPr lang="en-US" dirty="0" smtClean="0"/>
              <a:t>church</a:t>
            </a:r>
          </a:p>
          <a:p>
            <a:pPr lvl="1"/>
            <a:r>
              <a:rPr lang="en-US" dirty="0" err="1"/>
              <a:t>Eph</a:t>
            </a:r>
            <a:r>
              <a:rPr lang="en-US" dirty="0"/>
              <a:t> </a:t>
            </a:r>
            <a:r>
              <a:rPr lang="en-US" dirty="0" smtClean="0"/>
              <a:t>5:23-27, </a:t>
            </a:r>
            <a:r>
              <a:rPr lang="en-US" dirty="0"/>
              <a:t>even as Christ is the head of the </a:t>
            </a:r>
            <a:r>
              <a:rPr lang="en-US" dirty="0" smtClean="0"/>
              <a:t>church</a:t>
            </a:r>
          </a:p>
          <a:p>
            <a:r>
              <a:rPr lang="en-US" dirty="0" smtClean="0"/>
              <a:t>Church is Subject</a:t>
            </a:r>
          </a:p>
          <a:p>
            <a:pPr lvl="1"/>
            <a:r>
              <a:rPr lang="en-US" dirty="0" err="1"/>
              <a:t>Eph</a:t>
            </a:r>
            <a:r>
              <a:rPr lang="en-US" dirty="0"/>
              <a:t> </a:t>
            </a:r>
            <a:r>
              <a:rPr lang="en-US" dirty="0" smtClean="0"/>
              <a:t>5:23-27, the </a:t>
            </a:r>
            <a:r>
              <a:rPr lang="en-US" dirty="0"/>
              <a:t>church is subject unto Christ</a:t>
            </a:r>
          </a:p>
        </p:txBody>
      </p:sp>
      <p:sp>
        <p:nvSpPr>
          <p:cNvPr id="17" name="Text Placeholder 16"/>
          <p:cNvSpPr>
            <a:spLocks noGrp="1"/>
          </p:cNvSpPr>
          <p:nvPr>
            <p:ph type="body" sz="quarter" idx="10"/>
          </p:nvPr>
        </p:nvSpPr>
        <p:spPr/>
        <p:txBody>
          <a:bodyPr>
            <a:normAutofit/>
          </a:bodyPr>
          <a:lstStyle/>
          <a:p>
            <a:r>
              <a:rPr lang="en-US" dirty="0" smtClean="0"/>
              <a:t>The Universal Church – Organization</a:t>
            </a:r>
            <a:endParaRPr lang="en-US" dirty="0"/>
          </a:p>
        </p:txBody>
      </p:sp>
    </p:spTree>
    <p:extLst>
      <p:ext uri="{BB962C8B-B14F-4D97-AF65-F5344CB8AC3E}">
        <p14:creationId xmlns:p14="http://schemas.microsoft.com/office/powerpoint/2010/main" val="227334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anim calcmode="lin" valueType="num">
                                      <p:cBhvr additive="base">
                                        <p:cTn id="1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anim calcmode="lin" valueType="num">
                                      <p:cBhvr additive="base">
                                        <p:cTn id="1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anim calcmode="lin" valueType="num">
                                      <p:cBhvr additive="base">
                                        <p:cTn id="2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 calcmode="lin" valueType="num">
                                      <p:cBhvr additive="base">
                                        <p:cTn id="25"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337</TotalTime>
  <Words>767</Words>
  <Application>Microsoft Office PowerPoint</Application>
  <PresentationFormat>Custom</PresentationFormat>
  <Paragraphs>83</Paragraphs>
  <Slides>11</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Didot</vt:lpstr>
      <vt:lpstr>Helvetica</vt:lpstr>
      <vt:lpstr>Helvetica Neue</vt:lpstr>
      <vt:lpstr>Palatino</vt:lpstr>
      <vt:lpstr>Wingdings</vt:lpstr>
      <vt:lpstr>Zapf Dingbats</vt:lpstr>
      <vt:lpstr>Editorial</vt:lpstr>
      <vt:lpstr>THE CHURCH OF CHRIST</vt:lpstr>
      <vt:lpstr>THE CHURCH OF CHRIST </vt:lpstr>
      <vt:lpstr>THE CHURCH OF CHRIST </vt:lpstr>
      <vt:lpstr>THE CHURCH OF CHRIST </vt:lpstr>
      <vt:lpstr>THE CHURCH OF CHRIST </vt:lpstr>
      <vt:lpstr>THE CHURCH OF CHRIST </vt:lpstr>
      <vt:lpstr>THE CHURCH OF CHRIST </vt:lpstr>
      <vt:lpstr>THE CHURCH OF CHRIST </vt:lpstr>
      <vt:lpstr>THE CHURCH OF CHRIST </vt:lpstr>
      <vt:lpstr>THE CHURCH OF CHRIST </vt:lpstr>
      <vt:lpstr>THE CHURCH OF CHRIST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rdward</dc:creator>
  <cp:lastModifiedBy>rdward</cp:lastModifiedBy>
  <cp:revision>72</cp:revision>
  <dcterms:modified xsi:type="dcterms:W3CDTF">2018-03-05T15:35:11Z</dcterms:modified>
</cp:coreProperties>
</file>