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59" r:id="rId4"/>
    <p:sldId id="261" r:id="rId5"/>
    <p:sldId id="262" r:id="rId6"/>
    <p:sldId id="274" r:id="rId7"/>
    <p:sldId id="280" r:id="rId8"/>
    <p:sldId id="275" r:id="rId9"/>
    <p:sldId id="258" r:id="rId10"/>
    <p:sldId id="277" r:id="rId11"/>
    <p:sldId id="264" r:id="rId12"/>
    <p:sldId id="257" r:id="rId13"/>
    <p:sldId id="265" r:id="rId14"/>
    <p:sldId id="279" r:id="rId15"/>
    <p:sldId id="278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43" autoAdjust="0"/>
  </p:normalViewPr>
  <p:slideViewPr>
    <p:cSldViewPr snapToGrid="0">
      <p:cViewPr varScale="1">
        <p:scale>
          <a:sx n="56" d="100"/>
          <a:sy n="56" d="100"/>
        </p:scale>
        <p:origin x="146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0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sted-image.pdf" descr="pasted-image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1" r="1481"/>
          <a:stretch>
            <a:fillRect/>
          </a:stretch>
        </p:blipFill>
        <p:spPr>
          <a:xfrm>
            <a:off x="0" y="-35169"/>
            <a:ext cx="13004800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13" name="Line"/>
          <p:cNvSpPr/>
          <p:nvPr/>
        </p:nvSpPr>
        <p:spPr>
          <a:xfrm>
            <a:off x="406400" y="86233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Line"/>
          <p:cNvSpPr/>
          <p:nvPr/>
        </p:nvSpPr>
        <p:spPr>
          <a:xfrm>
            <a:off x="406400" y="8674100"/>
            <a:ext cx="12192001" cy="127"/>
          </a:xfrm>
          <a:prstGeom prst="line">
            <a:avLst/>
          </a:prstGeom>
          <a:ln w="12700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519724" y="838200"/>
            <a:ext cx="12293600" cy="2108200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92866" y="3352434"/>
            <a:ext cx="7750175" cy="1489197"/>
          </a:xfrm>
        </p:spPr>
        <p:txBody>
          <a:bodyPr>
            <a:normAutofit/>
          </a:bodyPr>
          <a:lstStyle>
            <a:lvl1pPr marL="0" indent="0" algn="ctr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Content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 flipV="1">
            <a:off x="855787" y="1333491"/>
            <a:ext cx="10969147" cy="26115"/>
          </a:xfrm>
          <a:prstGeom prst="line">
            <a:avLst/>
          </a:prstGeom>
          <a:ln w="63500" cmpd="dbl">
            <a:solidFill>
              <a:schemeClr val="accent1">
                <a:hueOff val="109193"/>
                <a:satOff val="-4874"/>
                <a:lumOff val="12971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99193" y="298821"/>
            <a:ext cx="12369800" cy="10288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270766" y="2884187"/>
            <a:ext cx="7612896" cy="6599782"/>
          </a:xfrm>
          <a:prstGeom prst="rect">
            <a:avLst/>
          </a:prstGeom>
        </p:spPr>
        <p:txBody>
          <a:bodyPr anchor="t"/>
          <a:lstStyle>
            <a:lvl1pPr marL="463550" indent="-463550">
              <a:spcBef>
                <a:spcPts val="1000"/>
              </a:spcBef>
              <a:buClrTx/>
              <a:buSzPct val="85000"/>
              <a:buFont typeface="Wingdings" panose="05000000000000000000" pitchFamily="2" charset="2"/>
              <a:buChar char="v"/>
              <a:defRPr sz="3600" b="1">
                <a:solidFill>
                  <a:srgbClr val="5C86B9"/>
                </a:solidFill>
              </a:defRPr>
            </a:lvl1pPr>
            <a:lvl2pPr marL="914400" indent="-450850">
              <a:spcBef>
                <a:spcPts val="1000"/>
              </a:spcBef>
              <a:buClrTx/>
              <a:buSzTx/>
              <a:buFont typeface="Wingdings" panose="05000000000000000000" pitchFamily="2" charset="2"/>
              <a:buChar char="Ø"/>
              <a:defRPr sz="3200">
                <a:solidFill>
                  <a:srgbClr val="5C86B9"/>
                </a:solidFill>
              </a:defRPr>
            </a:lvl2pPr>
            <a:lvl3pPr marL="1254125" indent="-342900">
              <a:spcBef>
                <a:spcPts val="1000"/>
              </a:spcBef>
              <a:buClrTx/>
              <a:buSzPct val="80000"/>
              <a:buFont typeface="Wingdings" panose="05000000000000000000" pitchFamily="2" charset="2"/>
              <a:buChar char="q"/>
              <a:defRPr sz="2800">
                <a:solidFill>
                  <a:srgbClr val="5C86B9"/>
                </a:solidFill>
              </a:defRPr>
            </a:lvl3pPr>
            <a:lvl4pPr marL="182880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229235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8" name="Paul’s Letter To Timothy In Troublesome Times" descr="Paul’s Letter To Timothy In Troublesome Times"/>
          <p:cNvPicPr>
            <a:picLocks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7629"/>
            <a:ext cx="13004800" cy="1524001"/>
          </a:xfrm>
          <a:prstGeom prst="rect">
            <a:avLst/>
          </a:prstGeom>
          <a:effectLst>
            <a:outerShdw blurRad="152400" dist="101600" dir="5400000" rotWithShape="0">
              <a:srgbClr val="000000">
                <a:alpha val="38526"/>
              </a:srgbClr>
            </a:outerShdw>
          </a:effectLst>
        </p:spPr>
      </p:pic>
      <p:pic>
        <p:nvPicPr>
          <p:cNvPr id="9" name="pasted-image.tiff" descr="pasted-image.tiff"/>
          <p:cNvPicPr>
            <a:picLocks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99193" y="2488806"/>
            <a:ext cx="5011928" cy="7228687"/>
          </a:xfrm>
          <a:prstGeom prst="rect">
            <a:avLst/>
          </a:prstGeom>
          <a:effectLst>
            <a:outerShdw blurRad="152400" dist="101600" dir="2212193" rotWithShape="0">
              <a:srgbClr val="000000"/>
            </a:outerShdw>
          </a:effectLst>
        </p:spPr>
      </p:pic>
      <p:sp>
        <p:nvSpPr>
          <p:cNvPr id="4" name="Rounded Rectangle 3"/>
          <p:cNvSpPr/>
          <p:nvPr userDrawn="1"/>
        </p:nvSpPr>
        <p:spPr>
          <a:xfrm>
            <a:off x="360680" y="1605873"/>
            <a:ext cx="12308313" cy="783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rm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99292" y="1522470"/>
            <a:ext cx="12578862" cy="987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99193" y="298821"/>
            <a:ext cx="12369800" cy="1028817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41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355600" y="116254"/>
            <a:ext cx="12293600" cy="105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355600" y="1520789"/>
            <a:ext cx="12293600" cy="7788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31700" y="9220199"/>
            <a:ext cx="317500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chemeClr val="accent1">
                    <a:hueOff val="54750"/>
                    <a:satOff val="-1697"/>
                    <a:lumOff val="-18038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4" r:id="rId5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chemeClr val="accent1">
              <a:hueOff val="54750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C:\Docs\Bible%20Docs\Lessons\Church\Church,%20Universal%20Body-Bride-Household%20Christ.pptx#-1,1,THE CHURCH OF CHRIST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Study of Assemblies in the New Testament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92866" y="3352434"/>
            <a:ext cx="7750175" cy="2789059"/>
          </a:xfrm>
        </p:spPr>
        <p:txBody>
          <a:bodyPr>
            <a:normAutofit/>
          </a:bodyPr>
          <a:lstStyle/>
          <a:p>
            <a:r>
              <a:rPr lang="en-US" dirty="0" err="1" smtClean="0"/>
              <a:t>Ekklesia</a:t>
            </a:r>
            <a:r>
              <a:rPr lang="en-US" dirty="0"/>
              <a:t> </a:t>
            </a:r>
            <a:r>
              <a:rPr lang="en-US" dirty="0" smtClean="0"/>
              <a:t>- Church</a:t>
            </a:r>
          </a:p>
          <a:p>
            <a:r>
              <a:rPr lang="en-US" dirty="0" err="1" smtClean="0"/>
              <a:t>Sunagoge</a:t>
            </a:r>
            <a:r>
              <a:rPr lang="en-US" dirty="0" smtClean="0"/>
              <a:t> - Synagogue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It is interested to note that the </a:t>
            </a:r>
            <a:r>
              <a:rPr lang="en-US" dirty="0" smtClean="0"/>
              <a:t>similarities of the two titles</a:t>
            </a:r>
            <a:endParaRPr lang="en-US" dirty="0"/>
          </a:p>
          <a:p>
            <a:r>
              <a:rPr lang="en-US" dirty="0" err="1" smtClean="0"/>
              <a:t>Sunagoge</a:t>
            </a:r>
            <a:r>
              <a:rPr lang="en-US" dirty="0" smtClean="0"/>
              <a:t> (Synagogue)</a:t>
            </a:r>
          </a:p>
          <a:p>
            <a:pPr lvl="1"/>
            <a:r>
              <a:rPr lang="en-US" dirty="0" smtClean="0"/>
              <a:t>assemblage </a:t>
            </a:r>
            <a:r>
              <a:rPr lang="en-US" dirty="0"/>
              <a:t>of persons </a:t>
            </a:r>
            <a:endParaRPr lang="en-US" dirty="0" smtClean="0"/>
          </a:p>
          <a:p>
            <a:pPr lvl="1"/>
            <a:r>
              <a:rPr lang="en-US" dirty="0" smtClean="0"/>
              <a:t>Proper name for the Jew’s place of worship</a:t>
            </a:r>
          </a:p>
          <a:p>
            <a:r>
              <a:rPr lang="en-US" dirty="0" err="1" smtClean="0"/>
              <a:t>Ekklesia</a:t>
            </a:r>
            <a:r>
              <a:rPr lang="en-US" dirty="0" smtClean="0"/>
              <a:t> (Church)</a:t>
            </a:r>
            <a:endParaRPr lang="en-US" dirty="0"/>
          </a:p>
          <a:p>
            <a:pPr lvl="1"/>
            <a:r>
              <a:rPr lang="en-US" dirty="0"/>
              <a:t>a calling out, a popular </a:t>
            </a:r>
            <a:r>
              <a:rPr lang="en-US" dirty="0" smtClean="0"/>
              <a:t>meeting</a:t>
            </a:r>
          </a:p>
          <a:p>
            <a:pPr lvl="1"/>
            <a:r>
              <a:rPr lang="en-US" dirty="0" smtClean="0"/>
              <a:t>Proper name for a local group of Christians</a:t>
            </a:r>
          </a:p>
          <a:p>
            <a:pPr lvl="1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Of Words and Names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660106" y="7670042"/>
            <a:ext cx="1678675" cy="13648"/>
          </a:xfrm>
          <a:prstGeom prst="line">
            <a:avLst/>
          </a:prstGeom>
          <a:noFill/>
          <a:ln w="38100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81076603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Most often in scripture (111x), </a:t>
            </a:r>
            <a:r>
              <a:rPr lang="en-US" dirty="0" err="1" smtClean="0"/>
              <a:t>ekklesia</a:t>
            </a:r>
            <a:r>
              <a:rPr lang="en-US" dirty="0" smtClean="0"/>
              <a:t> is a reference to the people of God who are “called out” of the world into the God’s family</a:t>
            </a:r>
          </a:p>
          <a:p>
            <a:r>
              <a:rPr lang="en-US" dirty="0" smtClean="0"/>
              <a:t>Exceptions: </a:t>
            </a:r>
          </a:p>
          <a:p>
            <a:pPr lvl="1"/>
            <a:r>
              <a:rPr lang="en-US" dirty="0" smtClean="0"/>
              <a:t>Acts 7:38, Israelites in Wilderness</a:t>
            </a:r>
            <a:endParaRPr lang="en-US" dirty="0"/>
          </a:p>
          <a:p>
            <a:pPr lvl="1"/>
            <a:r>
              <a:rPr lang="en-US" dirty="0"/>
              <a:t>Acts 19:23-41, Mob at Ephesus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Church – </a:t>
            </a:r>
            <a:r>
              <a:rPr lang="en-US" dirty="0" err="1"/>
              <a:t>Ekklesia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62221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Common Assembly</a:t>
            </a:r>
          </a:p>
          <a:p>
            <a:pPr lvl="1"/>
            <a:r>
              <a:rPr lang="en-US" dirty="0" smtClean="0"/>
              <a:t>Stephen's defense</a:t>
            </a:r>
          </a:p>
          <a:p>
            <a:pPr lvl="2"/>
            <a:r>
              <a:rPr lang="en-US" dirty="0" smtClean="0"/>
              <a:t>Act 7:38, This is he, that was in the church in the wilderness </a:t>
            </a:r>
          </a:p>
          <a:p>
            <a:pPr lvl="1"/>
            <a:r>
              <a:rPr lang="en-US" dirty="0" smtClean="0"/>
              <a:t>Mob at Ephesus</a:t>
            </a:r>
          </a:p>
          <a:p>
            <a:pPr lvl="2"/>
            <a:r>
              <a:rPr lang="en-US" dirty="0" smtClean="0"/>
              <a:t>Acts 19:32-41, Some therefore cried one thing, and some another: for the assembly was confused;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Ekklesia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A Local Assembly of Christians, 111 times</a:t>
            </a:r>
          </a:p>
          <a:p>
            <a:pPr lvl="1"/>
            <a:r>
              <a:rPr lang="en-US" dirty="0"/>
              <a:t>I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smtClean="0"/>
              <a:t>1:2, </a:t>
            </a:r>
            <a:r>
              <a:rPr lang="en-US" dirty="0"/>
              <a:t>to the </a:t>
            </a:r>
            <a:r>
              <a:rPr lang="en-US" b="1" dirty="0"/>
              <a:t>church</a:t>
            </a:r>
            <a:r>
              <a:rPr lang="en-US" dirty="0"/>
              <a:t> (G1577) of God which is at </a:t>
            </a:r>
            <a:r>
              <a:rPr lang="en-US" dirty="0" smtClean="0"/>
              <a:t>Corinth…</a:t>
            </a:r>
          </a:p>
          <a:p>
            <a:pPr lvl="1"/>
            <a:r>
              <a:rPr lang="en-US" dirty="0"/>
              <a:t>I </a:t>
            </a:r>
            <a:r>
              <a:rPr lang="en-US" dirty="0" err="1"/>
              <a:t>Thes</a:t>
            </a:r>
            <a:r>
              <a:rPr lang="en-US" dirty="0"/>
              <a:t> 1:1, Paul and Silvanus and Timothy to the </a:t>
            </a:r>
            <a:r>
              <a:rPr lang="en-US" b="1" dirty="0"/>
              <a:t>church</a:t>
            </a:r>
            <a:r>
              <a:rPr lang="en-US" dirty="0"/>
              <a:t> (G1577) of the </a:t>
            </a:r>
            <a:r>
              <a:rPr lang="en-US" dirty="0" smtClean="0"/>
              <a:t>Thessalonians…</a:t>
            </a:r>
          </a:p>
          <a:p>
            <a:pPr lvl="1"/>
            <a:r>
              <a:rPr lang="en-US" dirty="0"/>
              <a:t>I Tim 3:15  But if I tarry long, that thou may know how thou ought to behave thyself in the house of God, which is the church (G1577) of the living </a:t>
            </a:r>
            <a:r>
              <a:rPr lang="en-US" dirty="0" smtClean="0"/>
              <a:t>God…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Church – </a:t>
            </a:r>
            <a:r>
              <a:rPr lang="en-US" dirty="0" err="1"/>
              <a:t>Ekklesia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99206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err="1"/>
              <a:t>Sunagoge</a:t>
            </a:r>
            <a:r>
              <a:rPr lang="en-US" dirty="0"/>
              <a:t> </a:t>
            </a:r>
            <a:r>
              <a:rPr lang="en-US" dirty="0" smtClean="0"/>
              <a:t>(Synagogue)</a:t>
            </a:r>
          </a:p>
          <a:p>
            <a:pPr lvl="1"/>
            <a:r>
              <a:rPr lang="en-US" dirty="0" smtClean="0"/>
              <a:t>assemblage </a:t>
            </a:r>
            <a:r>
              <a:rPr lang="en-US" dirty="0"/>
              <a:t>of persons </a:t>
            </a:r>
            <a:endParaRPr lang="en-US" dirty="0" smtClean="0"/>
          </a:p>
          <a:p>
            <a:pPr lvl="1"/>
            <a:r>
              <a:rPr lang="en-US" dirty="0" smtClean="0"/>
              <a:t>Proper name for the place of worship</a:t>
            </a:r>
          </a:p>
          <a:p>
            <a:r>
              <a:rPr lang="en-US" dirty="0" err="1" smtClean="0"/>
              <a:t>Ekklesia</a:t>
            </a:r>
            <a:r>
              <a:rPr lang="en-US" dirty="0" smtClean="0"/>
              <a:t> (Church)</a:t>
            </a:r>
            <a:endParaRPr lang="en-US" dirty="0"/>
          </a:p>
          <a:p>
            <a:pPr lvl="1"/>
            <a:r>
              <a:rPr lang="en-US" dirty="0"/>
              <a:t>a calling out, a popular </a:t>
            </a:r>
            <a:r>
              <a:rPr lang="en-US" dirty="0" smtClean="0"/>
              <a:t>meeting</a:t>
            </a:r>
          </a:p>
          <a:p>
            <a:pPr lvl="1"/>
            <a:r>
              <a:rPr lang="en-US" dirty="0" smtClean="0"/>
              <a:t>Proper name for a group of Christians</a:t>
            </a:r>
          </a:p>
          <a:p>
            <a:pPr lvl="1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Of Words and 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94920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Custom 5">
            <a:hlinkClick r:id="rId2" action="ppaction://hlinkpres?slideindex=1&amp;slidetitle=THE CHURCH OF CHRIST" highlightClick="1"/>
          </p:cNvPr>
          <p:cNvSpPr/>
          <p:nvPr/>
        </p:nvSpPr>
        <p:spPr>
          <a:xfrm>
            <a:off x="2743200" y="3682547"/>
            <a:ext cx="7328848" cy="564257"/>
          </a:xfrm>
          <a:prstGeom prst="actionButtonBlank">
            <a:avLst/>
          </a:prstGeom>
          <a:blipFill rotWithShape="1">
            <a:blip r:embed="rId3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Start Next Presentation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26485394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b="0" dirty="0" smtClean="0"/>
              <a:t>Jews used Synagogues for worship (teaching and study)</a:t>
            </a:r>
          </a:p>
          <a:p>
            <a:r>
              <a:rPr lang="en-US" b="0" dirty="0" smtClean="0"/>
              <a:t>Jews began worship in them after Babylonian captivity</a:t>
            </a:r>
          </a:p>
          <a:p>
            <a:r>
              <a:rPr lang="en-US" b="0" dirty="0" smtClean="0"/>
              <a:t>By </a:t>
            </a:r>
            <a:r>
              <a:rPr lang="en-US" b="0" dirty="0"/>
              <a:t>the time of Jesus, there were </a:t>
            </a:r>
            <a:r>
              <a:rPr lang="en-US" b="0" dirty="0" smtClean="0"/>
              <a:t>1,000’s of </a:t>
            </a:r>
            <a:r>
              <a:rPr lang="en-US" b="0" dirty="0"/>
              <a:t>synagogues in the world and more than 400 in Jerusalem alone. </a:t>
            </a:r>
            <a:r>
              <a:rPr lang="en-US" b="0" dirty="0" smtClean="0"/>
              <a:t>Steven Rudd, Bible.ca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Synagogue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096158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Strong’s G4864</a:t>
            </a:r>
          </a:p>
          <a:p>
            <a:pPr lvl="1"/>
            <a:r>
              <a:rPr lang="en-US" dirty="0" smtClean="0"/>
              <a:t>assemblage of persons </a:t>
            </a:r>
          </a:p>
          <a:p>
            <a:r>
              <a:rPr lang="en-US" dirty="0" smtClean="0"/>
              <a:t>Thayer</a:t>
            </a:r>
          </a:p>
          <a:p>
            <a:pPr lvl="1"/>
            <a:r>
              <a:rPr lang="en-US" dirty="0" smtClean="0"/>
              <a:t>an assembling together of men</a:t>
            </a:r>
          </a:p>
          <a:p>
            <a:r>
              <a:rPr lang="en-US" dirty="0" smtClean="0"/>
              <a:t>Proper Name for the Jews Place of Worship</a:t>
            </a:r>
          </a:p>
          <a:p>
            <a:pPr lvl="1"/>
            <a:r>
              <a:rPr lang="en-US" dirty="0" smtClean="0"/>
              <a:t>Acts 13:14-15, Synagogue in Antioch of Pisidia </a:t>
            </a:r>
          </a:p>
          <a:p>
            <a:pPr lvl="1"/>
            <a:r>
              <a:rPr lang="en-US" dirty="0" smtClean="0"/>
              <a:t>Lk 7:5, a Centurion built a synagogue for the Jews</a:t>
            </a:r>
          </a:p>
          <a:p>
            <a:pPr lvl="1"/>
            <a:r>
              <a:rPr lang="en-US" dirty="0" smtClean="0"/>
              <a:t>Acts </a:t>
            </a:r>
            <a:r>
              <a:rPr lang="en-US" dirty="0"/>
              <a:t>6:9, </a:t>
            </a:r>
            <a:r>
              <a:rPr lang="en-US" dirty="0" smtClean="0"/>
              <a:t>the </a:t>
            </a:r>
            <a:r>
              <a:rPr lang="en-US" dirty="0"/>
              <a:t>synagogue of the Libertines, and </a:t>
            </a:r>
            <a:r>
              <a:rPr lang="en-US" dirty="0" err="1"/>
              <a:t>Cyrenians</a:t>
            </a:r>
            <a:r>
              <a:rPr lang="en-US" dirty="0"/>
              <a:t>,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Used </a:t>
            </a:r>
            <a:r>
              <a:rPr lang="en-US" dirty="0"/>
              <a:t>as an </a:t>
            </a:r>
            <a:r>
              <a:rPr lang="en-US" dirty="0" smtClean="0"/>
              <a:t>Assembly</a:t>
            </a:r>
            <a:endParaRPr lang="en-US" dirty="0"/>
          </a:p>
          <a:p>
            <a:pPr lvl="1"/>
            <a:r>
              <a:rPr lang="en-US" dirty="0"/>
              <a:t>Act 13:43, when the “congregation” was broken up</a:t>
            </a:r>
          </a:p>
          <a:p>
            <a:pPr lvl="1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Synagogue – </a:t>
            </a:r>
            <a:r>
              <a:rPr lang="en-US" dirty="0" err="1" smtClean="0"/>
              <a:t>Sunagoge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18247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Scriptures are Read</a:t>
            </a:r>
          </a:p>
          <a:p>
            <a:pPr lvl="1"/>
            <a:r>
              <a:rPr lang="en-US" dirty="0" smtClean="0"/>
              <a:t>Act </a:t>
            </a:r>
            <a:r>
              <a:rPr lang="en-US" dirty="0"/>
              <a:t>13:14-15, Paul &amp; Barnabus </a:t>
            </a:r>
          </a:p>
          <a:p>
            <a:pPr lvl="1"/>
            <a:r>
              <a:rPr lang="en-US" dirty="0" smtClean="0"/>
              <a:t>Lk </a:t>
            </a:r>
            <a:r>
              <a:rPr lang="en-US" dirty="0"/>
              <a:t>4:16-22, Jesus</a:t>
            </a:r>
          </a:p>
          <a:p>
            <a:r>
              <a:rPr lang="en-US" dirty="0" smtClean="0"/>
              <a:t>A Place to Teach &amp; Study</a:t>
            </a:r>
          </a:p>
          <a:p>
            <a:pPr lvl="1"/>
            <a:r>
              <a:rPr lang="en-US" dirty="0" smtClean="0"/>
              <a:t>Jesus</a:t>
            </a:r>
          </a:p>
          <a:p>
            <a:pPr lvl="2"/>
            <a:r>
              <a:rPr lang="en-US" dirty="0" smtClean="0"/>
              <a:t>Mt 4:23, 9:35, 12:9, 13:54… </a:t>
            </a:r>
          </a:p>
          <a:p>
            <a:pPr lvl="1"/>
            <a:r>
              <a:rPr lang="en-US" dirty="0" smtClean="0"/>
              <a:t>Paul</a:t>
            </a:r>
          </a:p>
          <a:p>
            <a:pPr lvl="2"/>
            <a:r>
              <a:rPr lang="en-US" dirty="0" smtClean="0"/>
              <a:t>Acts 9:19b-22, 13:5, 14-15, 14:1, 17:10…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Synagogue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11211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Christians likely met in Synagogues (G4864)</a:t>
            </a:r>
          </a:p>
          <a:p>
            <a:pPr lvl="1" rtl="0"/>
            <a:r>
              <a:rPr lang="en-US" dirty="0" smtClean="0"/>
              <a:t>Jas </a:t>
            </a:r>
            <a:r>
              <a:rPr lang="en-US" dirty="0"/>
              <a:t>2:2, For if there come unto your assembly (G4864) a man with a gold ring, in goodly apparel, and there come in also a poor man in </a:t>
            </a:r>
            <a:r>
              <a:rPr lang="en-US" dirty="0" smtClean="0"/>
              <a:t>vile raiment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Synagogue</a:t>
            </a:r>
          </a:p>
        </p:txBody>
      </p:sp>
    </p:spTree>
    <p:extLst>
      <p:ext uri="{BB962C8B-B14F-4D97-AF65-F5344CB8AC3E}">
        <p14:creationId xmlns:p14="http://schemas.microsoft.com/office/powerpoint/2010/main" val="2537123792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Leadership</a:t>
            </a:r>
          </a:p>
          <a:p>
            <a:pPr lvl="1" rtl="0"/>
            <a:r>
              <a:rPr lang="en-US" dirty="0"/>
              <a:t>Ruler </a:t>
            </a:r>
            <a:r>
              <a:rPr lang="en-US" dirty="0" smtClean="0"/>
              <a:t>of …, </a:t>
            </a:r>
            <a:r>
              <a:rPr lang="en-US" dirty="0"/>
              <a:t>Acts 13:14-15 (Antioch of Pisidia) </a:t>
            </a:r>
          </a:p>
          <a:p>
            <a:pPr lvl="1" rtl="0"/>
            <a:r>
              <a:rPr lang="en-US" dirty="0" err="1" smtClean="0"/>
              <a:t>Jarius</a:t>
            </a:r>
            <a:r>
              <a:rPr lang="en-US" dirty="0" smtClean="0"/>
              <a:t>, </a:t>
            </a:r>
            <a:r>
              <a:rPr lang="en-US" dirty="0"/>
              <a:t>Mk </a:t>
            </a:r>
            <a:r>
              <a:rPr lang="en-US" dirty="0" smtClean="0"/>
              <a:t>5:22, (Capernaum)</a:t>
            </a:r>
          </a:p>
          <a:p>
            <a:pPr lvl="1"/>
            <a:r>
              <a:rPr lang="en-US" dirty="0" err="1" smtClean="0"/>
              <a:t>Crispus</a:t>
            </a:r>
            <a:r>
              <a:rPr lang="en-US" dirty="0" smtClean="0"/>
              <a:t>, Acts 18:8 (Corinth)</a:t>
            </a:r>
          </a:p>
          <a:p>
            <a:pPr lvl="1"/>
            <a:r>
              <a:rPr lang="en-US" dirty="0" err="1" smtClean="0"/>
              <a:t>Sosthenes</a:t>
            </a:r>
            <a:r>
              <a:rPr lang="en-US" dirty="0" smtClean="0"/>
              <a:t>, Acts 18:18 (Corinth)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Synagogue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04588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Segregated </a:t>
            </a:r>
          </a:p>
          <a:p>
            <a:pPr lvl="1"/>
            <a:r>
              <a:rPr lang="en-US" dirty="0"/>
              <a:t>Acts 6:9, Then there arose certain of the synagogue, which is called the synagogue of the Libertines, and </a:t>
            </a:r>
            <a:r>
              <a:rPr lang="en-US" dirty="0" err="1"/>
              <a:t>Cyrenians</a:t>
            </a:r>
            <a:r>
              <a:rPr lang="en-US" dirty="0"/>
              <a:t>, and Alexandrians, and of them of Cilicia and of Asia, disputing with Stephen.</a:t>
            </a:r>
          </a:p>
          <a:p>
            <a:r>
              <a:rPr lang="en-US" dirty="0" smtClean="0"/>
              <a:t>There were Places of Honor</a:t>
            </a:r>
          </a:p>
          <a:p>
            <a:pPr lvl="1"/>
            <a:r>
              <a:rPr lang="en-US" dirty="0"/>
              <a:t>Mt </a:t>
            </a:r>
            <a:r>
              <a:rPr lang="en-US" dirty="0" smtClean="0"/>
              <a:t>23:6, Mk 12:38-40, chief seats</a:t>
            </a:r>
          </a:p>
          <a:p>
            <a:pPr lvl="1"/>
            <a:r>
              <a:rPr lang="en-US" dirty="0" smtClean="0"/>
              <a:t>Jas 2:2-6, chastising of Christians over places of honor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Synagogue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24483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Trial Held Within </a:t>
            </a:r>
            <a:endParaRPr lang="en-US" dirty="0"/>
          </a:p>
          <a:p>
            <a:pPr lvl="1"/>
            <a:r>
              <a:rPr lang="en-US" dirty="0"/>
              <a:t>Lk 12:11-12, Jesus prophecies </a:t>
            </a:r>
            <a:endParaRPr lang="en-US" dirty="0" smtClean="0"/>
          </a:p>
          <a:p>
            <a:pPr lvl="1"/>
            <a:r>
              <a:rPr lang="en-US" dirty="0" smtClean="0"/>
              <a:t>Lk 13:14, Rulers of Synagogue rebuked Jesus for healing on Sabbath.</a:t>
            </a:r>
          </a:p>
          <a:p>
            <a:r>
              <a:rPr lang="en-US" dirty="0" smtClean="0"/>
              <a:t>Scourging in Synagogues </a:t>
            </a:r>
          </a:p>
          <a:p>
            <a:pPr lvl="1" rtl="0"/>
            <a:r>
              <a:rPr lang="en-US" dirty="0"/>
              <a:t>Mt </a:t>
            </a:r>
            <a:r>
              <a:rPr lang="en-US" dirty="0" smtClean="0"/>
              <a:t>10:17, 23:34, Jesus prophecies the Apostles will be scourged in them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Synagogue -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92606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CHURCH OF CHRIST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"/>
          </p:nvPr>
        </p:nvSpPr>
        <p:spPr>
          <a:xfrm>
            <a:off x="5104263" y="2884186"/>
            <a:ext cx="7900537" cy="6869413"/>
          </a:xfrm>
        </p:spPr>
        <p:txBody>
          <a:bodyPr>
            <a:normAutofit/>
          </a:bodyPr>
          <a:lstStyle/>
          <a:p>
            <a:r>
              <a:rPr lang="en-US" dirty="0" smtClean="0"/>
              <a:t>Strong’s G1577</a:t>
            </a:r>
          </a:p>
          <a:p>
            <a:pPr lvl="1"/>
            <a:r>
              <a:rPr lang="en-US" dirty="0" smtClean="0"/>
              <a:t>a calling out, a popular meeting</a:t>
            </a:r>
          </a:p>
          <a:p>
            <a:r>
              <a:rPr lang="en-US" dirty="0" smtClean="0"/>
              <a:t>Thayer</a:t>
            </a:r>
          </a:p>
          <a:p>
            <a:pPr lvl="1"/>
            <a:r>
              <a:rPr lang="en-US" dirty="0" smtClean="0"/>
              <a:t>a gathering of citizens called out from their homes into some public place, an assembly</a:t>
            </a:r>
          </a:p>
          <a:p>
            <a:r>
              <a:rPr lang="en-US" dirty="0" smtClean="0"/>
              <a:t>It is said the Christian worship of the 1st century mirrored that of the Synagogue, Steven Rudd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Church – </a:t>
            </a:r>
            <a:r>
              <a:rPr lang="en-US" dirty="0" err="1" smtClean="0"/>
              <a:t>Ekklesia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05024"/>
      </p:ext>
    </p:extLst>
  </p:cSld>
  <p:clrMapOvr>
    <a:masterClrMapping/>
  </p:clrMapOvr>
  <p:transition>
    <p:dissolve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ditorial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109193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711</Words>
  <Application>Microsoft Office PowerPoint</Application>
  <PresentationFormat>Custom</PresentationFormat>
  <Paragraphs>99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Didot</vt:lpstr>
      <vt:lpstr>Helvetica</vt:lpstr>
      <vt:lpstr>Helvetica Neue</vt:lpstr>
      <vt:lpstr>Palatino</vt:lpstr>
      <vt:lpstr>Wingdings</vt:lpstr>
      <vt:lpstr>Zapf Dingbats</vt:lpstr>
      <vt:lpstr>Editorial</vt:lpstr>
      <vt:lpstr>A Study of Assemblies in the New Testament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THE CHURCH OF CHRIST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rdward</dc:creator>
  <cp:lastModifiedBy>rdward</cp:lastModifiedBy>
  <cp:revision>161</cp:revision>
  <dcterms:modified xsi:type="dcterms:W3CDTF">2018-03-05T15:03:52Z</dcterms:modified>
</cp:coreProperties>
</file>