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2" r:id="rId2"/>
    <p:sldId id="349" r:id="rId3"/>
    <p:sldId id="354" r:id="rId4"/>
    <p:sldId id="356" r:id="rId5"/>
    <p:sldId id="359" r:id="rId6"/>
    <p:sldId id="309" r:id="rId7"/>
    <p:sldId id="343" r:id="rId8"/>
    <p:sldId id="344" r:id="rId9"/>
    <p:sldId id="345" r:id="rId10"/>
    <p:sldId id="346" r:id="rId11"/>
    <p:sldId id="348" r:id="rId12"/>
    <p:sldId id="337" r:id="rId13"/>
    <p:sldId id="361" r:id="rId14"/>
    <p:sldId id="353" r:id="rId15"/>
    <p:sldId id="314" r:id="rId16"/>
    <p:sldId id="316" r:id="rId17"/>
    <p:sldId id="315" r:id="rId18"/>
    <p:sldId id="317" r:id="rId19"/>
    <p:sldId id="318" r:id="rId20"/>
    <p:sldId id="360" r:id="rId21"/>
    <p:sldId id="291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25" autoAdjust="0"/>
    <p:restoredTop sz="84114" autoAdjust="0"/>
  </p:normalViewPr>
  <p:slideViewPr>
    <p:cSldViewPr snapToGrid="0">
      <p:cViewPr varScale="1">
        <p:scale>
          <a:sx n="54" d="100"/>
          <a:sy n="54" d="100"/>
        </p:scale>
        <p:origin x="461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0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0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will define these works with scripture. </a:t>
            </a:r>
          </a:p>
          <a:p>
            <a:r>
              <a:rPr lang="en-US" baseline="0" dirty="0" smtClean="0"/>
              <a:t>Based upon divine approval of the work, the church has authority to spend resources to fulfill these works.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5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will define these works with scripture. </a:t>
            </a:r>
          </a:p>
          <a:p>
            <a:r>
              <a:rPr lang="en-US" baseline="0" dirty="0" smtClean="0"/>
              <a:t>Based upon divine approval of the work, the church has authority to spend resources to fulfill these works.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81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Technically by</a:t>
            </a:r>
            <a:r>
              <a:rPr lang="en-US" baseline="0" dirty="0" smtClean="0"/>
              <a:t> the actions of individuals.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4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Actions of individuals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89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will define these works with scripture. </a:t>
            </a:r>
          </a:p>
          <a:p>
            <a:r>
              <a:rPr lang="en-US" baseline="0" dirty="0" smtClean="0"/>
              <a:t>Based upon divine approval of the work, the church has authority to spend resources to fulfill these works.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09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01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22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Designer has determined the structure</a:t>
            </a:r>
            <a:r>
              <a:rPr lang="en-US" baseline="0" dirty="0" smtClean="0"/>
              <a:t>, material</a:t>
            </a:r>
            <a:r>
              <a:rPr lang="en-US" baseline="0" smtClean="0"/>
              <a:t>, methods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24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011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 descr="pasted-image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1" r="1481"/>
          <a:stretch>
            <a:fillRect/>
          </a:stretch>
        </p:blipFill>
        <p:spPr>
          <a:xfrm>
            <a:off x="0" y="-35169"/>
            <a:ext cx="13004800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519724" y="838200"/>
            <a:ext cx="12293600" cy="2108200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92866" y="3352434"/>
            <a:ext cx="7750175" cy="2837351"/>
          </a:xfrm>
        </p:spPr>
        <p:txBody>
          <a:bodyPr>
            <a:normAutofit/>
          </a:bodyPr>
          <a:lstStyle>
            <a:lvl1pPr marL="0" indent="0" algn="ctr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Content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 flipV="1">
            <a:off x="855787" y="1333491"/>
            <a:ext cx="10969147" cy="26115"/>
          </a:xfrm>
          <a:prstGeom prst="line">
            <a:avLst/>
          </a:prstGeom>
          <a:ln w="63500" cmpd="dbl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99193" y="298821"/>
            <a:ext cx="12369800" cy="10288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200428" y="2754736"/>
            <a:ext cx="7804372" cy="6962757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chemeClr val="tx1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</a:defRPr>
            </a:lvl3pPr>
            <a:lvl4pPr marL="182880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aul’s Letter To Timothy In Troublesome Times" descr="Paul’s Letter To Timothy In Troublesome Times"/>
          <p:cNvPicPr>
            <a:picLocks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7629"/>
            <a:ext cx="13004800" cy="1524001"/>
          </a:xfrm>
          <a:prstGeom prst="rect">
            <a:avLst/>
          </a:prstGeom>
          <a:effectLst>
            <a:outerShdw blurRad="152400" dist="101600" dir="5400000" rotWithShape="0">
              <a:srgbClr val="000000">
                <a:alpha val="38526"/>
              </a:srgbClr>
            </a:outerShdw>
          </a:effectLst>
        </p:spPr>
      </p:pic>
      <p:sp>
        <p:nvSpPr>
          <p:cNvPr id="4" name="Rounded Rectangle 3"/>
          <p:cNvSpPr/>
          <p:nvPr userDrawn="1"/>
        </p:nvSpPr>
        <p:spPr>
          <a:xfrm>
            <a:off x="360680" y="1605873"/>
            <a:ext cx="12308313" cy="783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292" y="1522470"/>
            <a:ext cx="12578862" cy="987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asted-image.tiff" descr="pasted-image.tiff"/>
          <p:cNvPicPr>
            <a:picLocks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01657" y="2509895"/>
            <a:ext cx="5011928" cy="7207598"/>
          </a:xfrm>
          <a:prstGeom prst="rect">
            <a:avLst/>
          </a:prstGeom>
          <a:effectLst>
            <a:outerShdw blurRad="152400" dist="101600" dir="2212193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086586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 flipV="1">
            <a:off x="855787" y="1333491"/>
            <a:ext cx="10969147" cy="26115"/>
          </a:xfrm>
          <a:prstGeom prst="line">
            <a:avLst/>
          </a:prstGeom>
          <a:ln w="63500" cmpd="dbl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99193" y="298821"/>
            <a:ext cx="12369800" cy="10288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200428" y="2754736"/>
            <a:ext cx="7804372" cy="6962757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chemeClr val="tx1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</a:defRPr>
            </a:lvl3pPr>
            <a:lvl4pPr marL="182880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aul’s Letter To Timothy In Troublesome Times" descr="Paul’s Letter To Timothy In Troublesome Times"/>
          <p:cNvPicPr>
            <a:picLocks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7629"/>
            <a:ext cx="13004800" cy="1524001"/>
          </a:xfrm>
          <a:prstGeom prst="rect">
            <a:avLst/>
          </a:prstGeom>
          <a:effectLst>
            <a:outerShdw blurRad="152400" dist="101600" dir="5400000" rotWithShape="0">
              <a:srgbClr val="000000">
                <a:alpha val="38526"/>
              </a:srgbClr>
            </a:outerShdw>
          </a:effectLst>
        </p:spPr>
      </p:pic>
      <p:sp>
        <p:nvSpPr>
          <p:cNvPr id="4" name="Rounded Rectangle 3"/>
          <p:cNvSpPr/>
          <p:nvPr userDrawn="1"/>
        </p:nvSpPr>
        <p:spPr>
          <a:xfrm>
            <a:off x="360680" y="1605873"/>
            <a:ext cx="12308313" cy="783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292" y="1522470"/>
            <a:ext cx="12578862" cy="987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2" y="2672759"/>
            <a:ext cx="4821237" cy="701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964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 flipV="1">
            <a:off x="1135057" y="1309199"/>
            <a:ext cx="10969147" cy="26115"/>
          </a:xfrm>
          <a:prstGeom prst="line">
            <a:avLst/>
          </a:prstGeom>
          <a:ln w="63500" cmpd="dbl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0" y="280381"/>
            <a:ext cx="13004800" cy="10288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3356" y="2754736"/>
            <a:ext cx="7928945" cy="6962757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chemeClr val="tx1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</a:defRPr>
            </a:lvl3pPr>
            <a:lvl4pPr marL="1597025" indent="-342900">
              <a:spcBef>
                <a:spcPts val="1000"/>
              </a:spcBef>
              <a:buClrTx/>
              <a:buSzTx/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aul’s Letter To Timothy In Troublesome Times" descr="Paul’s Letter To Timothy In Troublesome Times"/>
          <p:cNvPicPr>
            <a:picLocks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17230" y="1246563"/>
            <a:ext cx="13004800" cy="1524001"/>
          </a:xfrm>
          <a:prstGeom prst="rect">
            <a:avLst/>
          </a:prstGeom>
          <a:effectLst>
            <a:outerShdw blurRad="152400" dist="101600" dir="5400000" rotWithShape="0">
              <a:srgbClr val="000000">
                <a:alpha val="38526"/>
              </a:srgbClr>
            </a:outerShdw>
          </a:effectLst>
        </p:spPr>
      </p:pic>
      <p:sp>
        <p:nvSpPr>
          <p:cNvPr id="4" name="Rounded Rectangle 3"/>
          <p:cNvSpPr/>
          <p:nvPr userDrawn="1"/>
        </p:nvSpPr>
        <p:spPr>
          <a:xfrm>
            <a:off x="360680" y="1605873"/>
            <a:ext cx="12308313" cy="783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5938" y="1506937"/>
            <a:ext cx="12578862" cy="987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9675" y="2705100"/>
            <a:ext cx="4821237" cy="858838"/>
          </a:xfrm>
        </p:spPr>
        <p:txBody>
          <a:bodyPr>
            <a:normAutofit/>
          </a:bodyPr>
          <a:lstStyle>
            <a:lvl1pPr marL="0" indent="0" algn="ctr">
              <a:buNone/>
              <a:defRPr sz="4400" b="1" cap="none" spc="0"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lvl1pPr>
            <a:lvl2pPr marL="508000" indent="0">
              <a:buNone/>
              <a:defRPr/>
            </a:lvl2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1" name="pasted-image.tiff" descr="pasted-image.tiff"/>
          <p:cNvPicPr>
            <a:picLocks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99193" y="3401567"/>
            <a:ext cx="4541031" cy="6315925"/>
          </a:xfrm>
          <a:prstGeom prst="rect">
            <a:avLst/>
          </a:prstGeom>
          <a:effectLst>
            <a:outerShdw blurRad="152400" dist="101600" dir="2212193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608260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 flipV="1">
            <a:off x="1135057" y="1309199"/>
            <a:ext cx="10969147" cy="26115"/>
          </a:xfrm>
          <a:prstGeom prst="line">
            <a:avLst/>
          </a:prstGeom>
          <a:ln w="63500" cmpd="dbl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0" y="280381"/>
            <a:ext cx="13004800" cy="10288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3356" y="2754736"/>
            <a:ext cx="7928945" cy="6962757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chemeClr val="tx1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</a:defRPr>
            </a:lvl3pPr>
            <a:lvl4pPr marL="1597025" indent="-342900">
              <a:spcBef>
                <a:spcPts val="1000"/>
              </a:spcBef>
              <a:buClrTx/>
              <a:buSzTx/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aul’s Letter To Timothy In Troublesome Times" descr="Paul’s Letter To Timothy In Troublesome Times"/>
          <p:cNvPicPr>
            <a:picLocks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17230" y="1246563"/>
            <a:ext cx="13004800" cy="1524001"/>
          </a:xfrm>
          <a:prstGeom prst="rect">
            <a:avLst/>
          </a:prstGeom>
          <a:effectLst>
            <a:outerShdw blurRad="152400" dist="101600" dir="5400000" rotWithShape="0">
              <a:srgbClr val="000000">
                <a:alpha val="38526"/>
              </a:srgbClr>
            </a:outerShdw>
          </a:effectLst>
        </p:spPr>
      </p:pic>
      <p:sp>
        <p:nvSpPr>
          <p:cNvPr id="4" name="Rounded Rectangle 3"/>
          <p:cNvSpPr/>
          <p:nvPr userDrawn="1"/>
        </p:nvSpPr>
        <p:spPr>
          <a:xfrm>
            <a:off x="360680" y="1605873"/>
            <a:ext cx="12308313" cy="783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5938" y="1506937"/>
            <a:ext cx="12578862" cy="987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9675" y="2705100"/>
            <a:ext cx="4821237" cy="858838"/>
          </a:xfrm>
        </p:spPr>
        <p:txBody>
          <a:bodyPr>
            <a:normAutofit/>
          </a:bodyPr>
          <a:lstStyle>
            <a:lvl1pPr marL="0" indent="0" algn="ctr">
              <a:buNone/>
              <a:defRPr sz="4400" b="1" cap="none" spc="0"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lvl1pPr>
            <a:lvl2pPr marL="508000" indent="0">
              <a:buNone/>
              <a:defRPr/>
            </a:lvl2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4" y="3563938"/>
            <a:ext cx="4821237" cy="635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38190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004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 flipV="1">
            <a:off x="855787" y="1333491"/>
            <a:ext cx="10969147" cy="26115"/>
          </a:xfrm>
          <a:prstGeom prst="line">
            <a:avLst/>
          </a:prstGeom>
          <a:ln w="63500" cmpd="dbl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99193" y="298821"/>
            <a:ext cx="12369800" cy="10288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78372" y="2884187"/>
            <a:ext cx="6171947" cy="6599782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chemeClr val="tx1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</a:defRPr>
            </a:lvl3pPr>
            <a:lvl4pPr marL="182880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aul’s Letter To Timothy In Troublesome Times" descr="Paul’s Letter To Timothy In Troublesome Times"/>
          <p:cNvPicPr>
            <a:picLocks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7629"/>
            <a:ext cx="13004800" cy="1524001"/>
          </a:xfrm>
          <a:prstGeom prst="rect">
            <a:avLst/>
          </a:prstGeom>
          <a:effectLst>
            <a:outerShdw blurRad="152400" dist="101600" dir="5400000" rotWithShape="0">
              <a:srgbClr val="000000">
                <a:alpha val="38526"/>
              </a:srgbClr>
            </a:outerShdw>
          </a:effectLst>
        </p:spPr>
      </p:pic>
      <p:sp>
        <p:nvSpPr>
          <p:cNvPr id="4" name="Rounded Rectangle 3"/>
          <p:cNvSpPr/>
          <p:nvPr userDrawn="1"/>
        </p:nvSpPr>
        <p:spPr>
          <a:xfrm>
            <a:off x="360680" y="1605873"/>
            <a:ext cx="12308313" cy="783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292" y="1522470"/>
            <a:ext cx="12578862" cy="987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Body Level One…"/>
          <p:cNvSpPr txBox="1">
            <a:spLocks noGrp="1"/>
          </p:cNvSpPr>
          <p:nvPr>
            <p:ph type="body" sz="quarter" idx="11"/>
          </p:nvPr>
        </p:nvSpPr>
        <p:spPr>
          <a:xfrm>
            <a:off x="158516" y="2884187"/>
            <a:ext cx="6171947" cy="6599782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chemeClr val="tx1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</a:defRPr>
            </a:lvl3pPr>
            <a:lvl4pPr marL="182880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6136232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" y="1512277"/>
            <a:ext cx="12293600" cy="7796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31700" y="9220199"/>
            <a:ext cx="317500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8" r:id="rId4"/>
    <p:sldLayoutId id="2147483661" r:id="rId5"/>
    <p:sldLayoutId id="2147483655" r:id="rId6"/>
    <p:sldLayoutId id="2147483659" r:id="rId7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chemeClr val="tx1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Christ’s Church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75332" y="3131403"/>
            <a:ext cx="7750175" cy="2193965"/>
          </a:xfrm>
        </p:spPr>
        <p:txBody>
          <a:bodyPr>
            <a:normAutofit/>
          </a:bodyPr>
          <a:lstStyle/>
          <a:p>
            <a:r>
              <a:rPr lang="en-US" dirty="0" smtClean="0"/>
              <a:t>Works of the Local Church</a:t>
            </a:r>
          </a:p>
          <a:p>
            <a:r>
              <a:rPr lang="en-US" dirty="0" smtClean="0"/>
              <a:t>Edification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28507" y="5510371"/>
            <a:ext cx="304382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 </a:t>
            </a:r>
            <a:r>
              <a:rPr lang="en-US" sz="3200" dirty="0" err="1" smtClean="0">
                <a:solidFill>
                  <a:schemeClr val="bg1"/>
                </a:solidFill>
              </a:rPr>
              <a:t>Cor</a:t>
            </a:r>
            <a:r>
              <a:rPr lang="en-US" sz="3200" dirty="0" smtClean="0">
                <a:solidFill>
                  <a:schemeClr val="bg1"/>
                </a:solidFill>
              </a:rPr>
              <a:t> 14:26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7362" y="6290409"/>
            <a:ext cx="6466114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Divine </a:t>
            </a:r>
            <a:r>
              <a:rPr lang="en-US" sz="4400" b="1" dirty="0">
                <a:solidFill>
                  <a:schemeClr val="bg1"/>
                </a:solidFill>
              </a:rPr>
              <a:t>Organization </a:t>
            </a:r>
            <a:r>
              <a:rPr lang="en-US" sz="4400" b="1" dirty="0" smtClean="0">
                <a:solidFill>
                  <a:schemeClr val="bg1"/>
                </a:solidFill>
              </a:rPr>
              <a:t>with Divine Purpose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22991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Building </a:t>
            </a:r>
            <a:r>
              <a:rPr lang="en-US" dirty="0"/>
              <a:t>(Edifice</a:t>
            </a:r>
            <a:r>
              <a:rPr lang="en-US" dirty="0" smtClean="0"/>
              <a:t>) </a:t>
            </a:r>
          </a:p>
          <a:p>
            <a:r>
              <a:rPr lang="en-US" dirty="0" smtClean="0"/>
              <a:t>The temple</a:t>
            </a:r>
          </a:p>
          <a:p>
            <a:pPr lvl="1"/>
            <a:r>
              <a:rPr lang="en-US" dirty="0" smtClean="0"/>
              <a:t>Mt 24:1, his disciples came to him for to shew him the buildings of the temple.</a:t>
            </a:r>
          </a:p>
          <a:p>
            <a:r>
              <a:rPr lang="en-US" dirty="0" smtClean="0"/>
              <a:t>The Saved in Heaven</a:t>
            </a:r>
          </a:p>
          <a:p>
            <a:pPr lvl="1"/>
            <a:r>
              <a:rPr lang="en-US" dirty="0" smtClean="0"/>
              <a:t>II </a:t>
            </a:r>
            <a:r>
              <a:rPr lang="en-US" dirty="0" err="1" smtClean="0"/>
              <a:t>Cor</a:t>
            </a:r>
            <a:r>
              <a:rPr lang="en-US" dirty="0" smtClean="0"/>
              <a:t> 5:1, For we know that if our earthly house of this tabernacle were dissolved, we have a building of God</a:t>
            </a:r>
          </a:p>
          <a:p>
            <a:r>
              <a:rPr lang="en-US" dirty="0" smtClean="0"/>
              <a:t>Christians or the Church 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3:9, For we are laborers together with God: ye are God's husbandry, ye are God's building.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Works of the Local Assembly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Word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>
          <a:xfrm>
            <a:off x="4925183" y="2754736"/>
            <a:ext cx="8079617" cy="6962757"/>
          </a:xfrm>
        </p:spPr>
        <p:txBody>
          <a:bodyPr>
            <a:normAutofit/>
          </a:bodyPr>
          <a:lstStyle/>
          <a:p>
            <a:r>
              <a:rPr lang="en-US" dirty="0" smtClean="0"/>
              <a:t>Building </a:t>
            </a:r>
            <a:r>
              <a:rPr lang="en-US" dirty="0"/>
              <a:t>(Edifice)</a:t>
            </a:r>
            <a:r>
              <a:rPr lang="en-US" dirty="0" smtClean="0"/>
              <a:t> </a:t>
            </a:r>
          </a:p>
          <a:p>
            <a:r>
              <a:rPr lang="en-US" dirty="0"/>
              <a:t>The </a:t>
            </a:r>
            <a:r>
              <a:rPr lang="en-US" dirty="0" smtClean="0"/>
              <a:t>temple, Mt 24:1</a:t>
            </a:r>
          </a:p>
          <a:p>
            <a:r>
              <a:rPr lang="en-US" dirty="0" smtClean="0"/>
              <a:t>Heaven is a Building, II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smtClean="0"/>
              <a:t>5:1</a:t>
            </a:r>
            <a:endParaRPr lang="en-US" dirty="0"/>
          </a:p>
          <a:p>
            <a:r>
              <a:rPr lang="en-US" dirty="0" smtClean="0"/>
              <a:t>Christians are Buildings. I </a:t>
            </a:r>
            <a:r>
              <a:rPr lang="en-US" dirty="0" err="1" smtClean="0"/>
              <a:t>Cor</a:t>
            </a:r>
            <a:r>
              <a:rPr lang="en-US" dirty="0" smtClean="0"/>
              <a:t> 3:9</a:t>
            </a:r>
          </a:p>
          <a:p>
            <a:r>
              <a:rPr lang="en-US" dirty="0" smtClean="0"/>
              <a:t>Christ’s Church is a Building</a:t>
            </a:r>
            <a:endParaRPr lang="en-US" dirty="0"/>
          </a:p>
          <a:p>
            <a:pPr lvl="1"/>
            <a:r>
              <a:rPr lang="en-US" dirty="0" err="1"/>
              <a:t>Eph</a:t>
            </a:r>
            <a:r>
              <a:rPr lang="en-US" dirty="0"/>
              <a:t> 2:19-22</a:t>
            </a:r>
            <a:r>
              <a:rPr lang="en-US" dirty="0" smtClean="0"/>
              <a:t>, …the building fitly framed together…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Works of the Local </a:t>
            </a:r>
            <a:r>
              <a:rPr lang="en-US" dirty="0" smtClean="0"/>
              <a:t>Assembly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Word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3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</a:t>
            </a:r>
            <a:r>
              <a:rPr lang="en-US" dirty="0" smtClean="0"/>
              <a:t>up vs</a:t>
            </a:r>
            <a:r>
              <a:rPr lang="en-US" dirty="0"/>
              <a:t>. tearing down </a:t>
            </a:r>
            <a:endParaRPr lang="en-US" dirty="0" smtClean="0"/>
          </a:p>
          <a:p>
            <a:r>
              <a:rPr lang="en-US" dirty="0" smtClean="0"/>
              <a:t>Building </a:t>
            </a:r>
            <a:r>
              <a:rPr lang="en-US" dirty="0"/>
              <a:t>together </a:t>
            </a:r>
            <a:r>
              <a:rPr lang="en-US" dirty="0" smtClean="0"/>
              <a:t>vs. scattering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of the Local Assembly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Building (Edifice</a:t>
            </a:r>
            <a:r>
              <a:rPr lang="en-US" dirty="0" smtClean="0"/>
              <a:t>) is the Local Assembly</a:t>
            </a:r>
            <a:endParaRPr lang="en-US" dirty="0"/>
          </a:p>
          <a:p>
            <a:pPr lvl="1"/>
            <a:r>
              <a:rPr lang="en-US" dirty="0" err="1"/>
              <a:t>Eph</a:t>
            </a:r>
            <a:r>
              <a:rPr lang="en-US" dirty="0"/>
              <a:t> 2:19-22, Ye are built together for a habitation of </a:t>
            </a:r>
            <a:r>
              <a:rPr lang="en-US" dirty="0" smtClean="0"/>
              <a:t>God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of the Local Assembly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5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Design by the </a:t>
            </a:r>
            <a:r>
              <a:rPr lang="en-US" dirty="0" smtClean="0"/>
              <a:t>Designer</a:t>
            </a:r>
          </a:p>
          <a:p>
            <a:pPr lvl="1"/>
            <a:r>
              <a:rPr lang="en-US" dirty="0" err="1" smtClean="0"/>
              <a:t>Eph</a:t>
            </a:r>
            <a:r>
              <a:rPr lang="en-US" dirty="0" smtClean="0"/>
              <a:t> 4:3-6, Ones</a:t>
            </a:r>
            <a:endParaRPr lang="en-US" dirty="0"/>
          </a:p>
          <a:p>
            <a:r>
              <a:rPr lang="en-US" dirty="0" smtClean="0"/>
              <a:t>Foundation of the Building (Edifice)</a:t>
            </a:r>
          </a:p>
          <a:p>
            <a:pPr lvl="1"/>
            <a:r>
              <a:rPr lang="en-US" dirty="0" err="1" smtClean="0"/>
              <a:t>Eph</a:t>
            </a:r>
            <a:r>
              <a:rPr lang="en-US" dirty="0" smtClean="0"/>
              <a:t> 2:19-22, Apostles, prophets, and Jesus the chief corner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3:4-17, no other foundation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of the Local Assembly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5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Offices </a:t>
            </a:r>
            <a:r>
              <a:rPr lang="en-US" dirty="0"/>
              <a:t>that </a:t>
            </a:r>
            <a:r>
              <a:rPr lang="en-US" dirty="0" smtClean="0"/>
              <a:t>Build (Edify), </a:t>
            </a:r>
            <a:r>
              <a:rPr lang="en-US" dirty="0" err="1" smtClean="0"/>
              <a:t>Eph</a:t>
            </a:r>
            <a:r>
              <a:rPr lang="en-US" dirty="0" smtClean="0"/>
              <a:t> 4:11-16</a:t>
            </a:r>
          </a:p>
          <a:p>
            <a:pPr lvl="1"/>
            <a:r>
              <a:rPr lang="en-US" dirty="0" smtClean="0"/>
              <a:t>Jesus provided (Divine) </a:t>
            </a:r>
          </a:p>
          <a:p>
            <a:pPr lvl="1"/>
            <a:r>
              <a:rPr lang="en-US" dirty="0" smtClean="0"/>
              <a:t>Offices</a:t>
            </a:r>
          </a:p>
          <a:p>
            <a:pPr lvl="2"/>
            <a:r>
              <a:rPr lang="en-US" dirty="0" smtClean="0"/>
              <a:t>Apostles, Prophets, Evangelist</a:t>
            </a:r>
            <a:r>
              <a:rPr lang="en-US" dirty="0"/>
              <a:t>, </a:t>
            </a:r>
            <a:r>
              <a:rPr lang="en-US" dirty="0" smtClean="0"/>
              <a:t>Pastors</a:t>
            </a:r>
            <a:r>
              <a:rPr lang="en-US" dirty="0"/>
              <a:t>, </a:t>
            </a:r>
            <a:r>
              <a:rPr lang="en-US" dirty="0" smtClean="0"/>
              <a:t>Teachers</a:t>
            </a:r>
            <a:endParaRPr lang="en-US" dirty="0"/>
          </a:p>
          <a:p>
            <a:pPr lvl="1"/>
            <a:r>
              <a:rPr lang="en-US" dirty="0" smtClean="0"/>
              <a:t>Purpose </a:t>
            </a:r>
          </a:p>
          <a:p>
            <a:pPr lvl="2"/>
            <a:r>
              <a:rPr lang="en-US" dirty="0" smtClean="0"/>
              <a:t>Perfecting </a:t>
            </a:r>
            <a:r>
              <a:rPr lang="en-US" dirty="0"/>
              <a:t>of the saints</a:t>
            </a:r>
          </a:p>
          <a:p>
            <a:pPr lvl="2"/>
            <a:r>
              <a:rPr lang="en-US" dirty="0" smtClean="0"/>
              <a:t>Work </a:t>
            </a:r>
            <a:r>
              <a:rPr lang="en-US" dirty="0"/>
              <a:t>of the ministry</a:t>
            </a:r>
          </a:p>
          <a:p>
            <a:pPr lvl="2"/>
            <a:r>
              <a:rPr lang="en-US" dirty="0" smtClean="0"/>
              <a:t>Edifying </a:t>
            </a:r>
            <a:r>
              <a:rPr lang="en-US" dirty="0"/>
              <a:t>of the Body of </a:t>
            </a:r>
            <a:r>
              <a:rPr lang="en-US" dirty="0" smtClean="0"/>
              <a:t>Christ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of the Local Assembly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2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Offices that Build (Edify), </a:t>
            </a:r>
            <a:r>
              <a:rPr lang="en-US" dirty="0" err="1"/>
              <a:t>Eph</a:t>
            </a:r>
            <a:r>
              <a:rPr lang="en-US" dirty="0"/>
              <a:t> </a:t>
            </a:r>
            <a:r>
              <a:rPr lang="en-US" dirty="0" smtClean="0"/>
              <a:t>4:11-16</a:t>
            </a:r>
          </a:p>
          <a:p>
            <a:pPr lvl="1"/>
            <a:r>
              <a:rPr lang="en-US" dirty="0" smtClean="0"/>
              <a:t>Jesus provided (Divine) </a:t>
            </a:r>
          </a:p>
          <a:p>
            <a:pPr lvl="1"/>
            <a:r>
              <a:rPr lang="en-US" dirty="0" smtClean="0"/>
              <a:t>Offices</a:t>
            </a:r>
          </a:p>
          <a:p>
            <a:pPr lvl="1"/>
            <a:r>
              <a:rPr lang="en-US" dirty="0" smtClean="0"/>
              <a:t>Purpose </a:t>
            </a:r>
          </a:p>
          <a:p>
            <a:pPr lvl="1"/>
            <a:r>
              <a:rPr lang="en-US" dirty="0" smtClean="0"/>
              <a:t>To Achieve </a:t>
            </a:r>
          </a:p>
          <a:p>
            <a:pPr lvl="2"/>
            <a:r>
              <a:rPr lang="en-US" dirty="0" smtClean="0"/>
              <a:t>Unity </a:t>
            </a:r>
            <a:r>
              <a:rPr lang="en-US" dirty="0"/>
              <a:t>of faith</a:t>
            </a:r>
          </a:p>
          <a:p>
            <a:pPr lvl="2"/>
            <a:r>
              <a:rPr lang="en-US" dirty="0" smtClean="0"/>
              <a:t>Knowledge </a:t>
            </a:r>
            <a:r>
              <a:rPr lang="en-US" dirty="0"/>
              <a:t>of the Son of God</a:t>
            </a:r>
          </a:p>
          <a:p>
            <a:pPr lvl="2"/>
            <a:r>
              <a:rPr lang="en-US" dirty="0" smtClean="0"/>
              <a:t>Perfect </a:t>
            </a:r>
            <a:r>
              <a:rPr lang="en-US" dirty="0"/>
              <a:t>man</a:t>
            </a:r>
          </a:p>
          <a:p>
            <a:pPr lvl="2"/>
            <a:r>
              <a:rPr lang="en-US" dirty="0" smtClean="0"/>
              <a:t>Not </a:t>
            </a:r>
            <a:r>
              <a:rPr lang="en-US" dirty="0"/>
              <a:t>Children tossed about by every doctrine</a:t>
            </a:r>
          </a:p>
          <a:p>
            <a:pPr lvl="2"/>
            <a:r>
              <a:rPr lang="en-US" dirty="0" smtClean="0"/>
              <a:t>Body </a:t>
            </a:r>
            <a:r>
              <a:rPr lang="en-US" dirty="0"/>
              <a:t>joined together and everybody working together to edify in </a:t>
            </a:r>
            <a:r>
              <a:rPr lang="en-US" dirty="0" smtClean="0"/>
              <a:t>love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of the Local Assembly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Offices that Build (Edify), </a:t>
            </a:r>
            <a:r>
              <a:rPr lang="en-US" dirty="0" err="1"/>
              <a:t>Eph</a:t>
            </a:r>
            <a:r>
              <a:rPr lang="en-US" dirty="0"/>
              <a:t> </a:t>
            </a:r>
            <a:r>
              <a:rPr lang="en-US" dirty="0" smtClean="0"/>
              <a:t>4:11-16</a:t>
            </a:r>
          </a:p>
          <a:p>
            <a:pPr lvl="1"/>
            <a:r>
              <a:rPr lang="en-US" dirty="0"/>
              <a:t>Jesus provided (Divine) </a:t>
            </a:r>
          </a:p>
          <a:p>
            <a:pPr lvl="1"/>
            <a:r>
              <a:rPr lang="en-US" dirty="0"/>
              <a:t>Offices</a:t>
            </a:r>
          </a:p>
          <a:p>
            <a:pPr lvl="1"/>
            <a:r>
              <a:rPr lang="en-US" dirty="0"/>
              <a:t>Purpose </a:t>
            </a:r>
          </a:p>
          <a:p>
            <a:pPr lvl="1"/>
            <a:r>
              <a:rPr lang="en-US" dirty="0"/>
              <a:t>To Achieve </a:t>
            </a:r>
          </a:p>
          <a:p>
            <a:pPr lvl="1"/>
            <a:r>
              <a:rPr lang="en-US" dirty="0" smtClean="0"/>
              <a:t>Methods</a:t>
            </a:r>
          </a:p>
          <a:p>
            <a:pPr lvl="2"/>
            <a:r>
              <a:rPr lang="en-US" dirty="0"/>
              <a:t>II Tim 4:1-4, reprove, rebuke, and exhort with patience and doctrine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 of the Local Assembly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8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Paul’s Motive was to Edify</a:t>
            </a:r>
          </a:p>
          <a:p>
            <a:pPr lvl="1"/>
            <a:r>
              <a:rPr lang="en-US" dirty="0"/>
              <a:t>II </a:t>
            </a:r>
            <a:r>
              <a:rPr lang="en-US" dirty="0" err="1"/>
              <a:t>Cor</a:t>
            </a:r>
            <a:r>
              <a:rPr lang="en-US" dirty="0"/>
              <a:t> 10:8, II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smtClean="0"/>
              <a:t>13:10, Paul </a:t>
            </a:r>
            <a:r>
              <a:rPr lang="en-US" dirty="0"/>
              <a:t>was given authority for edification and not for their destruction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10:23, all things are lawful for me, but all things edify not</a:t>
            </a:r>
          </a:p>
          <a:p>
            <a:pPr lvl="1"/>
            <a:r>
              <a:rPr lang="en-US" dirty="0" smtClean="0"/>
              <a:t>II </a:t>
            </a:r>
            <a:r>
              <a:rPr lang="en-US" dirty="0" err="1" smtClean="0"/>
              <a:t>Cor</a:t>
            </a:r>
            <a:r>
              <a:rPr lang="en-US" dirty="0" smtClean="0"/>
              <a:t> 12:19, we do all things for your edifying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Works of the Local </a:t>
            </a:r>
            <a:r>
              <a:rPr lang="en-US" dirty="0" smtClean="0"/>
              <a:t>Assembly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7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Apostles Dedicated to </a:t>
            </a:r>
            <a:r>
              <a:rPr lang="en-US" dirty="0" smtClean="0"/>
              <a:t>Building (Edification)</a:t>
            </a:r>
            <a:endParaRPr lang="en-US" dirty="0"/>
          </a:p>
          <a:p>
            <a:pPr lvl="1"/>
            <a:r>
              <a:rPr lang="en-US" dirty="0"/>
              <a:t>Act </a:t>
            </a:r>
            <a:r>
              <a:rPr lang="en-US" dirty="0" smtClean="0"/>
              <a:t>6:1-7, waiting on tables distracted them from their work of edification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Works of the Local </a:t>
            </a:r>
            <a:r>
              <a:rPr lang="en-US" dirty="0" smtClean="0"/>
              <a:t>Assembly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Edification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4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Works of the Local Church</a:t>
            </a:r>
            <a:endParaRPr lang="en-US" dirty="0"/>
          </a:p>
          <a:p>
            <a:pPr lvl="1"/>
            <a:r>
              <a:rPr lang="en-US" b="1" dirty="0" smtClean="0"/>
              <a:t>Edification </a:t>
            </a:r>
            <a:r>
              <a:rPr lang="en-US" b="1" dirty="0"/>
              <a:t>is commanded, I </a:t>
            </a:r>
            <a:r>
              <a:rPr lang="en-US" b="1" dirty="0" err="1"/>
              <a:t>Cor</a:t>
            </a:r>
            <a:r>
              <a:rPr lang="en-US" b="1" dirty="0"/>
              <a:t> </a:t>
            </a:r>
            <a:r>
              <a:rPr lang="en-US" b="1" dirty="0" smtClean="0"/>
              <a:t>14</a:t>
            </a:r>
          </a:p>
          <a:p>
            <a:pPr lvl="1"/>
            <a:r>
              <a:rPr lang="en-US" dirty="0" smtClean="0"/>
              <a:t>Evangelism</a:t>
            </a:r>
          </a:p>
          <a:p>
            <a:pPr lvl="1"/>
            <a:r>
              <a:rPr lang="en-US" dirty="0" smtClean="0"/>
              <a:t>Benevolence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Works of the Local </a:t>
            </a:r>
            <a:r>
              <a:rPr lang="en-US" dirty="0" smtClean="0"/>
              <a:t>Assembly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0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Vocabulary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church is </a:t>
            </a:r>
            <a:r>
              <a:rPr lang="en-US" dirty="0" smtClean="0"/>
              <a:t>an edifice </a:t>
            </a:r>
            <a:r>
              <a:rPr lang="en-US" dirty="0"/>
              <a:t>that </a:t>
            </a:r>
            <a:r>
              <a:rPr lang="en-US" dirty="0" smtClean="0"/>
              <a:t>needs edification and is edified </a:t>
            </a:r>
            <a:r>
              <a:rPr lang="en-US" dirty="0"/>
              <a:t>by </a:t>
            </a:r>
            <a:r>
              <a:rPr lang="en-US" dirty="0" smtClean="0"/>
              <a:t>edifiers. </a:t>
            </a:r>
          </a:p>
          <a:p>
            <a:pPr lvl="1"/>
            <a:r>
              <a:rPr lang="en-US" dirty="0" smtClean="0"/>
              <a:t>The church is a building that needs building up and is built up by builders.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Local Assembly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Offices that Build (Edify)</a:t>
            </a:r>
            <a:endParaRPr lang="en-US" dirty="0"/>
          </a:p>
          <a:p>
            <a:pPr lvl="1"/>
            <a:r>
              <a:rPr lang="en-US" dirty="0"/>
              <a:t>Apostles, Prophets, Evangelist, Pastors, Teachers</a:t>
            </a:r>
          </a:p>
          <a:p>
            <a:r>
              <a:rPr lang="en-US" dirty="0" smtClean="0"/>
              <a:t>Apostles</a:t>
            </a:r>
            <a:r>
              <a:rPr lang="en-US" dirty="0"/>
              <a:t>’ </a:t>
            </a:r>
            <a:r>
              <a:rPr lang="en-US" dirty="0" smtClean="0"/>
              <a:t>Goal was to Build (Edify)</a:t>
            </a:r>
            <a:endParaRPr lang="en-US" dirty="0"/>
          </a:p>
          <a:p>
            <a:r>
              <a:rPr lang="en-US" dirty="0" smtClean="0"/>
              <a:t>Worship Builds (Edifies)</a:t>
            </a:r>
          </a:p>
          <a:p>
            <a:r>
              <a:rPr lang="en-US" dirty="0" smtClean="0"/>
              <a:t>Things that do not Edify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Works of the Local </a:t>
            </a:r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 Definitions </a:t>
            </a:r>
          </a:p>
          <a:p>
            <a:pPr lvl="1"/>
            <a:r>
              <a:rPr lang="en-US" dirty="0"/>
              <a:t>Verb – </a:t>
            </a:r>
            <a:r>
              <a:rPr lang="en-US" dirty="0" smtClean="0"/>
              <a:t>Build/Edify</a:t>
            </a:r>
            <a:endParaRPr lang="en-US" dirty="0"/>
          </a:p>
          <a:p>
            <a:pPr lvl="1"/>
            <a:r>
              <a:rPr lang="en-US" dirty="0" smtClean="0"/>
              <a:t>Noun </a:t>
            </a:r>
            <a:r>
              <a:rPr lang="en-US" dirty="0"/>
              <a:t>– Building/Edifice/ Edification</a:t>
            </a:r>
          </a:p>
          <a:p>
            <a:r>
              <a:rPr lang="en-US" dirty="0" smtClean="0"/>
              <a:t>Foundation of the Building (Edifice)</a:t>
            </a:r>
          </a:p>
          <a:p>
            <a:pPr lvl="1"/>
            <a:r>
              <a:rPr lang="en-US" dirty="0" smtClean="0"/>
              <a:t>Apostles, Prophets, Jesus</a:t>
            </a:r>
          </a:p>
          <a:p>
            <a:r>
              <a:rPr lang="en-US" dirty="0" smtClean="0"/>
              <a:t>The Building (Edifice)</a:t>
            </a:r>
          </a:p>
          <a:p>
            <a:pPr lvl="1"/>
            <a:r>
              <a:rPr lang="en-US" dirty="0" smtClean="0"/>
              <a:t>Ephesian Church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581158"/>
            <a:ext cx="1300480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Divine </a:t>
            </a:r>
            <a:r>
              <a:rPr lang="en-US" sz="4400" b="1" dirty="0">
                <a:solidFill>
                  <a:schemeClr val="tx1"/>
                </a:solidFill>
              </a:rPr>
              <a:t>Organization </a:t>
            </a:r>
            <a:r>
              <a:rPr lang="en-US" sz="4400" b="1" dirty="0" smtClean="0">
                <a:solidFill>
                  <a:schemeClr val="tx1"/>
                </a:solidFill>
              </a:rPr>
              <a:t>with Divine Purpose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55132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The Church belongs to </a:t>
            </a:r>
            <a:r>
              <a:rPr lang="en-US" dirty="0" smtClean="0"/>
              <a:t>Christ</a:t>
            </a:r>
          </a:p>
          <a:p>
            <a:pPr lvl="1"/>
            <a:r>
              <a:rPr lang="en-US" dirty="0" smtClean="0"/>
              <a:t>Act 20:28, He purchased it with his blood</a:t>
            </a:r>
          </a:p>
          <a:p>
            <a:pPr lvl="1"/>
            <a:r>
              <a:rPr lang="en-US" dirty="0" err="1" smtClean="0"/>
              <a:t>Eph</a:t>
            </a:r>
            <a:r>
              <a:rPr lang="en-US" dirty="0" smtClean="0"/>
              <a:t> 1:22-23, Head over all things to the Church</a:t>
            </a:r>
          </a:p>
          <a:p>
            <a:pPr lvl="1"/>
            <a:r>
              <a:rPr lang="en-US" dirty="0" err="1"/>
              <a:t>Eph</a:t>
            </a:r>
            <a:r>
              <a:rPr lang="en-US" dirty="0"/>
              <a:t> </a:t>
            </a:r>
            <a:r>
              <a:rPr lang="en-US" dirty="0" smtClean="0"/>
              <a:t>5:23-27, Head of the Church</a:t>
            </a:r>
          </a:p>
          <a:p>
            <a:pPr lvl="1" rtl="0"/>
            <a:r>
              <a:rPr lang="en-US" dirty="0"/>
              <a:t>A divine organization with a divine </a:t>
            </a:r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Local </a:t>
            </a:r>
            <a:r>
              <a:rPr lang="en-US" dirty="0" smtClean="0"/>
              <a:t>Assembly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5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The Church belongs to </a:t>
            </a:r>
            <a:r>
              <a:rPr lang="en-US" dirty="0" smtClean="0"/>
              <a:t>Christ</a:t>
            </a:r>
          </a:p>
          <a:p>
            <a:pPr lvl="0"/>
            <a:r>
              <a:rPr lang="en-US" dirty="0" smtClean="0"/>
              <a:t>Authority of Scripture</a:t>
            </a:r>
            <a:endParaRPr lang="en-US" dirty="0"/>
          </a:p>
          <a:p>
            <a:pPr lvl="1"/>
            <a:r>
              <a:rPr lang="en-US" dirty="0" smtClean="0"/>
              <a:t>Col 3:17, Whatever you do in word or deed, do all in the name of the Lord</a:t>
            </a:r>
          </a:p>
          <a:p>
            <a:pPr lvl="1"/>
            <a:r>
              <a:rPr lang="en-US" dirty="0" smtClean="0"/>
              <a:t>Mk 7:1-13, condemnation for teaching a doctrine that is the commandment of men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Local Assembly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Vocabulary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church is </a:t>
            </a:r>
            <a:r>
              <a:rPr lang="en-US" dirty="0" smtClean="0"/>
              <a:t>an edifice </a:t>
            </a:r>
            <a:r>
              <a:rPr lang="en-US" dirty="0"/>
              <a:t>that </a:t>
            </a:r>
            <a:r>
              <a:rPr lang="en-US" dirty="0" smtClean="0"/>
              <a:t>needs edification and is edified </a:t>
            </a:r>
            <a:r>
              <a:rPr lang="en-US" dirty="0"/>
              <a:t>by </a:t>
            </a:r>
            <a:r>
              <a:rPr lang="en-US" dirty="0" smtClean="0"/>
              <a:t>edifiers. </a:t>
            </a:r>
          </a:p>
          <a:p>
            <a:pPr lvl="1"/>
            <a:r>
              <a:rPr lang="en-US" dirty="0" smtClean="0"/>
              <a:t>The church is a building that needs building up and is built up by builders.</a:t>
            </a:r>
          </a:p>
          <a:p>
            <a:pPr lvl="1"/>
            <a:r>
              <a:rPr lang="en-US" dirty="0" smtClean="0"/>
              <a:t>There is a design from the designer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Local Assembly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</a:t>
            </a:r>
            <a:r>
              <a:rPr lang="en-US" dirty="0"/>
              <a:t>Build (Edify) – </a:t>
            </a:r>
            <a:r>
              <a:rPr lang="en-US" dirty="0" err="1" smtClean="0"/>
              <a:t>oikodomeo</a:t>
            </a:r>
            <a:endParaRPr lang="en-US" dirty="0"/>
          </a:p>
          <a:p>
            <a:r>
              <a:rPr lang="en-US" dirty="0" smtClean="0"/>
              <a:t>Verb</a:t>
            </a:r>
          </a:p>
          <a:p>
            <a:r>
              <a:rPr lang="en-US" dirty="0" smtClean="0"/>
              <a:t>Strong’s 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be a house builder, that is, construct or </a:t>
            </a:r>
            <a:r>
              <a:rPr lang="en-US" dirty="0" smtClean="0"/>
              <a:t> build, edify</a:t>
            </a:r>
            <a:endParaRPr lang="en-US" dirty="0"/>
          </a:p>
          <a:p>
            <a:r>
              <a:rPr lang="en-US" dirty="0" smtClean="0"/>
              <a:t>Thayer</a:t>
            </a:r>
          </a:p>
          <a:p>
            <a:pPr lvl="1"/>
            <a:r>
              <a:rPr lang="en-US" dirty="0" smtClean="0"/>
              <a:t>1) </a:t>
            </a:r>
            <a:r>
              <a:rPr lang="en-US" dirty="0"/>
              <a:t>to build a house, erect a building</a:t>
            </a:r>
          </a:p>
          <a:p>
            <a:pPr lvl="1"/>
            <a:r>
              <a:rPr lang="en-US" dirty="0" smtClean="0"/>
              <a:t>1b</a:t>
            </a:r>
            <a:r>
              <a:rPr lang="en-US" dirty="0"/>
              <a:t>) to restore by building, to rebuild, repair</a:t>
            </a:r>
          </a:p>
          <a:p>
            <a:pPr lvl="1"/>
            <a:r>
              <a:rPr lang="en-US" dirty="0"/>
              <a:t>2) Metaphorically</a:t>
            </a:r>
          </a:p>
          <a:p>
            <a:pPr lvl="1"/>
            <a:r>
              <a:rPr lang="en-US" dirty="0"/>
              <a:t>2a) to found, establish</a:t>
            </a:r>
          </a:p>
          <a:p>
            <a:pPr lvl="1"/>
            <a:r>
              <a:rPr lang="en-US" dirty="0"/>
              <a:t>2b) to promote </a:t>
            </a:r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Works of the Local </a:t>
            </a:r>
            <a:r>
              <a:rPr lang="en-US" dirty="0" smtClean="0"/>
              <a:t>Assembly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Word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/>
              <a:t>Build </a:t>
            </a:r>
            <a:r>
              <a:rPr lang="en-US" dirty="0" smtClean="0"/>
              <a:t>(Edify) by Individuals</a:t>
            </a:r>
            <a:endParaRPr lang="en-US" dirty="0"/>
          </a:p>
          <a:p>
            <a:pPr lvl="1"/>
            <a:r>
              <a:rPr lang="en-US" dirty="0"/>
              <a:t>Mt </a:t>
            </a:r>
            <a:r>
              <a:rPr lang="en-US" dirty="0" smtClean="0"/>
              <a:t>26:61, Jesus the would re-build the Temple in 3 </a:t>
            </a:r>
            <a:r>
              <a:rPr lang="en-US" dirty="0" err="1" smtClean="0"/>
              <a:t>dayes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Mk 12:10, I Pet </a:t>
            </a:r>
            <a:r>
              <a:rPr lang="en-US" dirty="0" smtClean="0"/>
              <a:t>2:1-12, Jews were called builders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Pet </a:t>
            </a:r>
            <a:r>
              <a:rPr lang="en-US" dirty="0" smtClean="0"/>
              <a:t>2:1-12, Christians were builders</a:t>
            </a:r>
          </a:p>
          <a:p>
            <a:pPr lvl="1"/>
            <a:r>
              <a:rPr lang="en-US" dirty="0"/>
              <a:t>I </a:t>
            </a:r>
            <a:r>
              <a:rPr lang="en-US" dirty="0" err="1"/>
              <a:t>Thes</a:t>
            </a:r>
            <a:r>
              <a:rPr lang="en-US" dirty="0"/>
              <a:t> 5:11, </a:t>
            </a:r>
            <a:r>
              <a:rPr lang="en-US" dirty="0" smtClean="0"/>
              <a:t>Christians were </a:t>
            </a:r>
            <a:r>
              <a:rPr lang="en-US" dirty="0"/>
              <a:t>to </a:t>
            </a:r>
            <a:r>
              <a:rPr lang="en-US" dirty="0" smtClean="0"/>
              <a:t>comfort and edify </a:t>
            </a:r>
            <a:r>
              <a:rPr lang="en-US" dirty="0"/>
              <a:t>one </a:t>
            </a:r>
            <a:r>
              <a:rPr lang="en-US" dirty="0" smtClean="0"/>
              <a:t>another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Works of the Local </a:t>
            </a:r>
            <a:r>
              <a:rPr lang="en-US" dirty="0" smtClean="0"/>
              <a:t>Assembly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Word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>
          <a:xfrm>
            <a:off x="4925183" y="2754736"/>
            <a:ext cx="8079617" cy="6962757"/>
          </a:xfrm>
        </p:spPr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/>
              <a:t>Build (Edify</a:t>
            </a:r>
            <a:r>
              <a:rPr lang="en-US" dirty="0" smtClean="0"/>
              <a:t>) by Attitudes/Behaviors</a:t>
            </a:r>
            <a:endParaRPr lang="en-US" dirty="0"/>
          </a:p>
          <a:p>
            <a:pPr lvl="1"/>
            <a:r>
              <a:rPr lang="en-US" dirty="0" smtClean="0"/>
              <a:t>I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smtClean="0"/>
              <a:t>8:1, love edifies 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14:1-40, actions in the assembly are to Edify</a:t>
            </a:r>
          </a:p>
          <a:p>
            <a:pPr lvl="1"/>
            <a:r>
              <a:rPr lang="en-US" dirty="0"/>
              <a:t>I </a:t>
            </a:r>
            <a:r>
              <a:rPr lang="en-US" dirty="0" err="1"/>
              <a:t>Cor</a:t>
            </a:r>
            <a:r>
              <a:rPr lang="en-US" dirty="0"/>
              <a:t> 10:23, Paul concerned about things that do not </a:t>
            </a:r>
            <a:r>
              <a:rPr lang="en-US" dirty="0" smtClean="0"/>
              <a:t>edify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Works of the Local </a:t>
            </a:r>
            <a:r>
              <a:rPr lang="en-US" dirty="0" smtClean="0"/>
              <a:t>Assembly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Word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3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>
          <a:xfrm>
            <a:off x="4925183" y="2754736"/>
            <a:ext cx="8079617" cy="6962757"/>
          </a:xfrm>
        </p:spPr>
        <p:txBody>
          <a:bodyPr>
            <a:normAutofit/>
          </a:bodyPr>
          <a:lstStyle/>
          <a:p>
            <a:r>
              <a:rPr lang="en-US" dirty="0" smtClean="0"/>
              <a:t>A Building (Edifice) – </a:t>
            </a:r>
            <a:r>
              <a:rPr lang="en-US" dirty="0" err="1" smtClean="0"/>
              <a:t>oikodome</a:t>
            </a:r>
            <a:endParaRPr lang="en-US" dirty="0" smtClean="0"/>
          </a:p>
          <a:p>
            <a:r>
              <a:rPr lang="en-US" dirty="0" smtClean="0"/>
              <a:t>Noun</a:t>
            </a:r>
          </a:p>
          <a:p>
            <a:pPr lvl="0"/>
            <a:r>
              <a:rPr lang="en-US" dirty="0" smtClean="0"/>
              <a:t>Strong’s </a:t>
            </a:r>
          </a:p>
          <a:p>
            <a:pPr lvl="1"/>
            <a:r>
              <a:rPr lang="en-US" dirty="0" smtClean="0"/>
              <a:t>architecture</a:t>
            </a:r>
            <a:r>
              <a:rPr lang="en-US" dirty="0"/>
              <a:t>, that </a:t>
            </a:r>
            <a:r>
              <a:rPr lang="en-US" dirty="0" smtClean="0"/>
              <a:t>is </a:t>
            </a:r>
            <a:r>
              <a:rPr lang="en-US" dirty="0"/>
              <a:t>a structure; </a:t>
            </a:r>
            <a:r>
              <a:rPr lang="en-US" dirty="0" smtClean="0"/>
              <a:t>- </a:t>
            </a:r>
            <a:r>
              <a:rPr lang="en-US" dirty="0"/>
              <a:t>building, edify (-</a:t>
            </a:r>
            <a:r>
              <a:rPr lang="en-US" dirty="0" err="1"/>
              <a:t>ication</a:t>
            </a:r>
            <a:r>
              <a:rPr lang="en-US" dirty="0"/>
              <a:t>, -</a:t>
            </a:r>
            <a:r>
              <a:rPr lang="en-US" dirty="0" err="1"/>
              <a:t>ing</a:t>
            </a:r>
            <a:r>
              <a:rPr lang="en-US" dirty="0"/>
              <a:t>).</a:t>
            </a:r>
          </a:p>
          <a:p>
            <a:pPr lvl="0"/>
            <a:r>
              <a:rPr lang="en-US" dirty="0" smtClean="0"/>
              <a:t>Thayer </a:t>
            </a:r>
          </a:p>
          <a:p>
            <a:pPr lvl="1"/>
            <a:r>
              <a:rPr lang="en-US" dirty="0" smtClean="0"/>
              <a:t>1</a:t>
            </a:r>
            <a:r>
              <a:rPr lang="en-US" dirty="0"/>
              <a:t>) (the act of) building, building up</a:t>
            </a:r>
          </a:p>
          <a:p>
            <a:pPr lvl="1"/>
            <a:r>
              <a:rPr lang="en-US" dirty="0"/>
              <a:t>2) Metaphorically </a:t>
            </a:r>
            <a:r>
              <a:rPr lang="en-US" dirty="0" smtClean="0"/>
              <a:t>(edifying</a:t>
            </a:r>
            <a:r>
              <a:rPr lang="en-US" dirty="0"/>
              <a:t>, </a:t>
            </a:r>
            <a:r>
              <a:rPr lang="en-US" dirty="0" smtClean="0"/>
              <a:t>edification)</a:t>
            </a:r>
            <a:endParaRPr lang="en-US" dirty="0"/>
          </a:p>
          <a:p>
            <a:pPr lvl="1"/>
            <a:r>
              <a:rPr lang="en-US" dirty="0"/>
              <a:t>2a) the act of one who promotes </a:t>
            </a:r>
            <a:endParaRPr lang="en-US" dirty="0" smtClean="0"/>
          </a:p>
          <a:p>
            <a:pPr lvl="1"/>
            <a:r>
              <a:rPr lang="en-US" dirty="0" smtClean="0"/>
              <a:t>3</a:t>
            </a:r>
            <a:r>
              <a:rPr lang="en-US" dirty="0"/>
              <a:t>) a building </a:t>
            </a:r>
            <a:r>
              <a:rPr lang="en-US" dirty="0" smtClean="0"/>
              <a:t>(the </a:t>
            </a:r>
            <a:r>
              <a:rPr lang="en-US" dirty="0"/>
              <a:t>thing </a:t>
            </a:r>
            <a:r>
              <a:rPr lang="en-US" dirty="0" smtClean="0"/>
              <a:t>built)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Works of the Local </a:t>
            </a:r>
            <a:r>
              <a:rPr lang="en-US" dirty="0" smtClean="0"/>
              <a:t>Assembly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Word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1119</Words>
  <Application>Microsoft Office PowerPoint</Application>
  <PresentationFormat>Custom</PresentationFormat>
  <Paragraphs>182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Courier New</vt:lpstr>
      <vt:lpstr>Didot</vt:lpstr>
      <vt:lpstr>Helvetica</vt:lpstr>
      <vt:lpstr>Helvetica Neue</vt:lpstr>
      <vt:lpstr>Palatino</vt:lpstr>
      <vt:lpstr>Wingdings</vt:lpstr>
      <vt:lpstr>Zapf Dingbats</vt:lpstr>
      <vt:lpstr>Editorial</vt:lpstr>
      <vt:lpstr>Christ’s Church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rdward</dc:creator>
  <cp:lastModifiedBy>rdward</cp:lastModifiedBy>
  <cp:revision>490</cp:revision>
  <dcterms:modified xsi:type="dcterms:W3CDTF">2018-04-08T23:55:29Z</dcterms:modified>
</cp:coreProperties>
</file>