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72" r:id="rId2"/>
    <p:sldId id="349" r:id="rId3"/>
    <p:sldId id="354" r:id="rId4"/>
    <p:sldId id="356" r:id="rId5"/>
    <p:sldId id="359" r:id="rId6"/>
    <p:sldId id="309" r:id="rId7"/>
    <p:sldId id="345" r:id="rId8"/>
    <p:sldId id="337" r:id="rId9"/>
    <p:sldId id="314" r:id="rId10"/>
    <p:sldId id="316" r:id="rId11"/>
    <p:sldId id="317" r:id="rId12"/>
    <p:sldId id="364" r:id="rId13"/>
    <p:sldId id="313" r:id="rId14"/>
    <p:sldId id="325" r:id="rId15"/>
    <p:sldId id="319" r:id="rId16"/>
    <p:sldId id="365" r:id="rId17"/>
    <p:sldId id="369" r:id="rId18"/>
    <p:sldId id="370" r:id="rId19"/>
    <p:sldId id="363" r:id="rId20"/>
    <p:sldId id="372" r:id="rId21"/>
    <p:sldId id="311" r:id="rId22"/>
    <p:sldId id="371" r:id="rId23"/>
    <p:sldId id="373" r:id="rId24"/>
    <p:sldId id="366" r:id="rId25"/>
    <p:sldId id="351" r:id="rId26"/>
    <p:sldId id="362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5" autoAdjust="0"/>
    <p:restoredTop sz="84114" autoAdjust="0"/>
  </p:normalViewPr>
  <p:slideViewPr>
    <p:cSldViewPr snapToGrid="0">
      <p:cViewPr varScale="1">
        <p:scale>
          <a:sx n="54" d="100"/>
          <a:sy n="54" d="100"/>
        </p:scale>
        <p:origin x="1046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0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define these works with scripture. </a:t>
            </a:r>
          </a:p>
          <a:p>
            <a:r>
              <a:rPr lang="en-US" baseline="0" dirty="0" smtClean="0"/>
              <a:t>Based upon divine approval of the work, the church has authority to spend resources to fulfill these works.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5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define these works with scripture. </a:t>
            </a:r>
          </a:p>
          <a:p>
            <a:r>
              <a:rPr lang="en-US" baseline="0" dirty="0" smtClean="0"/>
              <a:t>Based upon divine approval of the work, the church has authority to spend resources to fulfill these works.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8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define these works with scripture. </a:t>
            </a:r>
          </a:p>
          <a:p>
            <a:r>
              <a:rPr lang="en-US" baseline="0" dirty="0" smtClean="0"/>
              <a:t>Based upon divine approval of the work, the church has authority to spend resources to fulfill these works.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09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9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69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12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7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0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062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5169"/>
            <a:ext cx="13004800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519724" y="838200"/>
            <a:ext cx="12293600" cy="21082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92866" y="3352434"/>
            <a:ext cx="7750175" cy="2837351"/>
          </a:xfrm>
        </p:spPr>
        <p:txBody>
          <a:bodyPr>
            <a:normAutofit/>
          </a:bodyPr>
          <a:lstStyle>
            <a:lvl1pPr marL="0" indent="0" algn="ctr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200428" y="2754736"/>
            <a:ext cx="7804372" cy="6962757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9" name="pasted-image.tiff" descr="pasted-image.tiff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7" y="2509895"/>
            <a:ext cx="5011928" cy="7207598"/>
          </a:xfrm>
          <a:prstGeom prst="rect">
            <a:avLst/>
          </a:prstGeom>
          <a:effectLst>
            <a:outerShdw blurRad="152400" dist="101600" dir="2212193" rotWithShape="0">
              <a:srgbClr val="000000"/>
            </a:outerShdw>
          </a:effectLst>
        </p:spPr>
      </p:pic>
      <p:sp>
        <p:nvSpPr>
          <p:cNvPr id="10" name="Line"/>
          <p:cNvSpPr/>
          <p:nvPr userDrawn="1"/>
        </p:nvSpPr>
        <p:spPr>
          <a:xfrm flipV="1">
            <a:off x="1135057" y="1309199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1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" y="1246563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sp>
        <p:nvSpPr>
          <p:cNvPr id="12" name="Rounded Rectangle 11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5938" y="1506937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586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200428" y="2754736"/>
            <a:ext cx="7804372" cy="6962757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" y="2672759"/>
            <a:ext cx="4821237" cy="701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ine"/>
          <p:cNvSpPr/>
          <p:nvPr userDrawn="1"/>
        </p:nvSpPr>
        <p:spPr>
          <a:xfrm flipV="1">
            <a:off x="1135057" y="1309199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" y="1246563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sp>
        <p:nvSpPr>
          <p:cNvPr id="12" name="Rounded Rectangle 11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5938" y="1506937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64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1135057" y="1309199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0" y="280381"/>
            <a:ext cx="13004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3356" y="2754736"/>
            <a:ext cx="7928945" cy="6962757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597025" indent="-342900">
              <a:spcBef>
                <a:spcPts val="1000"/>
              </a:spcBef>
              <a:buClrTx/>
              <a:buSzTx/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" y="1246563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5938" y="1506937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9675" y="2705100"/>
            <a:ext cx="4821237" cy="858838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none" spc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  <a:lvl2pPr marL="508000" indent="0">
              <a:buNone/>
              <a:defRPr/>
            </a:lvl2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457751" y="3563938"/>
            <a:ext cx="4285083" cy="5997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260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1135057" y="1309199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0" y="280381"/>
            <a:ext cx="13004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3356" y="2754736"/>
            <a:ext cx="7928945" cy="6962757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597025" indent="-342900">
              <a:spcBef>
                <a:spcPts val="1000"/>
              </a:spcBef>
              <a:buClrTx/>
              <a:buSzTx/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" y="1246563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5938" y="1506937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9675" y="2705100"/>
            <a:ext cx="4821237" cy="858838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none" spc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  <a:lvl2pPr marL="508000" indent="0">
              <a:buNone/>
              <a:defRPr/>
            </a:lvl2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4" y="3563938"/>
            <a:ext cx="4821237" cy="635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819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004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855787" y="1333491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78372" y="2884187"/>
            <a:ext cx="6171947" cy="6599782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629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292" y="1522470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sz="quarter" idx="11"/>
          </p:nvPr>
        </p:nvSpPr>
        <p:spPr>
          <a:xfrm>
            <a:off x="158516" y="2884187"/>
            <a:ext cx="6171947" cy="6599782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63979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1512277"/>
            <a:ext cx="12293600" cy="7796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8" r:id="rId4"/>
    <p:sldLayoutId id="2147483661" r:id="rId5"/>
    <p:sldLayoutId id="2147483655" r:id="rId6"/>
    <p:sldLayoutId id="2147483662" r:id="rId7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Christ’s Church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75332" y="3131403"/>
            <a:ext cx="7750175" cy="2193965"/>
          </a:xfrm>
        </p:spPr>
        <p:txBody>
          <a:bodyPr>
            <a:normAutofit/>
          </a:bodyPr>
          <a:lstStyle/>
          <a:p>
            <a:r>
              <a:rPr lang="en-US" dirty="0" smtClean="0"/>
              <a:t>Works of the Local Church</a:t>
            </a:r>
          </a:p>
          <a:p>
            <a:r>
              <a:rPr lang="en-US" dirty="0" smtClean="0"/>
              <a:t>Edification Part 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8507" y="5510371"/>
            <a:ext cx="304382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 </a:t>
            </a:r>
            <a:r>
              <a:rPr lang="en-US" sz="3200" dirty="0" err="1" smtClean="0">
                <a:solidFill>
                  <a:schemeClr val="bg1"/>
                </a:solidFill>
              </a:rPr>
              <a:t>Cor</a:t>
            </a:r>
            <a:r>
              <a:rPr lang="en-US" sz="3200" dirty="0" smtClean="0">
                <a:solidFill>
                  <a:schemeClr val="bg1"/>
                </a:solidFill>
              </a:rPr>
              <a:t> 14:26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7362" y="6290409"/>
            <a:ext cx="6466114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Divine </a:t>
            </a:r>
            <a:r>
              <a:rPr lang="en-US" sz="4400" b="1" dirty="0">
                <a:solidFill>
                  <a:schemeClr val="bg1"/>
                </a:solidFill>
              </a:rPr>
              <a:t>Organization </a:t>
            </a:r>
            <a:r>
              <a:rPr lang="en-US" sz="4400" b="1" dirty="0" smtClean="0">
                <a:solidFill>
                  <a:schemeClr val="bg1"/>
                </a:solidFill>
              </a:rPr>
              <a:t>with Divine Purpose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299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Offices that Build (Edify), </a:t>
            </a:r>
            <a:r>
              <a:rPr lang="en-US" dirty="0" err="1"/>
              <a:t>Eph</a:t>
            </a:r>
            <a:r>
              <a:rPr lang="en-US" dirty="0"/>
              <a:t> </a:t>
            </a:r>
            <a:r>
              <a:rPr lang="en-US" dirty="0" smtClean="0"/>
              <a:t>4:11-16</a:t>
            </a:r>
          </a:p>
          <a:p>
            <a:pPr lvl="1"/>
            <a:r>
              <a:rPr lang="en-US" dirty="0" smtClean="0"/>
              <a:t>Jesus provided (Divine) </a:t>
            </a:r>
          </a:p>
          <a:p>
            <a:pPr lvl="1"/>
            <a:r>
              <a:rPr lang="en-US" dirty="0" smtClean="0"/>
              <a:t>Offices</a:t>
            </a:r>
          </a:p>
          <a:p>
            <a:pPr lvl="1"/>
            <a:r>
              <a:rPr lang="en-US" dirty="0" smtClean="0"/>
              <a:t>Purpose </a:t>
            </a:r>
          </a:p>
          <a:p>
            <a:pPr lvl="1"/>
            <a:r>
              <a:rPr lang="en-US" dirty="0" smtClean="0"/>
              <a:t>To Achieve </a:t>
            </a:r>
          </a:p>
          <a:p>
            <a:pPr lvl="2"/>
            <a:r>
              <a:rPr lang="en-US" dirty="0" smtClean="0"/>
              <a:t>Unity </a:t>
            </a:r>
            <a:r>
              <a:rPr lang="en-US" dirty="0"/>
              <a:t>of faith</a:t>
            </a:r>
          </a:p>
          <a:p>
            <a:pPr lvl="2"/>
            <a:r>
              <a:rPr lang="en-US" dirty="0" smtClean="0"/>
              <a:t>Knowledge </a:t>
            </a:r>
            <a:r>
              <a:rPr lang="en-US" dirty="0"/>
              <a:t>of the Son of God</a:t>
            </a:r>
          </a:p>
          <a:p>
            <a:pPr lvl="2"/>
            <a:r>
              <a:rPr lang="en-US" dirty="0" smtClean="0"/>
              <a:t>Perfect </a:t>
            </a:r>
            <a:r>
              <a:rPr lang="en-US" dirty="0"/>
              <a:t>man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Children tossed about by every doctrine</a:t>
            </a:r>
          </a:p>
          <a:p>
            <a:pPr lvl="2"/>
            <a:r>
              <a:rPr lang="en-US" dirty="0" smtClean="0"/>
              <a:t>Body </a:t>
            </a:r>
            <a:r>
              <a:rPr lang="en-US" dirty="0"/>
              <a:t>joined together and everybody working together to edify in </a:t>
            </a:r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Paul’s Motive was to Edify</a:t>
            </a:r>
          </a:p>
          <a:p>
            <a:pPr lvl="1"/>
            <a:r>
              <a:rPr lang="en-US" dirty="0"/>
              <a:t>II </a:t>
            </a:r>
            <a:r>
              <a:rPr lang="en-US" dirty="0" err="1"/>
              <a:t>Cor</a:t>
            </a:r>
            <a:r>
              <a:rPr lang="en-US" dirty="0"/>
              <a:t> 10:8, II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13:10, Paul </a:t>
            </a:r>
            <a:r>
              <a:rPr lang="en-US" dirty="0"/>
              <a:t>was given authority for edification and not for their destruction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10:23, all things are lawful for me, but all things edify not</a:t>
            </a:r>
          </a:p>
          <a:p>
            <a:pPr lvl="1"/>
            <a:r>
              <a:rPr lang="en-US" dirty="0" smtClean="0"/>
              <a:t>II </a:t>
            </a:r>
            <a:r>
              <a:rPr lang="en-US" dirty="0" err="1" smtClean="0"/>
              <a:t>Cor</a:t>
            </a:r>
            <a:r>
              <a:rPr lang="en-US" dirty="0" smtClean="0"/>
              <a:t> 12:19, we do all things for your edifying </a:t>
            </a:r>
          </a:p>
          <a:p>
            <a:r>
              <a:rPr lang="en-US" dirty="0"/>
              <a:t>Apostles Dedicated to Building (Edification)</a:t>
            </a:r>
          </a:p>
          <a:p>
            <a:pPr lvl="1"/>
            <a:r>
              <a:rPr lang="en-US" dirty="0"/>
              <a:t>Act 6:1-7, waiting on tables distracted them from their work of </a:t>
            </a:r>
            <a:r>
              <a:rPr lang="en-US" dirty="0" smtClean="0"/>
              <a:t>edification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 of the Local </a:t>
            </a:r>
            <a:r>
              <a:rPr lang="en-US" dirty="0" smtClean="0"/>
              <a:t>Assembly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87575" y="6922388"/>
            <a:ext cx="7756527" cy="841256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Palatino"/>
              </a:rPr>
              <a:t>Jesus (Cornerstone)</a:t>
            </a:r>
            <a:endParaRPr kumimoji="0" lang="en-US" sz="2400" b="0" i="0" u="none" strike="noStrike" cap="none" spc="0" normalizeH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Palatino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aseline="0" dirty="0" err="1" smtClean="0">
                <a:solidFill>
                  <a:srgbClr val="FFFFFF"/>
                </a:solidFill>
              </a:rPr>
              <a:t>Eph</a:t>
            </a:r>
            <a:r>
              <a:rPr lang="en-US" sz="2400" dirty="0" smtClean="0">
                <a:solidFill>
                  <a:srgbClr val="FFFFFF"/>
                </a:solidFill>
              </a:rPr>
              <a:t> 2:20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Palatin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7573" y="5238627"/>
            <a:ext cx="7756528" cy="841256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381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Palatino"/>
              </a:rPr>
              <a:t>Evangelist, Pastors, &amp; Teachers (Within Church)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aseline="0" dirty="0" err="1" smtClean="0">
                <a:solidFill>
                  <a:srgbClr val="FFFFFF"/>
                </a:solidFill>
              </a:rPr>
              <a:t>Eph</a:t>
            </a:r>
            <a:r>
              <a:rPr lang="en-US" sz="2400" dirty="0" smtClean="0">
                <a:solidFill>
                  <a:srgbClr val="FFFFFF"/>
                </a:solidFill>
              </a:rPr>
              <a:t> 4:11-16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Palatin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33585"/>
            <a:ext cx="2187575" cy="4768789"/>
          </a:xfrm>
          <a:prstGeom prst="rect">
            <a:avLst/>
          </a:prstGeom>
          <a:noFill/>
        </p:spPr>
      </p:pic>
      <p:sp>
        <p:nvSpPr>
          <p:cNvPr id="14" name="Title 11"/>
          <p:cNvSpPr txBox="1">
            <a:spLocks/>
          </p:cNvSpPr>
          <p:nvPr/>
        </p:nvSpPr>
        <p:spPr>
          <a:xfrm>
            <a:off x="0" y="280381"/>
            <a:ext cx="13004800" cy="1028817"/>
          </a:xfrm>
          <a:prstGeom prst="rect">
            <a:avLst/>
          </a:prstGeom>
        </p:spPr>
        <p:txBody>
          <a:bodyPr/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-128" baseline="0">
                <a:ln>
                  <a:noFill/>
                </a:ln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uFillTx/>
                <a:latin typeface="+mn-lt"/>
                <a:ea typeface="+mn-ea"/>
                <a:cs typeface="+mn-cs"/>
                <a:sym typeface="Didot"/>
              </a:defRPr>
            </a:lvl1pPr>
            <a:lvl2pPr marL="0" marR="0" indent="228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-128" baseline="0">
                <a:ln>
                  <a:noFill/>
                </a:ln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uFillTx/>
                <a:latin typeface="+mn-lt"/>
                <a:ea typeface="+mn-ea"/>
                <a:cs typeface="+mn-cs"/>
                <a:sym typeface="Didot"/>
              </a:defRPr>
            </a:lvl2pPr>
            <a:lvl3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-128" baseline="0">
                <a:ln>
                  <a:noFill/>
                </a:ln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uFillTx/>
                <a:latin typeface="+mn-lt"/>
                <a:ea typeface="+mn-ea"/>
                <a:cs typeface="+mn-cs"/>
                <a:sym typeface="Didot"/>
              </a:defRPr>
            </a:lvl3pPr>
            <a:lvl4pPr marL="0" marR="0" indent="685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-128" baseline="0">
                <a:ln>
                  <a:noFill/>
                </a:ln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uFillTx/>
                <a:latin typeface="+mn-lt"/>
                <a:ea typeface="+mn-ea"/>
                <a:cs typeface="+mn-cs"/>
                <a:sym typeface="Didot"/>
              </a:defRPr>
            </a:lvl4pPr>
            <a:lvl5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-128" baseline="0">
                <a:ln>
                  <a:noFill/>
                </a:ln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uFillTx/>
                <a:latin typeface="+mn-lt"/>
                <a:ea typeface="+mn-ea"/>
                <a:cs typeface="+mn-cs"/>
                <a:sym typeface="Didot"/>
              </a:defRPr>
            </a:lvl5pPr>
            <a:lvl6pPr marL="0" marR="0" indent="1143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-128" baseline="0">
                <a:ln>
                  <a:noFill/>
                </a:ln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uFillTx/>
                <a:latin typeface="+mn-lt"/>
                <a:ea typeface="+mn-ea"/>
                <a:cs typeface="+mn-cs"/>
                <a:sym typeface="Didot"/>
              </a:defRPr>
            </a:lvl6pPr>
            <a:lvl7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-128" baseline="0">
                <a:ln>
                  <a:noFill/>
                </a:ln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uFillTx/>
                <a:latin typeface="+mn-lt"/>
                <a:ea typeface="+mn-ea"/>
                <a:cs typeface="+mn-cs"/>
                <a:sym typeface="Didot"/>
              </a:defRPr>
            </a:lvl7pPr>
            <a:lvl8pPr marL="0" marR="0" indent="1600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-128" baseline="0">
                <a:ln>
                  <a:noFill/>
                </a:ln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uFillTx/>
                <a:latin typeface="+mn-lt"/>
                <a:ea typeface="+mn-ea"/>
                <a:cs typeface="+mn-cs"/>
                <a:sym typeface="Didot"/>
              </a:defRPr>
            </a:lvl8pPr>
            <a:lvl9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-128" baseline="0">
                <a:ln>
                  <a:noFill/>
                </a:ln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uFillTx/>
                <a:latin typeface="+mn-lt"/>
                <a:ea typeface="+mn-ea"/>
                <a:cs typeface="+mn-cs"/>
                <a:sym typeface="Didot"/>
              </a:defRPr>
            </a:lvl9pPr>
          </a:lstStyle>
          <a:p>
            <a:pPr algn="ctr" hangingPunct="1"/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94330" y="1872035"/>
            <a:ext cx="7615237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God has left the Gospel</a:t>
            </a:r>
            <a:r>
              <a:rPr kumimoji="0" lang="en-US" sz="4400" b="1" i="0" u="none" strike="noStrike" cap="none" spc="0" normalizeH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in the Hands of Man!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7575" y="4397371"/>
            <a:ext cx="7756528" cy="841256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381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Ephesian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Church (Collective)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Eph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2:20-22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7575" y="3555796"/>
            <a:ext cx="7756528" cy="841256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Pillar &amp; Ground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of Truth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I Tim 3:15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7572" y="6081132"/>
            <a:ext cx="7756528" cy="841256"/>
          </a:xfrm>
          <a:prstGeom prst="rect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Palatino"/>
              </a:rPr>
              <a:t>Apostles &amp;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Palatino"/>
              </a:rPr>
              <a:t> Prophets (Master Builders I </a:t>
            </a:r>
            <a:r>
              <a:rPr kumimoji="0" lang="en-US" sz="2400" b="0" i="0" u="none" strike="noStrike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Palatino"/>
              </a:rPr>
              <a:t>Cor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Palatino"/>
              </a:rPr>
              <a:t> 3:10)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aseline="0" dirty="0" err="1" smtClean="0">
                <a:solidFill>
                  <a:srgbClr val="FFFFFF"/>
                </a:solidFill>
              </a:rPr>
              <a:t>Eph</a:t>
            </a:r>
            <a:r>
              <a:rPr lang="en-US" sz="2400" dirty="0" smtClean="0">
                <a:solidFill>
                  <a:srgbClr val="FFFFFF"/>
                </a:solidFill>
              </a:rPr>
              <a:t> 2:20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Palatino"/>
            </a:endParaRPr>
          </a:p>
        </p:txBody>
      </p:sp>
      <p:sp>
        <p:nvSpPr>
          <p:cNvPr id="3" name="U-Turn Arrow 2"/>
          <p:cNvSpPr/>
          <p:nvPr/>
        </p:nvSpPr>
        <p:spPr>
          <a:xfrm rot="5400000" flipH="1">
            <a:off x="9916658" y="6318691"/>
            <a:ext cx="1250245" cy="107156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1268" y="7874682"/>
            <a:ext cx="403780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Jesus the </a:t>
            </a:r>
            <a:r>
              <a:rPr lang="en-US" dirty="0"/>
              <a:t>Architect &amp; </a:t>
            </a:r>
            <a:r>
              <a:rPr lang="en-US" dirty="0" smtClean="0"/>
              <a:t>Designer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70407" y="6350124"/>
            <a:ext cx="213439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Work by</a:t>
            </a:r>
            <a:r>
              <a:rPr kumimoji="0" lang="en-US" sz="3000" b="0" i="0" u="none" strike="noStrike" cap="none" spc="0" normalizeH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Men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7573" y="4397052"/>
            <a:ext cx="7756528" cy="1682831"/>
          </a:xfrm>
          <a:prstGeom prst="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cxnSp>
        <p:nvCxnSpPr>
          <p:cNvPr id="10" name="Straight Connector 9"/>
          <p:cNvCxnSpPr>
            <a:endCxn id="2" idx="3"/>
          </p:cNvCxnSpPr>
          <p:nvPr/>
        </p:nvCxnSpPr>
        <p:spPr>
          <a:xfrm flipV="1">
            <a:off x="2187572" y="5238468"/>
            <a:ext cx="7756529" cy="159"/>
          </a:xfrm>
          <a:prstGeom prst="line">
            <a:avLst/>
          </a:prstGeom>
          <a:noFill/>
          <a:ln w="38100" cap="flat">
            <a:solidFill>
              <a:srgbClr val="297297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07469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6" grpId="0"/>
      <p:bldP spid="8" grpId="0" animBg="1"/>
      <p:bldP spid="9" grpId="0" animBg="1"/>
      <p:bldP spid="13" grpId="0" animBg="1"/>
      <p:bldP spid="3" grpId="0" animBg="1"/>
      <p:bldP spid="4" grpId="0"/>
      <p:bldP spid="1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Teaching Builds (Edifies), 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14:1-40</a:t>
            </a:r>
          </a:p>
          <a:p>
            <a:pPr lvl="1"/>
            <a:r>
              <a:rPr lang="en-US" dirty="0" smtClean="0"/>
              <a:t>In the Assembly (Corporate Worship)</a:t>
            </a:r>
          </a:p>
          <a:p>
            <a:pPr lvl="1"/>
            <a:r>
              <a:rPr lang="en-US" dirty="0" smtClean="0"/>
              <a:t>Vs. 1-5, Prophesy Edifies</a:t>
            </a:r>
          </a:p>
          <a:p>
            <a:pPr lvl="2" rtl="0"/>
            <a:r>
              <a:rPr lang="en-US" dirty="0" smtClean="0"/>
              <a:t>Albert Barns, “Speaks </a:t>
            </a:r>
            <a:r>
              <a:rPr lang="en-US" dirty="0"/>
              <a:t>so as to enlighten and strengthen the church</a:t>
            </a:r>
            <a:r>
              <a:rPr lang="en-US" dirty="0" smtClean="0"/>
              <a:t>.”</a:t>
            </a:r>
            <a:endParaRPr lang="en-US" dirty="0"/>
          </a:p>
          <a:p>
            <a:pPr lvl="2"/>
            <a:r>
              <a:rPr lang="en-US" dirty="0" smtClean="0"/>
              <a:t>Including: Teaching</a:t>
            </a:r>
            <a:r>
              <a:rPr lang="en-US" dirty="0"/>
              <a:t>, </a:t>
            </a:r>
            <a:r>
              <a:rPr lang="en-US" dirty="0" smtClean="0"/>
              <a:t>Preaching</a:t>
            </a:r>
            <a:r>
              <a:rPr lang="en-US" dirty="0"/>
              <a:t>, </a:t>
            </a:r>
            <a:r>
              <a:rPr lang="en-US" dirty="0" smtClean="0"/>
              <a:t>Reading, Prayer, Singing</a:t>
            </a:r>
            <a:endParaRPr lang="en-US" dirty="0"/>
          </a:p>
          <a:p>
            <a:pPr lvl="2"/>
            <a:r>
              <a:rPr lang="en-US" dirty="0" smtClean="0"/>
              <a:t>Speaking in tongues use to convey to all nationality of hearers</a:t>
            </a:r>
          </a:p>
          <a:p>
            <a:pPr lvl="2"/>
            <a:r>
              <a:rPr lang="en-US" dirty="0" err="1"/>
              <a:t>Eph</a:t>
            </a:r>
            <a:r>
              <a:rPr lang="en-US" dirty="0"/>
              <a:t> 5:18-19, Singing (Speaking to yourselves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7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Builds (Edifies</a:t>
            </a:r>
            <a:r>
              <a:rPr lang="en-US" dirty="0" smtClean="0"/>
              <a:t>), 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14:1-40</a:t>
            </a:r>
          </a:p>
          <a:p>
            <a:pPr lvl="1"/>
            <a:r>
              <a:rPr lang="en-US" dirty="0" smtClean="0"/>
              <a:t>In the Assembly (Corporate Worship)</a:t>
            </a:r>
          </a:p>
          <a:p>
            <a:pPr lvl="1"/>
            <a:r>
              <a:rPr lang="en-US" dirty="0" smtClean="0"/>
              <a:t>Vs. 1-5, Prophesy Edifies</a:t>
            </a:r>
          </a:p>
          <a:p>
            <a:pPr lvl="1"/>
            <a:r>
              <a:rPr lang="en-US" dirty="0" smtClean="0"/>
              <a:t>Vs. 12-17, 19, 26, Priority </a:t>
            </a:r>
            <a:r>
              <a:rPr lang="en-US" dirty="0"/>
              <a:t>was </a:t>
            </a:r>
            <a:r>
              <a:rPr lang="en-US" dirty="0" smtClean="0"/>
              <a:t>for Edification</a:t>
            </a:r>
          </a:p>
          <a:p>
            <a:pPr lvl="2"/>
            <a:r>
              <a:rPr lang="en-US" dirty="0" smtClean="0"/>
              <a:t>They sought to express their Spiritual Gifts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Builds (Edifies</a:t>
            </a:r>
            <a:r>
              <a:rPr lang="en-US" dirty="0" smtClean="0"/>
              <a:t>), 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14:1-40</a:t>
            </a:r>
          </a:p>
          <a:p>
            <a:pPr lvl="1"/>
            <a:r>
              <a:rPr lang="en-US" dirty="0" smtClean="0"/>
              <a:t>In the Assembly (Corporate Worship)</a:t>
            </a:r>
          </a:p>
          <a:p>
            <a:pPr lvl="1"/>
            <a:r>
              <a:rPr lang="en-US" dirty="0" smtClean="0"/>
              <a:t>Vs. 1-5, Prophesy</a:t>
            </a:r>
          </a:p>
          <a:p>
            <a:pPr lvl="1"/>
            <a:r>
              <a:rPr lang="en-US" dirty="0" smtClean="0"/>
              <a:t>Vs. 12-17, 19, 26, Priority </a:t>
            </a:r>
            <a:r>
              <a:rPr lang="en-US" dirty="0"/>
              <a:t>was </a:t>
            </a:r>
            <a:r>
              <a:rPr lang="en-US" dirty="0" smtClean="0"/>
              <a:t>for Edification</a:t>
            </a:r>
          </a:p>
          <a:p>
            <a:pPr lvl="1"/>
            <a:r>
              <a:rPr lang="en-US" dirty="0" smtClean="0"/>
              <a:t>Vs</a:t>
            </a:r>
            <a:r>
              <a:rPr lang="en-US" dirty="0"/>
              <a:t>. 26, </a:t>
            </a:r>
            <a:r>
              <a:rPr lang="en-US" dirty="0" smtClean="0"/>
              <a:t>29-33, Must be Understood to Edify</a:t>
            </a:r>
          </a:p>
          <a:p>
            <a:pPr lvl="2"/>
            <a:r>
              <a:rPr lang="en-US" dirty="0"/>
              <a:t>Their assembly was </a:t>
            </a:r>
            <a:r>
              <a:rPr lang="en-US" dirty="0" smtClean="0"/>
              <a:t>chaos</a:t>
            </a:r>
          </a:p>
          <a:p>
            <a:pPr lvl="2"/>
            <a:r>
              <a:rPr lang="en-US" dirty="0" smtClean="0"/>
              <a:t>Example of Trumpet in War, vs. 8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Builds (Edifies</a:t>
            </a:r>
            <a:r>
              <a:rPr lang="en-US" dirty="0" smtClean="0"/>
              <a:t>), 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14:1-40</a:t>
            </a:r>
          </a:p>
          <a:p>
            <a:pPr lvl="1"/>
            <a:r>
              <a:rPr lang="en-US" dirty="0" smtClean="0"/>
              <a:t>In the Assembly (Corporate Worship)</a:t>
            </a:r>
          </a:p>
          <a:p>
            <a:pPr lvl="1"/>
            <a:r>
              <a:rPr lang="en-US" dirty="0" smtClean="0"/>
              <a:t>Vs. 1-5, Prophesy</a:t>
            </a:r>
          </a:p>
          <a:p>
            <a:pPr lvl="1"/>
            <a:r>
              <a:rPr lang="en-US" dirty="0" smtClean="0"/>
              <a:t>Vs. 12-17, 19, 26, Priority </a:t>
            </a:r>
            <a:r>
              <a:rPr lang="en-US" dirty="0"/>
              <a:t>was </a:t>
            </a:r>
            <a:r>
              <a:rPr lang="en-US" dirty="0" smtClean="0"/>
              <a:t>for Edification</a:t>
            </a:r>
          </a:p>
          <a:p>
            <a:pPr lvl="1"/>
            <a:r>
              <a:rPr lang="en-US" dirty="0" smtClean="0"/>
              <a:t>Vs</a:t>
            </a:r>
            <a:r>
              <a:rPr lang="en-US" dirty="0"/>
              <a:t>. 26, </a:t>
            </a:r>
            <a:r>
              <a:rPr lang="en-US" dirty="0" smtClean="0"/>
              <a:t>29-33, Must be Understood to Edify</a:t>
            </a:r>
          </a:p>
          <a:p>
            <a:pPr lvl="1"/>
            <a:r>
              <a:rPr lang="en-US" dirty="0" smtClean="0"/>
              <a:t>Speaks to the critical nature of our collective time together </a:t>
            </a:r>
          </a:p>
          <a:p>
            <a:pPr lvl="2"/>
            <a:r>
              <a:rPr lang="en-US" dirty="0" err="1" smtClean="0"/>
              <a:t>Heb</a:t>
            </a:r>
            <a:r>
              <a:rPr lang="en-US" dirty="0" smtClean="0"/>
              <a:t> 12:22-25, Provoke and exhort one another to love and good works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Builds (Edifies</a:t>
            </a:r>
            <a:r>
              <a:rPr lang="en-US" dirty="0" smtClean="0"/>
              <a:t>), 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14:1-40</a:t>
            </a:r>
          </a:p>
          <a:p>
            <a:pPr lvl="1"/>
            <a:r>
              <a:rPr lang="en-US" dirty="0" smtClean="0"/>
              <a:t>In the Assembly (Corporate Worship)</a:t>
            </a:r>
          </a:p>
          <a:p>
            <a:pPr lvl="1"/>
            <a:r>
              <a:rPr lang="en-US" dirty="0" smtClean="0"/>
              <a:t>Vs. 1-5, Prophesy</a:t>
            </a:r>
          </a:p>
          <a:p>
            <a:pPr lvl="1"/>
            <a:r>
              <a:rPr lang="en-US" dirty="0" smtClean="0"/>
              <a:t>Vs. 12-17, 19, 26, Priority </a:t>
            </a:r>
            <a:r>
              <a:rPr lang="en-US" dirty="0"/>
              <a:t>was </a:t>
            </a:r>
            <a:r>
              <a:rPr lang="en-US" dirty="0" smtClean="0"/>
              <a:t>for Edification</a:t>
            </a:r>
          </a:p>
          <a:p>
            <a:pPr lvl="1"/>
            <a:r>
              <a:rPr lang="en-US" dirty="0" smtClean="0"/>
              <a:t>Vs</a:t>
            </a:r>
            <a:r>
              <a:rPr lang="en-US" dirty="0"/>
              <a:t>. 26, </a:t>
            </a:r>
            <a:r>
              <a:rPr lang="en-US" dirty="0" smtClean="0"/>
              <a:t>29-33, Must be Understood to Edify</a:t>
            </a:r>
          </a:p>
          <a:p>
            <a:pPr lvl="1"/>
            <a:r>
              <a:rPr lang="en-US" dirty="0" smtClean="0"/>
              <a:t>Speaks to the critical nature of our collective time together </a:t>
            </a:r>
          </a:p>
          <a:p>
            <a:pPr lvl="1"/>
            <a:r>
              <a:rPr lang="en-US" dirty="0" smtClean="0"/>
              <a:t>II </a:t>
            </a:r>
            <a:r>
              <a:rPr lang="en-US" dirty="0"/>
              <a:t>Tim 4:1-4, reprove, rebuke, and exhort with patience and doctrine</a:t>
            </a:r>
          </a:p>
          <a:p>
            <a:pPr lvl="2"/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Teaching in Love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13</a:t>
            </a:r>
            <a:r>
              <a:rPr lang="en-US" dirty="0" smtClean="0"/>
              <a:t>, Speak in love</a:t>
            </a:r>
          </a:p>
          <a:p>
            <a:pPr lvl="2"/>
            <a:r>
              <a:rPr lang="en-US" dirty="0" smtClean="0"/>
              <a:t>Same </a:t>
            </a:r>
            <a:r>
              <a:rPr lang="en-US" dirty="0"/>
              <a:t>context of </a:t>
            </a:r>
            <a:r>
              <a:rPr lang="en-US" dirty="0" smtClean="0"/>
              <a:t>chapter 14</a:t>
            </a:r>
          </a:p>
          <a:p>
            <a:pPr lvl="2"/>
            <a:r>
              <a:rPr lang="en-US" dirty="0" smtClean="0"/>
              <a:t>Teaching in Love to Edify the Assembly</a:t>
            </a:r>
          </a:p>
          <a:p>
            <a:pPr lvl="2"/>
            <a:r>
              <a:rPr lang="en-US" dirty="0" smtClean="0"/>
              <a:t>Corinthians had good works but lacked Love so they did not Edify</a:t>
            </a:r>
            <a:endParaRPr lang="en-US" dirty="0"/>
          </a:p>
          <a:p>
            <a:pPr lvl="1"/>
            <a:r>
              <a:rPr lang="en-US" dirty="0" err="1" smtClean="0"/>
              <a:t>Eph</a:t>
            </a:r>
            <a:r>
              <a:rPr lang="en-US" dirty="0" smtClean="0"/>
              <a:t> 4:15, speaking the truth in love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Priorities in the Kingdom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13:1-13, </a:t>
            </a:r>
            <a:r>
              <a:rPr lang="en-US" dirty="0" smtClean="0"/>
              <a:t>Teaching with an Attitude </a:t>
            </a:r>
            <a:r>
              <a:rPr lang="en-US" dirty="0"/>
              <a:t>of </a:t>
            </a:r>
            <a:r>
              <a:rPr lang="en-US" dirty="0" smtClean="0"/>
              <a:t>Love Edifies</a:t>
            </a:r>
            <a:endParaRPr lang="en-US" dirty="0"/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14:1-40, </a:t>
            </a:r>
            <a:r>
              <a:rPr lang="en-US" dirty="0" smtClean="0"/>
              <a:t>Teaching that is Understood Edifies</a:t>
            </a:r>
            <a:endParaRPr lang="en-US" dirty="0"/>
          </a:p>
          <a:p>
            <a:pPr lvl="1"/>
            <a:r>
              <a:rPr lang="en-US" dirty="0" smtClean="0"/>
              <a:t>Mt 6:19-21, Treasures in Heaven…</a:t>
            </a:r>
          </a:p>
          <a:p>
            <a:pPr lvl="1"/>
            <a:r>
              <a:rPr lang="en-US" dirty="0" smtClean="0"/>
              <a:t>Mt 26:6-13, Jesus anointing more important than caring for the poor</a:t>
            </a:r>
          </a:p>
          <a:p>
            <a:pPr lvl="1"/>
            <a:r>
              <a:rPr lang="en-US" dirty="0" smtClean="0"/>
              <a:t>Acts 6:1-2, it was more important for the Apostles to attend to their work and not attend to the needy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Works of the Local Assembly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mtClean="0"/>
              <a:t>Works of the Local Church</a:t>
            </a:r>
          </a:p>
          <a:p>
            <a:pPr lvl="1"/>
            <a:r>
              <a:rPr lang="en-US" smtClean="0"/>
              <a:t>Edification is commanded, I Cor 14</a:t>
            </a:r>
          </a:p>
          <a:p>
            <a:pPr lvl="1"/>
            <a:r>
              <a:rPr lang="en-US" smtClean="0"/>
              <a:t>Evangelism</a:t>
            </a:r>
          </a:p>
          <a:p>
            <a:pPr lvl="1"/>
            <a:r>
              <a:rPr lang="en-US" smtClean="0"/>
              <a:t>Benevolence</a:t>
            </a:r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Works of the Local Assembly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that do not Edify</a:t>
            </a:r>
          </a:p>
          <a:p>
            <a:pPr lvl="1"/>
            <a:r>
              <a:rPr lang="en-US" dirty="0" err="1" smtClean="0"/>
              <a:t>Eph</a:t>
            </a:r>
            <a:r>
              <a:rPr lang="en-US" dirty="0" smtClean="0"/>
              <a:t> 2:19-22, I </a:t>
            </a:r>
            <a:r>
              <a:rPr lang="en-US" dirty="0" err="1" smtClean="0"/>
              <a:t>Cor</a:t>
            </a:r>
            <a:r>
              <a:rPr lang="en-US" dirty="0" smtClean="0"/>
              <a:t> 3:4-17, Another Foundation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70"/>
            <a:ext cx="12961231" cy="97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that do not Edify</a:t>
            </a:r>
          </a:p>
          <a:p>
            <a:pPr lvl="1"/>
            <a:r>
              <a:rPr lang="en-US" dirty="0" err="1" smtClean="0"/>
              <a:t>Eph</a:t>
            </a:r>
            <a:r>
              <a:rPr lang="en-US" dirty="0" smtClean="0"/>
              <a:t> 2:19-22, I </a:t>
            </a:r>
            <a:r>
              <a:rPr lang="en-US" dirty="0" err="1" smtClean="0"/>
              <a:t>Cor</a:t>
            </a:r>
            <a:r>
              <a:rPr lang="en-US" dirty="0" smtClean="0"/>
              <a:t> 3:4-17, Another Foundation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10:23, Liberties that Offend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14:1-40, Teaching that is not Understood</a:t>
            </a:r>
          </a:p>
          <a:p>
            <a:pPr lvl="2"/>
            <a:r>
              <a:rPr lang="en-US" dirty="0" smtClean="0"/>
              <a:t>Prophecy, teaching, reading, prayer, singing…</a:t>
            </a:r>
            <a:endParaRPr lang="en-US" dirty="0"/>
          </a:p>
          <a:p>
            <a:pPr lvl="1"/>
            <a:r>
              <a:rPr lang="en-US" dirty="0" smtClean="0"/>
              <a:t>Acts 9:31, persecutions</a:t>
            </a:r>
          </a:p>
          <a:p>
            <a:pPr lvl="1"/>
            <a:r>
              <a:rPr lang="en-US" dirty="0" smtClean="0"/>
              <a:t>Acts 6:1-4, distractions from teaching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Edification?</a:t>
            </a:r>
          </a:p>
          <a:p>
            <a:pPr lvl="1"/>
            <a:r>
              <a:rPr lang="en-US" dirty="0" smtClean="0"/>
              <a:t>Schools, Colleges</a:t>
            </a:r>
          </a:p>
          <a:p>
            <a:pPr lvl="1"/>
            <a:r>
              <a:rPr lang="en-US" dirty="0" smtClean="0"/>
              <a:t>Wealth Management, Tax Preparation</a:t>
            </a:r>
          </a:p>
          <a:p>
            <a:pPr lvl="1"/>
            <a:r>
              <a:rPr lang="en-US" dirty="0" smtClean="0"/>
              <a:t>Dental, Health Care, …</a:t>
            </a:r>
          </a:p>
          <a:p>
            <a:pPr lvl="1"/>
            <a:r>
              <a:rPr lang="en-US" dirty="0"/>
              <a:t>Entertainment</a:t>
            </a:r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Church has Authority and Responsibility to Edify Its Members</a:t>
            </a:r>
          </a:p>
          <a:p>
            <a:pPr lvl="1"/>
            <a:r>
              <a:rPr lang="en-US" dirty="0" smtClean="0"/>
              <a:t>Therefore there is authority to spend time</a:t>
            </a:r>
            <a:r>
              <a:rPr lang="en-US" dirty="0"/>
              <a:t> </a:t>
            </a:r>
            <a:r>
              <a:rPr lang="en-US" dirty="0" smtClean="0"/>
              <a:t>and resources to accomplish its designed work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Expediencies</a:t>
            </a:r>
            <a:endParaRPr lang="en-US" dirty="0"/>
          </a:p>
          <a:p>
            <a:pPr lvl="1"/>
            <a:r>
              <a:rPr lang="en-US" dirty="0" smtClean="0"/>
              <a:t>Located Preacher(s)</a:t>
            </a:r>
          </a:p>
          <a:p>
            <a:pPr lvl="2"/>
            <a:r>
              <a:rPr lang="en-US" dirty="0" smtClean="0"/>
              <a:t>Financial Support</a:t>
            </a:r>
          </a:p>
          <a:p>
            <a:pPr lvl="2"/>
            <a:r>
              <a:rPr lang="en-US" dirty="0" smtClean="0"/>
              <a:t>Parsonage</a:t>
            </a:r>
          </a:p>
          <a:p>
            <a:pPr lvl="2"/>
            <a:r>
              <a:rPr lang="en-US" dirty="0" smtClean="0"/>
              <a:t>Other Methods of Provided for Needs </a:t>
            </a:r>
          </a:p>
          <a:p>
            <a:pPr lvl="1"/>
            <a:r>
              <a:rPr lang="en-US" dirty="0" smtClean="0"/>
              <a:t>Study Materials</a:t>
            </a:r>
          </a:p>
          <a:p>
            <a:pPr lvl="2"/>
            <a:r>
              <a:rPr lang="en-US" dirty="0" smtClean="0"/>
              <a:t>Bibles &amp; Song Books</a:t>
            </a:r>
          </a:p>
          <a:p>
            <a:pPr lvl="2"/>
            <a:r>
              <a:rPr lang="en-US" dirty="0" smtClean="0"/>
              <a:t>Study Books, Tracts, Crayons, &amp; Pencils</a:t>
            </a:r>
          </a:p>
          <a:p>
            <a:pPr lvl="2"/>
            <a:r>
              <a:rPr lang="en-US" dirty="0" smtClean="0"/>
              <a:t>Copy Machine, Internet Access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Edification</a:t>
            </a:r>
          </a:p>
        </p:txBody>
      </p:sp>
    </p:spTree>
    <p:extLst>
      <p:ext uri="{BB962C8B-B14F-4D97-AF65-F5344CB8AC3E}">
        <p14:creationId xmlns:p14="http://schemas.microsoft.com/office/powerpoint/2010/main" val="4464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Corinthians were to Teach with Love, I </a:t>
            </a:r>
            <a:r>
              <a:rPr lang="en-US" dirty="0" err="1" smtClean="0"/>
              <a:t>Cor</a:t>
            </a:r>
            <a:r>
              <a:rPr lang="en-US" dirty="0" smtClean="0"/>
              <a:t> 13</a:t>
            </a:r>
          </a:p>
          <a:p>
            <a:r>
              <a:rPr lang="en-US" dirty="0" smtClean="0"/>
              <a:t>Corinthians were </a:t>
            </a:r>
            <a:r>
              <a:rPr lang="en-US" smtClean="0"/>
              <a:t>to Teach </a:t>
            </a:r>
            <a:r>
              <a:rPr lang="en-US" dirty="0" smtClean="0"/>
              <a:t>with Understanding , I </a:t>
            </a:r>
            <a:r>
              <a:rPr lang="en-US" dirty="0" err="1" smtClean="0"/>
              <a:t>Cor</a:t>
            </a:r>
            <a:r>
              <a:rPr lang="en-US" dirty="0" smtClean="0"/>
              <a:t> 14</a:t>
            </a:r>
          </a:p>
          <a:p>
            <a:r>
              <a:rPr lang="en-US" dirty="0" smtClean="0"/>
              <a:t>Priorities</a:t>
            </a:r>
          </a:p>
          <a:p>
            <a:r>
              <a:rPr lang="en-US" dirty="0" smtClean="0"/>
              <a:t>Things that do not Edify</a:t>
            </a:r>
          </a:p>
          <a:p>
            <a:r>
              <a:rPr lang="en-US" dirty="0" smtClean="0"/>
              <a:t>Expediencies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 of the Local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Definitions </a:t>
            </a:r>
          </a:p>
          <a:p>
            <a:r>
              <a:rPr lang="en-US" dirty="0" smtClean="0"/>
              <a:t>Foundation of the Building (Edifice)</a:t>
            </a:r>
          </a:p>
          <a:p>
            <a:r>
              <a:rPr lang="en-US" dirty="0" smtClean="0"/>
              <a:t>The Building (Edifice)</a:t>
            </a:r>
          </a:p>
          <a:p>
            <a:r>
              <a:rPr lang="en-US" dirty="0"/>
              <a:t>Offices that Build (Edify)</a:t>
            </a:r>
          </a:p>
          <a:p>
            <a:r>
              <a:rPr lang="en-US" dirty="0" smtClean="0"/>
              <a:t>Apostles</a:t>
            </a:r>
            <a:r>
              <a:rPr lang="en-US" dirty="0"/>
              <a:t>’ Goal was to Build (Edify)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8581158"/>
            <a:ext cx="1300480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Divine </a:t>
            </a:r>
            <a:r>
              <a:rPr lang="en-US" sz="4400" b="1" dirty="0">
                <a:solidFill>
                  <a:schemeClr val="tx1"/>
                </a:solidFill>
              </a:rPr>
              <a:t>Organization </a:t>
            </a:r>
            <a:r>
              <a:rPr lang="en-US" sz="4400" b="1" dirty="0" smtClean="0">
                <a:solidFill>
                  <a:schemeClr val="tx1"/>
                </a:solidFill>
              </a:rPr>
              <a:t>with Divine Purpose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94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mtClean="0"/>
              <a:t>The Church belongs to Christ</a:t>
            </a:r>
          </a:p>
          <a:p>
            <a:pPr lvl="1"/>
            <a:r>
              <a:rPr lang="en-US" smtClean="0"/>
              <a:t>Act 20:28, He purchased it with his blood</a:t>
            </a:r>
          </a:p>
          <a:p>
            <a:pPr lvl="1"/>
            <a:r>
              <a:rPr lang="en-US" smtClean="0"/>
              <a:t>Eph 1:22-23, Head over all things to the Church</a:t>
            </a:r>
          </a:p>
          <a:p>
            <a:pPr lvl="1"/>
            <a:r>
              <a:rPr lang="en-US" smtClean="0"/>
              <a:t>Eph 5:23-27, Head of the Church</a:t>
            </a:r>
          </a:p>
          <a:p>
            <a:pPr lvl="1"/>
            <a:r>
              <a:rPr lang="en-US" smtClean="0"/>
              <a:t>A divine organization with a divine purpose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The Local Assembly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mtClean="0"/>
              <a:t>The Church belongs to Christ</a:t>
            </a:r>
          </a:p>
          <a:p>
            <a:pPr lvl="0"/>
            <a:r>
              <a:rPr lang="en-US" smtClean="0"/>
              <a:t>Authority of Scripture</a:t>
            </a:r>
          </a:p>
          <a:p>
            <a:pPr lvl="1"/>
            <a:r>
              <a:rPr lang="en-US" smtClean="0"/>
              <a:t>Col 3:17, Whatever you do in word or deed, do all in the name of the Lord</a:t>
            </a:r>
          </a:p>
          <a:p>
            <a:pPr lvl="1"/>
            <a:r>
              <a:rPr lang="en-US" smtClean="0"/>
              <a:t>Mk 7:1-13, condemnation for teaching a doctrine that is the commandment of men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The Local Assembly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mtClean="0"/>
              <a:t>Vocabulary </a:t>
            </a:r>
          </a:p>
          <a:p>
            <a:pPr lvl="1"/>
            <a:r>
              <a:rPr lang="en-US" smtClean="0"/>
              <a:t>The church is an edifice that needs edification and is edified by edifiers. </a:t>
            </a:r>
          </a:p>
          <a:p>
            <a:pPr lvl="1"/>
            <a:r>
              <a:rPr lang="en-US" smtClean="0"/>
              <a:t>The church is a building that needs building up and is built up by builders.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The Local Assembly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</a:t>
            </a:r>
            <a:r>
              <a:rPr lang="en-US" dirty="0"/>
              <a:t>Build (Edify) – </a:t>
            </a:r>
            <a:r>
              <a:rPr lang="en-US" dirty="0" err="1" smtClean="0"/>
              <a:t>oikodomeo</a:t>
            </a:r>
            <a:endParaRPr lang="en-US" dirty="0"/>
          </a:p>
          <a:p>
            <a:r>
              <a:rPr lang="en-US" dirty="0" smtClean="0"/>
              <a:t>Verb</a:t>
            </a:r>
          </a:p>
          <a:p>
            <a:r>
              <a:rPr lang="en-US" dirty="0" smtClean="0"/>
              <a:t>Strong’s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be a house builder, that is, construct or </a:t>
            </a:r>
            <a:r>
              <a:rPr lang="en-US" dirty="0" smtClean="0"/>
              <a:t> build, edify</a:t>
            </a:r>
            <a:endParaRPr lang="en-US" dirty="0"/>
          </a:p>
          <a:p>
            <a:r>
              <a:rPr lang="en-US" dirty="0" smtClean="0"/>
              <a:t>Thayer</a:t>
            </a:r>
          </a:p>
          <a:p>
            <a:pPr lvl="1"/>
            <a:r>
              <a:rPr lang="en-US" dirty="0" smtClean="0"/>
              <a:t>1) </a:t>
            </a:r>
            <a:r>
              <a:rPr lang="en-US" dirty="0"/>
              <a:t>to build a house, erect a building</a:t>
            </a:r>
          </a:p>
          <a:p>
            <a:pPr lvl="1"/>
            <a:r>
              <a:rPr lang="en-US" dirty="0" smtClean="0"/>
              <a:t>1b</a:t>
            </a:r>
            <a:r>
              <a:rPr lang="en-US" dirty="0"/>
              <a:t>) to restore by building, to rebuild, repair</a:t>
            </a:r>
          </a:p>
          <a:p>
            <a:pPr lvl="1"/>
            <a:r>
              <a:rPr lang="en-US" dirty="0"/>
              <a:t>2) Metaphorically</a:t>
            </a:r>
          </a:p>
          <a:p>
            <a:pPr lvl="1"/>
            <a:r>
              <a:rPr lang="en-US" dirty="0"/>
              <a:t>2a) to found, establish</a:t>
            </a:r>
          </a:p>
          <a:p>
            <a:pPr lvl="1"/>
            <a:r>
              <a:rPr lang="en-US" dirty="0"/>
              <a:t>2b) to promote </a:t>
            </a:r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 of the Local </a:t>
            </a:r>
            <a:r>
              <a:rPr lang="en-US" dirty="0" smtClean="0"/>
              <a:t>Assembly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Word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>
          <a:xfrm>
            <a:off x="4925183" y="2754736"/>
            <a:ext cx="8079617" cy="6962757"/>
          </a:xfrm>
        </p:spPr>
        <p:txBody>
          <a:bodyPr>
            <a:normAutofit/>
          </a:bodyPr>
          <a:lstStyle/>
          <a:p>
            <a:r>
              <a:rPr lang="en-US" dirty="0" smtClean="0"/>
              <a:t>A Building (Edifice) – </a:t>
            </a:r>
            <a:r>
              <a:rPr lang="en-US" dirty="0" err="1" smtClean="0"/>
              <a:t>oikodome</a:t>
            </a:r>
            <a:endParaRPr lang="en-US" dirty="0" smtClean="0"/>
          </a:p>
          <a:p>
            <a:r>
              <a:rPr lang="en-US" dirty="0" smtClean="0"/>
              <a:t>Noun</a:t>
            </a:r>
          </a:p>
          <a:p>
            <a:pPr lvl="0"/>
            <a:r>
              <a:rPr lang="en-US" dirty="0" smtClean="0"/>
              <a:t>Strong’s </a:t>
            </a:r>
          </a:p>
          <a:p>
            <a:pPr lvl="1"/>
            <a:r>
              <a:rPr lang="en-US" dirty="0" smtClean="0"/>
              <a:t>architecture</a:t>
            </a:r>
            <a:r>
              <a:rPr lang="en-US" dirty="0"/>
              <a:t>, that </a:t>
            </a:r>
            <a:r>
              <a:rPr lang="en-US" dirty="0" smtClean="0"/>
              <a:t>is </a:t>
            </a:r>
            <a:r>
              <a:rPr lang="en-US" dirty="0"/>
              <a:t>a structure; </a:t>
            </a:r>
            <a:r>
              <a:rPr lang="en-US" dirty="0" smtClean="0"/>
              <a:t>- </a:t>
            </a:r>
            <a:r>
              <a:rPr lang="en-US" dirty="0"/>
              <a:t>building, edify (-</a:t>
            </a:r>
            <a:r>
              <a:rPr lang="en-US" dirty="0" err="1"/>
              <a:t>ication</a:t>
            </a:r>
            <a:r>
              <a:rPr lang="en-US" dirty="0"/>
              <a:t>, -</a:t>
            </a:r>
            <a:r>
              <a:rPr lang="en-US" dirty="0" err="1"/>
              <a:t>ing</a:t>
            </a:r>
            <a:r>
              <a:rPr lang="en-US" dirty="0"/>
              <a:t>).</a:t>
            </a:r>
          </a:p>
          <a:p>
            <a:pPr lvl="0"/>
            <a:r>
              <a:rPr lang="en-US" dirty="0" smtClean="0"/>
              <a:t>Thayer </a:t>
            </a:r>
          </a:p>
          <a:p>
            <a:pPr lvl="1"/>
            <a:r>
              <a:rPr lang="en-US" dirty="0" smtClean="0"/>
              <a:t>1</a:t>
            </a:r>
            <a:r>
              <a:rPr lang="en-US" dirty="0"/>
              <a:t>) (the act of) building, building up</a:t>
            </a:r>
          </a:p>
          <a:p>
            <a:pPr lvl="1"/>
            <a:r>
              <a:rPr lang="en-US" dirty="0"/>
              <a:t>2) Metaphorically </a:t>
            </a:r>
            <a:r>
              <a:rPr lang="en-US" dirty="0" smtClean="0"/>
              <a:t>(edifying</a:t>
            </a:r>
            <a:r>
              <a:rPr lang="en-US" dirty="0"/>
              <a:t>, </a:t>
            </a:r>
            <a:r>
              <a:rPr lang="en-US" dirty="0" smtClean="0"/>
              <a:t>edification)</a:t>
            </a:r>
            <a:endParaRPr lang="en-US" dirty="0"/>
          </a:p>
          <a:p>
            <a:pPr lvl="1"/>
            <a:r>
              <a:rPr lang="en-US" dirty="0"/>
              <a:t>2a) the act of one who promotes </a:t>
            </a:r>
            <a:endParaRPr lang="en-US" dirty="0" smtClean="0"/>
          </a:p>
          <a:p>
            <a:pPr lvl="1"/>
            <a:r>
              <a:rPr lang="en-US" dirty="0" smtClean="0"/>
              <a:t>3</a:t>
            </a:r>
            <a:r>
              <a:rPr lang="en-US" dirty="0"/>
              <a:t>) a building </a:t>
            </a:r>
            <a:r>
              <a:rPr lang="en-US" dirty="0" smtClean="0"/>
              <a:t>(the </a:t>
            </a:r>
            <a:r>
              <a:rPr lang="en-US" dirty="0"/>
              <a:t>thing </a:t>
            </a:r>
            <a:r>
              <a:rPr lang="en-US" dirty="0" smtClean="0"/>
              <a:t>built)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 of the Local </a:t>
            </a:r>
            <a:r>
              <a:rPr lang="en-US" dirty="0" smtClean="0"/>
              <a:t>Assembly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Word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Building (Edifice) is the Local Assembly</a:t>
            </a:r>
          </a:p>
          <a:p>
            <a:pPr lvl="1"/>
            <a:r>
              <a:rPr lang="en-US" dirty="0" err="1"/>
              <a:t>Eph</a:t>
            </a:r>
            <a:r>
              <a:rPr lang="en-US" dirty="0"/>
              <a:t> 2:19-22, Ye are built together for a habitation of God</a:t>
            </a:r>
          </a:p>
          <a:p>
            <a:r>
              <a:rPr lang="en-US" dirty="0"/>
              <a:t>One Design by the Designer</a:t>
            </a:r>
          </a:p>
          <a:p>
            <a:pPr lvl="1"/>
            <a:r>
              <a:rPr lang="en-US" dirty="0" err="1"/>
              <a:t>Eph</a:t>
            </a:r>
            <a:r>
              <a:rPr lang="en-US" dirty="0"/>
              <a:t> 4:3-6, </a:t>
            </a:r>
            <a:r>
              <a:rPr lang="en-US" dirty="0" smtClean="0"/>
              <a:t>One Body, One Faith, One Baptism, …</a:t>
            </a:r>
            <a:endParaRPr lang="en-US" dirty="0"/>
          </a:p>
          <a:p>
            <a:r>
              <a:rPr lang="en-US" dirty="0"/>
              <a:t>Foundation of the Building (Edifice)</a:t>
            </a:r>
          </a:p>
          <a:p>
            <a:pPr lvl="1"/>
            <a:r>
              <a:rPr lang="en-US" dirty="0" err="1"/>
              <a:t>Eph</a:t>
            </a:r>
            <a:r>
              <a:rPr lang="en-US" dirty="0"/>
              <a:t> 2:19-22, Apostles, prophets, and Jesus the chief corner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3:4-17, no other foundation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Offices </a:t>
            </a:r>
            <a:r>
              <a:rPr lang="en-US" dirty="0"/>
              <a:t>that </a:t>
            </a:r>
            <a:r>
              <a:rPr lang="en-US" dirty="0" smtClean="0"/>
              <a:t>Build (Edify), </a:t>
            </a:r>
            <a:r>
              <a:rPr lang="en-US" dirty="0" err="1" smtClean="0"/>
              <a:t>Eph</a:t>
            </a:r>
            <a:r>
              <a:rPr lang="en-US" dirty="0" smtClean="0"/>
              <a:t> 4:11-16</a:t>
            </a:r>
          </a:p>
          <a:p>
            <a:pPr lvl="1"/>
            <a:r>
              <a:rPr lang="en-US" dirty="0" smtClean="0"/>
              <a:t>Jesus provided (Divine) </a:t>
            </a:r>
          </a:p>
          <a:p>
            <a:pPr lvl="1"/>
            <a:r>
              <a:rPr lang="en-US" dirty="0" smtClean="0"/>
              <a:t>Offices</a:t>
            </a:r>
          </a:p>
          <a:p>
            <a:pPr lvl="2"/>
            <a:r>
              <a:rPr lang="en-US" dirty="0" smtClean="0"/>
              <a:t>Apostles, Prophets, Evangelist</a:t>
            </a:r>
            <a:r>
              <a:rPr lang="en-US" dirty="0"/>
              <a:t>, </a:t>
            </a:r>
            <a:r>
              <a:rPr lang="en-US" dirty="0" smtClean="0"/>
              <a:t>Pastors</a:t>
            </a:r>
            <a:r>
              <a:rPr lang="en-US" dirty="0"/>
              <a:t>, </a:t>
            </a:r>
            <a:r>
              <a:rPr lang="en-US" dirty="0" smtClean="0"/>
              <a:t>Teachers</a:t>
            </a:r>
            <a:endParaRPr lang="en-US" dirty="0"/>
          </a:p>
          <a:p>
            <a:pPr lvl="1"/>
            <a:r>
              <a:rPr lang="en-US" dirty="0" smtClean="0"/>
              <a:t>Purpose </a:t>
            </a:r>
          </a:p>
          <a:p>
            <a:pPr lvl="2"/>
            <a:r>
              <a:rPr lang="en-US" dirty="0" smtClean="0"/>
              <a:t>Perfecting </a:t>
            </a:r>
            <a:r>
              <a:rPr lang="en-US" dirty="0"/>
              <a:t>of the saints</a:t>
            </a:r>
          </a:p>
          <a:p>
            <a:pPr lvl="2"/>
            <a:r>
              <a:rPr lang="en-US" dirty="0" smtClean="0"/>
              <a:t>Work </a:t>
            </a:r>
            <a:r>
              <a:rPr lang="en-US" dirty="0"/>
              <a:t>of the ministry</a:t>
            </a:r>
          </a:p>
          <a:p>
            <a:pPr lvl="2"/>
            <a:r>
              <a:rPr lang="en-US" dirty="0" smtClean="0"/>
              <a:t>Edifying </a:t>
            </a:r>
            <a:r>
              <a:rPr lang="en-US" dirty="0"/>
              <a:t>of the Body of </a:t>
            </a:r>
            <a:r>
              <a:rPr lang="en-US" dirty="0" smtClean="0"/>
              <a:t>Christ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2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1455</Words>
  <Application>Microsoft Office PowerPoint</Application>
  <PresentationFormat>Custom</PresentationFormat>
  <Paragraphs>235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Courier New</vt:lpstr>
      <vt:lpstr>Didot</vt:lpstr>
      <vt:lpstr>Helvetica</vt:lpstr>
      <vt:lpstr>Helvetica Neue</vt:lpstr>
      <vt:lpstr>Palatino</vt:lpstr>
      <vt:lpstr>Wingdings</vt:lpstr>
      <vt:lpstr>Zapf Dingbats</vt:lpstr>
      <vt:lpstr>Editorial</vt:lpstr>
      <vt:lpstr>Christ’s Church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PowerPoint Presentation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PowerPoint Presentation</vt:lpstr>
      <vt:lpstr>THE CHURCH OF CHRIST </vt:lpstr>
      <vt:lpstr>THE CHURCH OF CHRIST </vt:lpstr>
      <vt:lpstr>THE CHURCH OF CHRIST </vt:lpstr>
      <vt:lpstr>THE CHURCH OF CHRIST </vt:lpstr>
      <vt:lpstr>THE CHURCH OF CHRIST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576</cp:revision>
  <dcterms:modified xsi:type="dcterms:W3CDTF">2018-04-16T13:15:47Z</dcterms:modified>
</cp:coreProperties>
</file>