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18"/>
  </p:notesMasterIdLst>
  <p:handoutMasterIdLst>
    <p:handoutMasterId r:id="rId19"/>
  </p:handoutMasterIdLst>
  <p:sldIdLst>
    <p:sldId id="288" r:id="rId2"/>
    <p:sldId id="289" r:id="rId3"/>
    <p:sldId id="294" r:id="rId4"/>
    <p:sldId id="303" r:id="rId5"/>
    <p:sldId id="295" r:id="rId6"/>
    <p:sldId id="296" r:id="rId7"/>
    <p:sldId id="298" r:id="rId8"/>
    <p:sldId id="302" r:id="rId9"/>
    <p:sldId id="299" r:id="rId10"/>
    <p:sldId id="307" r:id="rId11"/>
    <p:sldId id="300" r:id="rId12"/>
    <p:sldId id="297" r:id="rId13"/>
    <p:sldId id="301" r:id="rId14"/>
    <p:sldId id="304" r:id="rId15"/>
    <p:sldId id="305" r:id="rId16"/>
    <p:sldId id="306" r:id="rId17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3300"/>
    <a:srgbClr val="3333CC"/>
    <a:srgbClr val="66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1200" autoAdjust="0"/>
  </p:normalViewPr>
  <p:slideViewPr>
    <p:cSldViewPr>
      <p:cViewPr varScale="1">
        <p:scale>
          <a:sx n="83" d="100"/>
          <a:sy n="83" d="100"/>
        </p:scale>
        <p:origin x="137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6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36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A9AB22E-3F9F-4E82-B630-ED7A8106FC1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928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CD0EDE-A35E-4F54-80C3-5C71B125864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723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B048C6-F51A-4832-AD01-00EDCF00B45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53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you really want to go your own 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0EDE-A35E-4F54-80C3-5C71B125864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737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B048C6-F51A-4832-AD01-00EDCF00B456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challenges</a:t>
            </a:r>
            <a:r>
              <a:rPr lang="en-US" baseline="0" dirty="0" smtClean="0"/>
              <a:t> on the way but they have been prepared for travel.  We still have our mountains to climb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715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world wants all people</a:t>
            </a:r>
            <a:r>
              <a:rPr lang="en-US" baseline="0" dirty="0" smtClean="0"/>
              <a:t> to be accepted and all of these leaders to be equal.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0EDE-A35E-4F54-80C3-5C71B125864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526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B048C6-F51A-4832-AD01-00EDCF00B456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810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the way is not cleared;</a:t>
            </a:r>
            <a:r>
              <a:rPr lang="en-US" baseline="0" dirty="0" smtClean="0"/>
              <a:t> when we go our own way; down timber and difficult and dangerous travel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0EDE-A35E-4F54-80C3-5C71B125864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868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Clearing the way </a:t>
            </a:r>
            <a:r>
              <a:rPr lang="en-US" smtClean="0"/>
              <a:t>of </a:t>
            </a:r>
            <a:r>
              <a:rPr lang="en-US" smtClean="0"/>
              <a:t>obsticales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0EDE-A35E-4F54-80C3-5C71B125864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500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Clearing</a:t>
            </a:r>
            <a:r>
              <a:rPr lang="en-US" baseline="0" dirty="0" smtClean="0"/>
              <a:t> the way of </a:t>
            </a:r>
            <a:r>
              <a:rPr lang="en-US" baseline="0" dirty="0" smtClean="0"/>
              <a:t>obstacles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0EDE-A35E-4F54-80C3-5C71B125864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457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0" dirty="0" smtClean="0"/>
              <a:t> prepared way; easy travel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0EDE-A35E-4F54-80C3-5C71B125864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670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B048C6-F51A-4832-AD01-00EDCF00B456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486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B048C6-F51A-4832-AD01-00EDCF00B456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737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B048C6-F51A-4832-AD01-00EDCF00B456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784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="1" cap="all" spc="250" baseline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 userDrawn="1"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ctr"/>
          <a:lstStyle>
            <a:lvl1pPr>
              <a:defRPr sz="4200" b="1" cap="none" spc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73752"/>
          </a:xfrm>
        </p:spPr>
        <p:txBody>
          <a:bodyPr/>
          <a:lstStyle>
            <a:lvl1pPr marL="344488" indent="-344488">
              <a:buClr>
                <a:schemeClr val="tx1"/>
              </a:buClr>
              <a:buSzPct val="75000"/>
              <a:buFont typeface="Wingdings" panose="05000000000000000000" pitchFamily="2" charset="2"/>
              <a:buChar char="q"/>
              <a:defRPr sz="3600"/>
            </a:lvl1pPr>
            <a:lvl2pPr marL="687388" indent="-342900">
              <a:buClr>
                <a:schemeClr val="tx1"/>
              </a:buClr>
              <a:buSzPct val="100000"/>
              <a:buFont typeface="Courier New" panose="02070309020205020404" pitchFamily="49" charset="0"/>
              <a:buChar char="o"/>
              <a:defRPr sz="3200"/>
            </a:lvl2pPr>
            <a:lvl3pPr marL="822960" indent="-228600">
              <a:buClr>
                <a:schemeClr val="tx1"/>
              </a:buClr>
              <a:buSzPct val="75000"/>
              <a:buFont typeface="Wingdings" panose="05000000000000000000" pitchFamily="2" charset="2"/>
              <a:buChar char="q"/>
              <a:defRPr/>
            </a:lvl3pPr>
            <a:lvl4pPr marL="1097280" indent="-228600">
              <a:buClr>
                <a:schemeClr val="tx1"/>
              </a:buClr>
              <a:buSzPct val="75000"/>
              <a:buFont typeface="Wingdings" panose="05000000000000000000" pitchFamily="2" charset="2"/>
              <a:buChar char="q"/>
              <a:defRPr/>
            </a:lvl4pPr>
            <a:lvl5pPr marL="1371600" indent="-228600">
              <a:buClr>
                <a:schemeClr val="tx1"/>
              </a:buClr>
              <a:buSzPct val="75000"/>
              <a:buFont typeface="Wingdings" panose="05000000000000000000" pitchFamily="2" charset="2"/>
              <a:buChar char="q"/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 marL="274320" indent="-274320">
              <a:buClrTx/>
              <a:buSzPct val="75000"/>
              <a:buFont typeface="Wingdings" panose="05000000000000000000" pitchFamily="2" charset="2"/>
              <a:buChar char="q"/>
              <a:defRPr sz="2500"/>
            </a:lvl1pPr>
            <a:lvl2pPr marL="548640" indent="-274320">
              <a:buClrTx/>
              <a:buSzPct val="75000"/>
              <a:buFont typeface="Wingdings" panose="05000000000000000000" pitchFamily="2" charset="2"/>
              <a:buChar char="q"/>
              <a:defRPr/>
            </a:lvl2pPr>
            <a:lvl3pPr marL="822960" indent="-228600">
              <a:buClrTx/>
              <a:buSzPct val="75000"/>
              <a:buFont typeface="Wingdings" panose="05000000000000000000" pitchFamily="2" charset="2"/>
              <a:buChar char="q"/>
              <a:defRPr/>
            </a:lvl3pPr>
            <a:lvl4pPr marL="1097280" indent="-228600">
              <a:buClrTx/>
              <a:buSzPct val="75000"/>
              <a:buFont typeface="Wingdings" panose="05000000000000000000" pitchFamily="2" charset="2"/>
              <a:buChar char="q"/>
              <a:defRPr/>
            </a:lvl4pPr>
            <a:lvl5pPr marL="1371600" indent="-228600">
              <a:buClrTx/>
              <a:buSzPct val="75000"/>
              <a:buFont typeface="Wingdings" panose="05000000000000000000" pitchFamily="2" charset="2"/>
              <a:buChar char="q"/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 marL="274320" indent="-274320">
              <a:buClrTx/>
              <a:buSzPct val="75000"/>
              <a:buFont typeface="Wingdings" panose="05000000000000000000" pitchFamily="2" charset="2"/>
              <a:buChar char="q"/>
              <a:defRPr sz="2500"/>
            </a:lvl1pPr>
            <a:lvl2pPr marL="548640" indent="-274320">
              <a:buClrTx/>
              <a:buSzPct val="75000"/>
              <a:buFont typeface="Wingdings" panose="05000000000000000000" pitchFamily="2" charset="2"/>
              <a:buChar char="q"/>
              <a:defRPr/>
            </a:lvl2pPr>
            <a:lvl3pPr marL="822960" indent="-228600">
              <a:buClrTx/>
              <a:buSzPct val="75000"/>
              <a:buFont typeface="Wingdings" panose="05000000000000000000" pitchFamily="2" charset="2"/>
              <a:buChar char="q"/>
              <a:defRPr/>
            </a:lvl3pPr>
            <a:lvl4pPr marL="1097280" indent="-228600">
              <a:buClrTx/>
              <a:buSzPct val="75000"/>
              <a:buFont typeface="Wingdings" panose="05000000000000000000" pitchFamily="2" charset="2"/>
              <a:buChar char="q"/>
              <a:defRPr/>
            </a:lvl4pPr>
            <a:lvl5pPr marL="1371600" indent="-228600">
              <a:buClrTx/>
              <a:buSzPct val="75000"/>
              <a:buFont typeface="Wingdings" panose="05000000000000000000" pitchFamily="2" charset="2"/>
              <a:buChar char="q"/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bg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800" b="1" dirty="0" smtClean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>
            <a:lvl1pPr marL="274320" indent="-274320">
              <a:buClrTx/>
              <a:buSzPct val="75000"/>
              <a:buFont typeface="Wingdings" panose="05000000000000000000" pitchFamily="2" charset="2"/>
              <a:buChar char="q"/>
              <a:defRPr/>
            </a:lvl1pPr>
            <a:lvl2pPr marL="548640" indent="-274320">
              <a:buClrTx/>
              <a:buSzPct val="75000"/>
              <a:buFont typeface="Wingdings" panose="05000000000000000000" pitchFamily="2" charset="2"/>
              <a:buChar char="q"/>
              <a:defRPr/>
            </a:lvl2pPr>
            <a:lvl3pPr marL="822960" indent="-228600">
              <a:buClrTx/>
              <a:buSzPct val="75000"/>
              <a:buFont typeface="Wingdings" panose="05000000000000000000" pitchFamily="2" charset="2"/>
              <a:buChar char="q"/>
              <a:defRPr/>
            </a:lvl3pPr>
            <a:lvl4pPr marL="1097280" indent="-228600">
              <a:buClrTx/>
              <a:buSzPct val="75000"/>
              <a:buFont typeface="Wingdings" panose="05000000000000000000" pitchFamily="2" charset="2"/>
              <a:buChar char="q"/>
              <a:defRPr/>
            </a:lvl4pPr>
            <a:lvl5pPr marL="1371600" indent="-228600">
              <a:buClrTx/>
              <a:buSzPct val="75000"/>
              <a:buFont typeface="Wingdings" panose="05000000000000000000" pitchFamily="2" charset="2"/>
              <a:buChar char="q"/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>
            <a:lvl1pPr marL="274320" indent="-274320">
              <a:buClrTx/>
              <a:buSzPct val="75000"/>
              <a:buFont typeface="Wingdings" panose="05000000000000000000" pitchFamily="2" charset="2"/>
              <a:buChar char="q"/>
              <a:defRPr/>
            </a:lvl1pPr>
            <a:lvl2pPr marL="548640" indent="-274320">
              <a:buClrTx/>
              <a:buSzPct val="75000"/>
              <a:buFont typeface="Wingdings" panose="05000000000000000000" pitchFamily="2" charset="2"/>
              <a:buChar char="q"/>
              <a:defRPr/>
            </a:lvl2pPr>
            <a:lvl3pPr marL="822960" indent="-228600">
              <a:buClrTx/>
              <a:buSzPct val="75000"/>
              <a:buFont typeface="Wingdings" panose="05000000000000000000" pitchFamily="2" charset="2"/>
              <a:buChar char="q"/>
              <a:defRPr/>
            </a:lvl3pPr>
            <a:lvl4pPr marL="1097280" indent="-228600">
              <a:buClrTx/>
              <a:buSzPct val="75000"/>
              <a:buFont typeface="Wingdings" panose="05000000000000000000" pitchFamily="2" charset="2"/>
              <a:buChar char="q"/>
              <a:defRPr/>
            </a:lvl4pPr>
            <a:lvl5pPr marL="1371600" indent="-228600">
              <a:buClrTx/>
              <a:buSzPct val="75000"/>
              <a:buFont typeface="Wingdings" panose="05000000000000000000" pitchFamily="2" charset="2"/>
              <a:buChar char="q"/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01752" y="228600"/>
            <a:ext cx="8534400" cy="121920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399"/>
            <a:ext cx="2362200" cy="1981201"/>
          </a:xfrm>
        </p:spPr>
        <p:txBody>
          <a:bodyPr anchor="ctr">
            <a:noAutofit/>
          </a:bodyPr>
          <a:lstStyle>
            <a:lvl1pPr algn="l">
              <a:buNone/>
              <a:defRPr sz="3200" b="1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3429000"/>
            <a:ext cx="2362200" cy="2697163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3200" b="1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>
            <a:lvl1pPr marL="344488" indent="-344488">
              <a:defRPr sz="3200"/>
            </a:lvl1pPr>
            <a:lvl2pPr marL="687388" indent="-342900">
              <a:buSzPct val="100000"/>
              <a:buFont typeface="Courier New" panose="02070309020205020404" pitchFamily="49" charset="0"/>
              <a:buChar char="o"/>
              <a:defRPr sz="3200"/>
            </a:lvl2pPr>
            <a:lvl3pPr>
              <a:defRPr sz="2800"/>
            </a:lvl3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b="1" kern="1200" cap="none" spc="0">
          <a:ln w="0"/>
          <a:solidFill>
            <a:schemeClr val="accent1"/>
          </a:solidFill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Tx/>
        <a:buSzPct val="75000"/>
        <a:buFont typeface="Wingdings" panose="05000000000000000000" pitchFamily="2" charset="2"/>
        <a:buChar char="q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Tx/>
        <a:buSzPct val="75000"/>
        <a:buFont typeface="Wingdings" panose="05000000000000000000" pitchFamily="2" charset="2"/>
        <a:buChar char="q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Tx/>
        <a:buSzPct val="75000"/>
        <a:buFont typeface="Wingdings" panose="05000000000000000000" pitchFamily="2" charset="2"/>
        <a:buChar char="q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Tx/>
        <a:buSzPct val="75000"/>
        <a:buFont typeface="Wingdings" panose="05000000000000000000" pitchFamily="2" charset="2"/>
        <a:buChar char="q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Tx/>
        <a:buSzPct val="75000"/>
        <a:buFont typeface="Wingdings" panose="05000000000000000000" pitchFamily="2" charset="2"/>
        <a:buChar char="q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Jn 14:6</a:t>
            </a:r>
          </a:p>
          <a:p>
            <a:r>
              <a:rPr lang="en-US" smtClean="0"/>
              <a:t>The Way, the truth, </a:t>
            </a:r>
          </a:p>
          <a:p>
            <a:r>
              <a:rPr lang="en-US" smtClean="0"/>
              <a:t>the life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Who is Jesus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88359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Jesus is The Way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838200" y="1008334"/>
            <a:ext cx="2441448" cy="2212848"/>
          </a:xfrm>
          <a:prstGeom prst="wedgeEllipseCallout">
            <a:avLst>
              <a:gd name="adj1" fmla="val 59603"/>
              <a:gd name="adj2" fmla="val 90883"/>
            </a:avLst>
          </a:prstGeom>
          <a:noFill/>
          <a:ln w="44450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Trail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52"/>
          <a:stretch/>
        </p:blipFill>
        <p:spPr>
          <a:xfrm>
            <a:off x="0" y="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6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 Am the Way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Jesus Prepared the Way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Finding and Staying on the Way Takes Effort</a:t>
            </a:r>
          </a:p>
          <a:p>
            <a:r>
              <a:rPr lang="en-US" dirty="0" smtClean="0"/>
              <a:t>Mt 7:13-14, straight and narrow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Only Way</a:t>
            </a:r>
          </a:p>
          <a:p>
            <a:r>
              <a:rPr lang="en-US" dirty="0" smtClean="0"/>
              <a:t>There are no shortcuts or alternate routes</a:t>
            </a:r>
          </a:p>
          <a:p>
            <a:r>
              <a:rPr lang="en-US" dirty="0" smtClean="0"/>
              <a:t>Jn 14:6, no man comes to Father except by Jesus</a:t>
            </a:r>
          </a:p>
          <a:p>
            <a:r>
              <a:rPr lang="en-US" dirty="0" err="1" smtClean="0"/>
              <a:t>Jn</a:t>
            </a:r>
            <a:r>
              <a:rPr lang="en-US" dirty="0" smtClean="0"/>
              <a:t> 10:1-7, Parable of the Door</a:t>
            </a:r>
          </a:p>
          <a:p>
            <a:r>
              <a:rPr lang="en-US" dirty="0" smtClean="0"/>
              <a:t>Acts 4:12, there is salvation by no other</a:t>
            </a:r>
          </a:p>
        </p:txBody>
      </p:sp>
    </p:spTree>
    <p:extLst>
      <p:ext uri="{BB962C8B-B14F-4D97-AF65-F5344CB8AC3E}">
        <p14:creationId xmlns:p14="http://schemas.microsoft.com/office/powerpoint/2010/main" val="370738387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Jesus is The Way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87552"/>
            <a:ext cx="8839200" cy="607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9125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Jesus - “I Am the Way”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Prophecy about The Way</a:t>
            </a:r>
          </a:p>
          <a:p>
            <a:r>
              <a:rPr lang="en-US" dirty="0"/>
              <a:t>Jesus Walked in the Way</a:t>
            </a:r>
          </a:p>
          <a:p>
            <a:r>
              <a:rPr lang="en-US" dirty="0"/>
              <a:t>Jesus sent Spirit to Guide in the Way</a:t>
            </a:r>
          </a:p>
          <a:p>
            <a:r>
              <a:rPr lang="en-US" dirty="0"/>
              <a:t>Jesus Gives Light for the Way</a:t>
            </a:r>
          </a:p>
          <a:p>
            <a:r>
              <a:rPr lang="en-US" dirty="0" smtClean="0"/>
              <a:t>Jesus Removed Barriers from the Way</a:t>
            </a:r>
          </a:p>
          <a:p>
            <a:r>
              <a:rPr lang="en-US" dirty="0" smtClean="0"/>
              <a:t>Finding and Staying on the Way takes Effort</a:t>
            </a:r>
          </a:p>
          <a:p>
            <a:r>
              <a:rPr lang="en-US" dirty="0" smtClean="0"/>
              <a:t>Jesus is the Only Way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5111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Jesus is The Way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838200" y="1008334"/>
            <a:ext cx="2441448" cy="2212848"/>
          </a:xfrm>
          <a:prstGeom prst="wedgeEllipseCallout">
            <a:avLst>
              <a:gd name="adj1" fmla="val 59603"/>
              <a:gd name="adj2" fmla="val 90883"/>
            </a:avLst>
          </a:prstGeom>
          <a:noFill/>
          <a:ln w="44450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Trail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52"/>
          <a:stretch/>
        </p:blipFill>
        <p:spPr>
          <a:xfrm>
            <a:off x="0" y="987552"/>
            <a:ext cx="9144000" cy="587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7505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Jesus is The Way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7552"/>
            <a:ext cx="9144000" cy="5870448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3124200" y="1219200"/>
            <a:ext cx="2441448" cy="2212848"/>
          </a:xfrm>
          <a:prstGeom prst="wedgeEllipseCallout">
            <a:avLst>
              <a:gd name="adj1" fmla="val 28203"/>
              <a:gd name="adj2" fmla="val 110501"/>
            </a:avLst>
          </a:prstGeom>
          <a:noFill/>
          <a:ln w="44450"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</a:rPr>
              <a:t>Trail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60206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Jesus is </a:t>
            </a:r>
            <a:r>
              <a:rPr lang="en-US" dirty="0"/>
              <a:t>T</a:t>
            </a:r>
            <a:r>
              <a:rPr lang="en-US" dirty="0" smtClean="0"/>
              <a:t>he Way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7552"/>
            <a:ext cx="9144000" cy="5718048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3806952" y="1139952"/>
            <a:ext cx="2441448" cy="2212848"/>
          </a:xfrm>
          <a:prstGeom prst="wedgeEllipseCallout">
            <a:avLst>
              <a:gd name="adj1" fmla="val 28203"/>
              <a:gd name="adj2" fmla="val 110501"/>
            </a:avLst>
          </a:prstGeom>
          <a:noFill/>
          <a:ln w="44450"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</a:rPr>
              <a:t>Trail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10398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 Am the Way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Jesus Prepared the Way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Isa 35:8-10, Prophecy of God preparing the way</a:t>
            </a:r>
          </a:p>
          <a:p>
            <a:pPr lvl="1"/>
            <a:r>
              <a:rPr lang="en-US" dirty="0" smtClean="0"/>
              <a:t>Way would be cleared of all obstacles and dangers</a:t>
            </a:r>
          </a:p>
          <a:p>
            <a:pPr lvl="1"/>
            <a:r>
              <a:rPr lang="en-US" dirty="0" smtClean="0"/>
              <a:t>Way would be ready for travel</a:t>
            </a:r>
          </a:p>
          <a:p>
            <a:pPr lvl="1"/>
            <a:r>
              <a:rPr lang="en-US" dirty="0" smtClean="0"/>
              <a:t>Excitement and Joy of those traveling on the Way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06889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Jesus is The Way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838200" y="1008334"/>
            <a:ext cx="2441448" cy="2212848"/>
          </a:xfrm>
          <a:prstGeom prst="wedgeEllipseCallout">
            <a:avLst>
              <a:gd name="adj1" fmla="val 59603"/>
              <a:gd name="adj2" fmla="val 90883"/>
            </a:avLst>
          </a:prstGeom>
          <a:noFill/>
          <a:ln w="44450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Trail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52"/>
          <a:stretch/>
        </p:blipFill>
        <p:spPr>
          <a:xfrm>
            <a:off x="-76200" y="987552"/>
            <a:ext cx="9220200" cy="587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9598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Jesus is The Way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6013133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838200" y="1008334"/>
            <a:ext cx="2441448" cy="2212848"/>
          </a:xfrm>
          <a:prstGeom prst="wedgeEllipseCallout">
            <a:avLst>
              <a:gd name="adj1" fmla="val 59603"/>
              <a:gd name="adj2" fmla="val 90883"/>
            </a:avLst>
          </a:prstGeom>
          <a:noFill/>
          <a:ln w="44450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Trail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11362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Jesus is The Way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7552"/>
            <a:ext cx="9144000" cy="5870448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3124200" y="1219200"/>
            <a:ext cx="2441448" cy="2212848"/>
          </a:xfrm>
          <a:prstGeom prst="wedgeEllipseCallout">
            <a:avLst>
              <a:gd name="adj1" fmla="val 28203"/>
              <a:gd name="adj2" fmla="val 110501"/>
            </a:avLst>
          </a:prstGeom>
          <a:noFill/>
          <a:ln w="44450"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</a:rPr>
              <a:t>Trail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4534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Jesus is </a:t>
            </a:r>
            <a:r>
              <a:rPr lang="en-US" dirty="0"/>
              <a:t>T</a:t>
            </a:r>
            <a:r>
              <a:rPr lang="en-US" dirty="0" smtClean="0"/>
              <a:t>he Way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7552"/>
            <a:ext cx="9144000" cy="5870448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3806952" y="1139952"/>
            <a:ext cx="2441448" cy="2212848"/>
          </a:xfrm>
          <a:prstGeom prst="wedgeEllipseCallout">
            <a:avLst>
              <a:gd name="adj1" fmla="val 28203"/>
              <a:gd name="adj2" fmla="val 110501"/>
            </a:avLst>
          </a:prstGeom>
          <a:noFill/>
          <a:ln w="44450"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</a:rPr>
              <a:t>Trail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9587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 Am the Way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Jesus Prepared the Way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Walked the Way</a:t>
            </a:r>
          </a:p>
          <a:p>
            <a:r>
              <a:rPr lang="en-US" dirty="0"/>
              <a:t>Heb 2:14-18, took on the form of man</a:t>
            </a:r>
          </a:p>
          <a:p>
            <a:r>
              <a:rPr lang="en-US" dirty="0"/>
              <a:t>Heb 4:14-16, was tested like we </a:t>
            </a:r>
            <a:r>
              <a:rPr lang="en-US" dirty="0" smtClean="0"/>
              <a:t>are</a:t>
            </a:r>
          </a:p>
        </p:txBody>
      </p:sp>
    </p:spTree>
    <p:extLst>
      <p:ext uri="{BB962C8B-B14F-4D97-AF65-F5344CB8AC3E}">
        <p14:creationId xmlns:p14="http://schemas.microsoft.com/office/powerpoint/2010/main" val="363505029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 Am the Way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Jesus Prepared the Way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Sent </a:t>
            </a:r>
            <a:r>
              <a:rPr lang="en-US" dirty="0"/>
              <a:t>Spirit to </a:t>
            </a:r>
            <a:r>
              <a:rPr lang="en-US" dirty="0" smtClean="0"/>
              <a:t>Provide </a:t>
            </a:r>
            <a:r>
              <a:rPr lang="en-US" dirty="0"/>
              <a:t>the Way</a:t>
            </a:r>
          </a:p>
          <a:p>
            <a:r>
              <a:rPr lang="en-US" dirty="0"/>
              <a:t>Jn 14:15-17, comforter</a:t>
            </a:r>
          </a:p>
          <a:p>
            <a:r>
              <a:rPr lang="en-US" dirty="0"/>
              <a:t>Jn 14:26, 17:4-14, will guide them into all </a:t>
            </a:r>
            <a:r>
              <a:rPr lang="en-US" dirty="0" smtClean="0"/>
              <a:t>truth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Gives Light to the Way</a:t>
            </a:r>
          </a:p>
          <a:p>
            <a:r>
              <a:rPr lang="en-US" dirty="0"/>
              <a:t>Jn 8:12, I am the light of the world, he that follows me shall not walk in </a:t>
            </a:r>
            <a:r>
              <a:rPr lang="en-US" dirty="0" smtClean="0"/>
              <a:t>darkness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28884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 Am the Way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Jesus Prepared the Way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Removed Barriers </a:t>
            </a:r>
            <a:r>
              <a:rPr lang="en-US" dirty="0"/>
              <a:t>in our Way</a:t>
            </a:r>
          </a:p>
          <a:p>
            <a:r>
              <a:rPr lang="en-US" dirty="0"/>
              <a:t>Eph 2:14, barrier between Jew and Gentile</a:t>
            </a:r>
          </a:p>
          <a:p>
            <a:r>
              <a:rPr lang="en-US" dirty="0"/>
              <a:t>Jn 8:31-34, released our bondage to </a:t>
            </a:r>
            <a:r>
              <a:rPr lang="en-US" dirty="0" smtClean="0"/>
              <a:t>Sin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90850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2838</TotalTime>
  <Words>414</Words>
  <Application>Microsoft Office PowerPoint</Application>
  <PresentationFormat>On-screen Show (4:3)</PresentationFormat>
  <Paragraphs>83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Courier New</vt:lpstr>
      <vt:lpstr>Georgia</vt:lpstr>
      <vt:lpstr>Times New Roman</vt:lpstr>
      <vt:lpstr>Wingdings</vt:lpstr>
      <vt:lpstr>Wingdings 2</vt:lpstr>
      <vt:lpstr>Civic</vt:lpstr>
      <vt:lpstr>Who is Jesus</vt:lpstr>
      <vt:lpstr>I Am the Way</vt:lpstr>
      <vt:lpstr>Jesus is The Way</vt:lpstr>
      <vt:lpstr>Jesus is The Way</vt:lpstr>
      <vt:lpstr>Jesus is The Way</vt:lpstr>
      <vt:lpstr>Jesus is The Way</vt:lpstr>
      <vt:lpstr>I Am the Way</vt:lpstr>
      <vt:lpstr>I Am the Way</vt:lpstr>
      <vt:lpstr>I Am the Way</vt:lpstr>
      <vt:lpstr>Jesus is The Way</vt:lpstr>
      <vt:lpstr>I Am the Way</vt:lpstr>
      <vt:lpstr>Jesus is The Way</vt:lpstr>
      <vt:lpstr>Jesus - “I Am the Way”</vt:lpstr>
      <vt:lpstr>Jesus is The Way</vt:lpstr>
      <vt:lpstr>Jesus is The Way</vt:lpstr>
      <vt:lpstr>Jesus is The Way</vt:lpstr>
    </vt:vector>
  </TitlesOfParts>
  <Company>EVANGELIST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rdward</dc:creator>
  <cp:lastModifiedBy>rdward</cp:lastModifiedBy>
  <cp:revision>153</cp:revision>
  <dcterms:created xsi:type="dcterms:W3CDTF">1998-07-07T15:18:40Z</dcterms:created>
  <dcterms:modified xsi:type="dcterms:W3CDTF">2018-06-25T13:24:05Z</dcterms:modified>
</cp:coreProperties>
</file>