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9" r:id="rId3"/>
    <p:sldId id="280" r:id="rId4"/>
    <p:sldId id="281" r:id="rId5"/>
    <p:sldId id="296" r:id="rId6"/>
    <p:sldId id="297" r:id="rId7"/>
    <p:sldId id="289" r:id="rId8"/>
    <p:sldId id="290" r:id="rId9"/>
    <p:sldId id="277" r:id="rId10"/>
    <p:sldId id="272" r:id="rId11"/>
    <p:sldId id="273" r:id="rId12"/>
    <p:sldId id="271" r:id="rId13"/>
    <p:sldId id="298" r:id="rId14"/>
    <p:sldId id="286" r:id="rId15"/>
    <p:sldId id="283" r:id="rId16"/>
    <p:sldId id="301" r:id="rId17"/>
    <p:sldId id="302" r:id="rId18"/>
    <p:sldId id="295" r:id="rId19"/>
    <p:sldId id="285" r:id="rId20"/>
    <p:sldId id="299" r:id="rId21"/>
    <p:sldId id="303" r:id="rId22"/>
    <p:sldId id="300" r:id="rId23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14" autoAdjust="0"/>
  </p:normalViewPr>
  <p:slideViewPr>
    <p:cSldViewPr snapToGrid="0">
      <p:cViewPr varScale="1">
        <p:scale>
          <a:sx n="80" d="100"/>
          <a:sy n="80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13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urlz MT" panose="04040404050702020202" pitchFamily="82" charset="0"/>
              </a:rPr>
              <a:t>The Joy of </a:t>
            </a:r>
            <a:r>
              <a:rPr lang="en-US" sz="2400" dirty="0">
                <a:latin typeface="Garamond" panose="02020404030301010803" pitchFamily="18" charset="0"/>
              </a:rPr>
              <a:t>Fellowship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r>
              <a:rPr lang="en-US" dirty="0"/>
              <a:t>July 3, 2016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76897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D91B31D9-AC0B-4315-B9E9-2B42967EE60B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0623F741-FE13-42DF-90AA-CCC8CBF2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6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Each text helps understand the process</a:t>
            </a:r>
            <a:endParaRPr lang="en-US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 smtClean="0"/>
              <a:t>All of these are members of the congregation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 smtClean="0"/>
              <a:t>Presumed</a:t>
            </a:r>
            <a:r>
              <a:rPr lang="en-US" i="0" baseline="0" dirty="0" smtClean="0"/>
              <a:t> both members in Mt 18. </a:t>
            </a:r>
            <a:endParaRPr lang="en-US" i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9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5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 smtClean="0"/>
              <a:t>Indication is left that any/all</a:t>
            </a:r>
            <a:r>
              <a:rPr lang="en-US" i="0" baseline="0" dirty="0" smtClean="0"/>
              <a:t> rebellious </a:t>
            </a:r>
            <a:r>
              <a:rPr lang="en-US" i="0" dirty="0" smtClean="0"/>
              <a:t>Christians</a:t>
            </a:r>
            <a:r>
              <a:rPr lang="en-US" i="0" baseline="0" dirty="0" smtClean="0"/>
              <a:t> are </a:t>
            </a:r>
            <a:r>
              <a:rPr lang="en-US" i="0" dirty="0" smtClean="0"/>
              <a:t>to be dealt with in this manner.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 smtClean="0"/>
              <a:t>How do</a:t>
            </a:r>
            <a:r>
              <a:rPr lang="en-US" i="0" baseline="0" dirty="0" smtClean="0"/>
              <a:t> we judge?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Is this what Paul is telling?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Does this teaching expand beyond the local fellowship?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1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8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8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 smtClean="0"/>
              <a:t>Withdraw and fellowship are opposed; opposites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 smtClean="0"/>
              <a:t>Withdraw and fellowship are opposed; opposites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677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7361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92039" y="1149292"/>
            <a:ext cx="7151298" cy="4613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9305" y="1258349"/>
            <a:ext cx="6974126" cy="4391967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1658237" y="1535185"/>
            <a:ext cx="5816261" cy="1233182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58236" y="3103927"/>
            <a:ext cx="5816261" cy="20979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28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33828"/>
          </a:xfrm>
        </p:spPr>
        <p:txBody>
          <a:bodyPr/>
          <a:lstStyle>
            <a:lvl1pPr marL="461963" indent="-461963">
              <a:buClr>
                <a:schemeClr val="accent1">
                  <a:lumMod val="50000"/>
                </a:schemeClr>
              </a:buClr>
              <a:buSzPct val="75000"/>
              <a:buFont typeface="Wingdings" panose="05000000000000000000" pitchFamily="2" charset="2"/>
              <a:buChar char="v"/>
              <a:defRPr sz="3600" b="1"/>
            </a:lvl1pPr>
            <a:lvl2pPr marL="742950" indent="-285750">
              <a:buClr>
                <a:schemeClr val="accent1">
                  <a:lumMod val="50000"/>
                </a:schemeClr>
              </a:buClr>
              <a:buSzPct val="75000"/>
              <a:buFont typeface="Wingdings" panose="05000000000000000000" pitchFamily="2" charset="2"/>
              <a:buChar char="Ø"/>
              <a:defRPr sz="32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09" y="743731"/>
            <a:ext cx="7432646" cy="1453138"/>
          </a:xfrm>
          <a:prstGeom prst="rect">
            <a:avLst/>
          </a:prstGeom>
        </p:spPr>
      </p:pic>
      <p:pic>
        <p:nvPicPr>
          <p:cNvPr id="9" name="Picture 8" descr="HDRibbonContent-UniformTri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40"/>
          <a:stretch/>
        </p:blipFill>
        <p:spPr>
          <a:xfrm>
            <a:off x="0" y="3063683"/>
            <a:ext cx="685800" cy="606425"/>
          </a:xfrm>
          <a:prstGeom prst="rect">
            <a:avLst/>
          </a:prstGeom>
        </p:spPr>
      </p:pic>
      <p:pic>
        <p:nvPicPr>
          <p:cNvPr id="10" name="Picture 9" descr="HDRibbonContent-UniformTri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40"/>
          <a:stretch/>
        </p:blipFill>
        <p:spPr>
          <a:xfrm>
            <a:off x="8466667" y="3063683"/>
            <a:ext cx="68580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3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21364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026" y="2361333"/>
            <a:ext cx="3647403" cy="3678740"/>
          </a:xfrm>
        </p:spPr>
        <p:txBody>
          <a:bodyPr>
            <a:normAutofit/>
          </a:bodyPr>
          <a:lstStyle>
            <a:lvl1pPr marL="344488" indent="-344488">
              <a:buSzPct val="80000"/>
              <a:buFont typeface="Wingdings" panose="05000000000000000000" pitchFamily="2" charset="2"/>
              <a:buChar char="v"/>
              <a:defRPr sz="3200" b="1"/>
            </a:lvl1pPr>
            <a:lvl2pPr marL="796925" indent="-339725">
              <a:buSzPct val="80000"/>
              <a:buFont typeface="Wingdings" panose="05000000000000000000" pitchFamily="2" charset="2"/>
              <a:buChar char="Ø"/>
              <a:defRPr sz="28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041" y="2361333"/>
            <a:ext cx="3647403" cy="3678740"/>
          </a:xfrm>
        </p:spPr>
        <p:txBody>
          <a:bodyPr>
            <a:normAutofit/>
          </a:bodyPr>
          <a:lstStyle>
            <a:lvl1pPr marL="344488" indent="-344488">
              <a:buSzPct val="80000"/>
              <a:buFont typeface="Wingdings" panose="05000000000000000000" pitchFamily="2" charset="2"/>
              <a:buChar char="v"/>
              <a:defRPr lang="en-US" sz="3200" b="1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96925" indent="-339725">
              <a:buSzPct val="80000"/>
              <a:buFont typeface="Wingdings" panose="05000000000000000000" pitchFamily="2" charset="2"/>
              <a:buChar char="Ø"/>
              <a:defRPr lang="en-US" sz="2800" b="1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09" y="685008"/>
            <a:ext cx="7432646" cy="1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7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5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9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8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839" y="503340"/>
            <a:ext cx="6603325" cy="1082180"/>
          </a:xfrm>
        </p:spPr>
        <p:txBody>
          <a:bodyPr anchor="ctr">
            <a:no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347365"/>
            <a:ext cx="4991450" cy="3810155"/>
          </a:xfrm>
        </p:spPr>
        <p:txBody>
          <a:bodyPr anchor="t">
            <a:normAutofit/>
          </a:bodyPr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200" b="1"/>
            </a:lvl1pPr>
            <a:lvl2pPr marL="914400" indent="-457200">
              <a:buSzPct val="75000"/>
              <a:buFont typeface="Wingdings" panose="05000000000000000000" pitchFamily="2" charset="2"/>
              <a:buChar char="Ø"/>
              <a:defRPr sz="2800" b="1"/>
            </a:lvl2pPr>
            <a:lvl3pPr marL="1200150" indent="-285750">
              <a:buSzPct val="100000"/>
              <a:buFont typeface="Courier New" panose="02070309020205020404" pitchFamily="49" charset="0"/>
              <a:buChar char="o"/>
              <a:defRPr sz="2800"/>
            </a:lvl3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960" y="1644243"/>
            <a:ext cx="7781081" cy="67950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66737" y="1619075"/>
            <a:ext cx="7563531" cy="35109"/>
          </a:xfrm>
          <a:prstGeom prst="line">
            <a:avLst/>
          </a:prstGeom>
          <a:ln w="635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unit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00" y="2347365"/>
            <a:ext cx="2940633" cy="37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0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69000"/>
            <a:lum/>
          </a:blip>
          <a:srcRect/>
          <a:tile tx="0" ty="0" sx="75000" sy="7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700" y="-72748"/>
            <a:ext cx="9144000" cy="6858000"/>
            <a:chOff x="12700" y="-7997"/>
            <a:chExt cx="9144000" cy="6858000"/>
          </a:xfrm>
        </p:grpSpPr>
        <p:pic>
          <p:nvPicPr>
            <p:cNvPr id="13" name="Picture 12" descr="SD-PanelContent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-7997"/>
              <a:ext cx="9144000" cy="6858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/>
          <p:cNvSpPr/>
          <p:nvPr userDrawn="1"/>
        </p:nvSpPr>
        <p:spPr>
          <a:xfrm>
            <a:off x="553888" y="478056"/>
            <a:ext cx="8039776" cy="5756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Fellowship of the Local Church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Dealing with the Rebellious</a:t>
            </a:r>
          </a:p>
          <a:p>
            <a:r>
              <a:rPr lang="en-US" dirty="0"/>
              <a:t>I Sam 15:23</a:t>
            </a:r>
          </a:p>
        </p:txBody>
      </p:sp>
    </p:spTree>
    <p:extLst>
      <p:ext uri="{BB962C8B-B14F-4D97-AF65-F5344CB8AC3E}">
        <p14:creationId xmlns:p14="http://schemas.microsoft.com/office/powerpoint/2010/main" val="29140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Cor 5:1-5, 11, Fornicator </a:t>
            </a:r>
          </a:p>
          <a:p>
            <a:r>
              <a:rPr lang="en-US" dirty="0" smtClean="0"/>
              <a:t>II Thes 3:6, 11-15, Idle</a:t>
            </a:r>
          </a:p>
          <a:p>
            <a:r>
              <a:rPr lang="en-US" dirty="0" smtClean="0"/>
              <a:t>Mt 18:15-17, sin against a Brother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Teachings about Rebellious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Cor 5:1-2, Sin of common knowledge</a:t>
            </a:r>
          </a:p>
          <a:p>
            <a:r>
              <a:rPr lang="en-US" dirty="0"/>
              <a:t>II Thes </a:t>
            </a:r>
            <a:r>
              <a:rPr lang="en-US" dirty="0" smtClean="0"/>
              <a:t>3:11, </a:t>
            </a:r>
            <a:r>
              <a:rPr lang="en-US" dirty="0"/>
              <a:t>Sin </a:t>
            </a:r>
            <a:r>
              <a:rPr lang="en-US" dirty="0" smtClean="0"/>
              <a:t>was known</a:t>
            </a:r>
          </a:p>
          <a:p>
            <a:r>
              <a:rPr lang="en-US" dirty="0" smtClean="0"/>
              <a:t>Mt 18:15-17, Sin was personal between two Christians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Condition in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</a:t>
            </a:r>
          </a:p>
          <a:p>
            <a:pPr lvl="1"/>
            <a:r>
              <a:rPr lang="en-US"/>
              <a:t>II Tim 4:1-2, Reprove, rebuke, exhort w/patience</a:t>
            </a:r>
          </a:p>
          <a:p>
            <a:pPr lvl="1"/>
            <a:r>
              <a:rPr lang="en-US" smtClean="0"/>
              <a:t>I </a:t>
            </a:r>
            <a:r>
              <a:rPr lang="en-US" dirty="0" smtClean="0"/>
              <a:t>Cor 5:5, Spirit might be saved</a:t>
            </a:r>
          </a:p>
          <a:p>
            <a:pPr lvl="1"/>
            <a:r>
              <a:rPr lang="en-US" dirty="0" smtClean="0"/>
              <a:t>II Thes 3:12, command and exhort</a:t>
            </a:r>
          </a:p>
          <a:p>
            <a:pPr lvl="1"/>
            <a:r>
              <a:rPr lang="en-US" dirty="0" smtClean="0"/>
              <a:t>Mt 18:15-17, three levels of response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Working with the Rebellious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is to Judge</a:t>
            </a:r>
          </a:p>
          <a:p>
            <a:pPr lvl="1"/>
            <a:r>
              <a:rPr lang="en-US" dirty="0"/>
              <a:t>I Cor </a:t>
            </a:r>
            <a:r>
              <a:rPr lang="en-US" dirty="0" smtClean="0"/>
              <a:t>5:4-5</a:t>
            </a:r>
          </a:p>
          <a:p>
            <a:pPr lvl="1"/>
            <a:r>
              <a:rPr lang="en-US" dirty="0" smtClean="0"/>
              <a:t>II Thes 3:6, 14</a:t>
            </a:r>
          </a:p>
          <a:p>
            <a:pPr lvl="1"/>
            <a:r>
              <a:rPr lang="en-US" dirty="0" smtClean="0"/>
              <a:t>Mt 18:17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Working with the Rebellious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all else Fails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Cor 5:2, 5, withdraw</a:t>
            </a:r>
          </a:p>
          <a:p>
            <a:pPr lvl="1"/>
            <a:r>
              <a:rPr lang="en-US" dirty="0"/>
              <a:t>I Cor 5:11, have no company</a:t>
            </a:r>
          </a:p>
          <a:p>
            <a:pPr lvl="1"/>
            <a:r>
              <a:rPr lang="en-US" dirty="0" smtClean="0"/>
              <a:t>II </a:t>
            </a:r>
            <a:r>
              <a:rPr lang="en-US" dirty="0"/>
              <a:t>Thes </a:t>
            </a:r>
            <a:r>
              <a:rPr lang="en-US" dirty="0" smtClean="0"/>
              <a:t>3:6-7, withdraw</a:t>
            </a:r>
          </a:p>
          <a:p>
            <a:pPr lvl="1"/>
            <a:r>
              <a:rPr lang="en-US" dirty="0"/>
              <a:t>II Thes 3:14, have no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Working with the Rebellious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all else Fails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18:17, treat as a heathen &amp; </a:t>
            </a:r>
            <a:r>
              <a:rPr lang="en-US" dirty="0" smtClean="0"/>
              <a:t>publican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Working with the Rebellious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Repentance</a:t>
            </a:r>
          </a:p>
          <a:p>
            <a:pPr lvl="1"/>
            <a:r>
              <a:rPr lang="en-US" dirty="0" smtClean="0"/>
              <a:t>I Cor 5:5</a:t>
            </a:r>
          </a:p>
          <a:p>
            <a:pPr lvl="1"/>
            <a:r>
              <a:rPr lang="en-US" dirty="0"/>
              <a:t>II Cor </a:t>
            </a:r>
            <a:r>
              <a:rPr lang="en-US" dirty="0" smtClean="0"/>
              <a:t>2:5-11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smtClean="0"/>
              <a:t>Withdrawing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Punitive </a:t>
            </a:r>
            <a:endParaRPr lang="en-US" dirty="0"/>
          </a:p>
          <a:p>
            <a:pPr lvl="1"/>
            <a:r>
              <a:rPr lang="en-US" dirty="0"/>
              <a:t>I Cor 5:5, destruction of the flesh</a:t>
            </a:r>
          </a:p>
          <a:p>
            <a:pPr lvl="1"/>
            <a:r>
              <a:rPr lang="en-US" dirty="0"/>
              <a:t>II Thes 3:14, bring shame</a:t>
            </a:r>
          </a:p>
          <a:p>
            <a:r>
              <a:rPr lang="en-US" dirty="0" smtClean="0"/>
              <a:t>Guarding Church</a:t>
            </a:r>
          </a:p>
          <a:p>
            <a:pPr lvl="1"/>
            <a:r>
              <a:rPr lang="en-US" dirty="0"/>
              <a:t>I Cor </a:t>
            </a:r>
            <a:r>
              <a:rPr lang="en-US" dirty="0" smtClean="0"/>
              <a:t>5:6-8, work of Leaven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smtClean="0"/>
              <a:t>Withdrawing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View of Rebellious</a:t>
            </a:r>
          </a:p>
          <a:p>
            <a:r>
              <a:rPr lang="en-US" dirty="0"/>
              <a:t>Condition in the Church</a:t>
            </a:r>
          </a:p>
          <a:p>
            <a:r>
              <a:rPr lang="en-US" dirty="0"/>
              <a:t>Working with Rebellious</a:t>
            </a:r>
          </a:p>
          <a:p>
            <a:r>
              <a:rPr lang="en-US" dirty="0" smtClean="0"/>
              <a:t>Purpose </a:t>
            </a:r>
            <a:r>
              <a:rPr lang="en-US" dirty="0"/>
              <a:t>of Withdrawing </a:t>
            </a:r>
          </a:p>
        </p:txBody>
      </p:sp>
    </p:spTree>
    <p:extLst>
      <p:ext uri="{BB962C8B-B14F-4D97-AF65-F5344CB8AC3E}">
        <p14:creationId xmlns:p14="http://schemas.microsoft.com/office/powerpoint/2010/main" val="518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does not Work</a:t>
            </a:r>
          </a:p>
          <a:p>
            <a:pPr lvl="1"/>
            <a:r>
              <a:rPr lang="en-US" dirty="0" smtClean="0"/>
              <a:t>Thoroughly Implemented Process</a:t>
            </a:r>
          </a:p>
          <a:p>
            <a:pPr lvl="1"/>
            <a:r>
              <a:rPr lang="en-US" dirty="0" smtClean="0"/>
              <a:t>Purpose </a:t>
            </a:r>
            <a:r>
              <a:rPr lang="en-US" dirty="0"/>
              <a:t>of Withdrawing </a:t>
            </a:r>
            <a:endParaRPr lang="en-US" dirty="0" smtClean="0"/>
          </a:p>
          <a:p>
            <a:pPr lvl="1"/>
            <a:r>
              <a:rPr lang="en-US" dirty="0"/>
              <a:t>Punitive </a:t>
            </a:r>
          </a:p>
          <a:p>
            <a:pPr lvl="1"/>
            <a:r>
              <a:rPr lang="en-US" dirty="0" smtClean="0"/>
              <a:t>Guarding </a:t>
            </a:r>
            <a:r>
              <a:rPr lang="en-US" dirty="0"/>
              <a:t>Church</a:t>
            </a:r>
          </a:p>
          <a:p>
            <a:pPr lvl="1"/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Gal 6:1, Paul addressing Erring Brother</a:t>
            </a:r>
          </a:p>
          <a:p>
            <a:pPr lvl="1"/>
            <a:r>
              <a:rPr lang="en-US" dirty="0"/>
              <a:t>Gal 5:15, </a:t>
            </a:r>
            <a:r>
              <a:rPr lang="en-US" dirty="0" smtClean="0"/>
              <a:t>Self Destruction</a:t>
            </a:r>
          </a:p>
          <a:p>
            <a:pPr lvl="1"/>
            <a:r>
              <a:rPr lang="en-US" dirty="0" smtClean="0"/>
              <a:t>Gal 5:19-21, Works of Flesh</a:t>
            </a:r>
          </a:p>
          <a:p>
            <a:pPr lvl="1"/>
            <a:r>
              <a:rPr lang="en-US" dirty="0" smtClean="0"/>
              <a:t>Gal 5:22-23, Fruit of Spirit</a:t>
            </a:r>
          </a:p>
          <a:p>
            <a:pPr lvl="1"/>
            <a:r>
              <a:rPr lang="en-US" dirty="0" smtClean="0"/>
              <a:t>Gal 5:26, Warning against Pride, Envy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Sins?</a:t>
            </a:r>
          </a:p>
          <a:p>
            <a:pPr lvl="1"/>
            <a:r>
              <a:rPr lang="en-US" dirty="0"/>
              <a:t>Those of </a:t>
            </a:r>
            <a:r>
              <a:rPr lang="en-US" dirty="0" smtClean="0"/>
              <a:t>Rebellion</a:t>
            </a:r>
          </a:p>
          <a:p>
            <a:pPr lvl="1"/>
            <a:r>
              <a:rPr lang="en-US" dirty="0" smtClean="0"/>
              <a:t>Fornication</a:t>
            </a:r>
          </a:p>
          <a:p>
            <a:pPr lvl="1"/>
            <a:r>
              <a:rPr lang="en-US" dirty="0" smtClean="0"/>
              <a:t>Attendance?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Special Issues</a:t>
            </a:r>
          </a:p>
        </p:txBody>
      </p:sp>
    </p:spTree>
    <p:extLst>
      <p:ext uri="{BB962C8B-B14F-4D97-AF65-F5344CB8AC3E}">
        <p14:creationId xmlns:p14="http://schemas.microsoft.com/office/powerpoint/2010/main" val="18521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Family Members?</a:t>
            </a:r>
          </a:p>
          <a:p>
            <a:r>
              <a:rPr lang="en-US" dirty="0" smtClean="0"/>
              <a:t>Patience vs. Tolerance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Special Issues</a:t>
            </a:r>
          </a:p>
        </p:txBody>
      </p:sp>
    </p:spTree>
    <p:extLst>
      <p:ext uri="{BB962C8B-B14F-4D97-AF65-F5344CB8AC3E}">
        <p14:creationId xmlns:p14="http://schemas.microsoft.com/office/powerpoint/2010/main" val="13438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Local Church Responsibility &amp; Authority</a:t>
            </a:r>
          </a:p>
          <a:p>
            <a:pPr lvl="1"/>
            <a:r>
              <a:rPr lang="en-US" dirty="0" smtClean="0"/>
              <a:t>Communications between Congregations?</a:t>
            </a:r>
          </a:p>
          <a:p>
            <a:pPr lvl="1"/>
            <a:r>
              <a:rPr lang="en-US" dirty="0" smtClean="0"/>
              <a:t>Those that Leave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Special Issues</a:t>
            </a:r>
          </a:p>
        </p:txBody>
      </p:sp>
    </p:spTree>
    <p:extLst>
      <p:ext uri="{BB962C8B-B14F-4D97-AF65-F5344CB8AC3E}">
        <p14:creationId xmlns:p14="http://schemas.microsoft.com/office/powerpoint/2010/main" val="30357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 6:1-5, Paul Teaches on Helping Brothers</a:t>
            </a:r>
          </a:p>
          <a:p>
            <a:pPr lvl="1"/>
            <a:r>
              <a:rPr lang="en-US" dirty="0" smtClean="0"/>
              <a:t>Those that are Spiritual</a:t>
            </a:r>
          </a:p>
          <a:p>
            <a:pPr lvl="1"/>
            <a:r>
              <a:rPr lang="en-US" dirty="0" smtClean="0"/>
              <a:t>Restore in Meekness</a:t>
            </a:r>
          </a:p>
          <a:p>
            <a:pPr lvl="1"/>
            <a:r>
              <a:rPr lang="en-US" dirty="0" smtClean="0"/>
              <a:t>Consider Self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/>
              <a:t>not </a:t>
            </a:r>
            <a:r>
              <a:rPr lang="en-US" dirty="0" smtClean="0"/>
              <a:t>Strive </a:t>
            </a:r>
          </a:p>
          <a:p>
            <a:r>
              <a:rPr lang="en-US" dirty="0" smtClean="0"/>
              <a:t>Gentle </a:t>
            </a:r>
          </a:p>
          <a:p>
            <a:r>
              <a:rPr lang="en-US" dirty="0" smtClean="0"/>
              <a:t>Apt </a:t>
            </a:r>
            <a:r>
              <a:rPr lang="en-US" dirty="0"/>
              <a:t>to </a:t>
            </a:r>
            <a:r>
              <a:rPr lang="en-US" dirty="0" smtClean="0"/>
              <a:t>Teach</a:t>
            </a:r>
          </a:p>
          <a:p>
            <a:r>
              <a:rPr lang="en-US" dirty="0" smtClean="0"/>
              <a:t>Patient </a:t>
            </a:r>
          </a:p>
          <a:p>
            <a:r>
              <a:rPr lang="en-US" dirty="0" smtClean="0"/>
              <a:t>Meek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</a:t>
            </a:r>
            <a:r>
              <a:rPr lang="en-US" dirty="0"/>
              <a:t>II Tim 2:24-26</a:t>
            </a:r>
          </a:p>
        </p:txBody>
      </p:sp>
    </p:spTree>
    <p:extLst>
      <p:ext uri="{BB962C8B-B14F-4D97-AF65-F5344CB8AC3E}">
        <p14:creationId xmlns:p14="http://schemas.microsoft.com/office/powerpoint/2010/main" val="1780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Love, Care, &amp; Concern</a:t>
            </a:r>
          </a:p>
          <a:p>
            <a:pPr lvl="1"/>
            <a:r>
              <a:rPr lang="en-US" dirty="0"/>
              <a:t>II Tim 2:24-26, recover out of snare of devil</a:t>
            </a:r>
          </a:p>
          <a:p>
            <a:pPr lvl="1"/>
            <a:r>
              <a:rPr lang="en-US" dirty="0"/>
              <a:t>Jas 5:19-20, save a soul from death</a:t>
            </a:r>
          </a:p>
          <a:p>
            <a:pPr lvl="1"/>
            <a:r>
              <a:rPr lang="en-US" dirty="0"/>
              <a:t>Lk 15:1-32, Lost Sheep, Coin, &amp; </a:t>
            </a:r>
            <a:r>
              <a:rPr lang="en-US" dirty="0" smtClean="0"/>
              <a:t>Son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a Brother</a:t>
            </a:r>
          </a:p>
          <a:p>
            <a:pPr lvl="1"/>
            <a:r>
              <a:rPr lang="en-US" dirty="0"/>
              <a:t>II Thes 3:14-15, addressing the </a:t>
            </a:r>
            <a:r>
              <a:rPr lang="en-US" dirty="0" smtClean="0"/>
              <a:t>Idle</a:t>
            </a:r>
          </a:p>
          <a:p>
            <a:r>
              <a:rPr lang="en-US" dirty="0" smtClean="0"/>
              <a:t>Restore</a:t>
            </a:r>
          </a:p>
          <a:p>
            <a:pPr lvl="1"/>
            <a:r>
              <a:rPr lang="en-US" dirty="0" smtClean="0"/>
              <a:t>Gal 6:1, Spirit of Meekness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Local Church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(I Tim 3:15)</a:t>
            </a:r>
          </a:p>
          <a:p>
            <a:pPr lvl="1"/>
            <a:r>
              <a:rPr lang="en-US" dirty="0" err="1"/>
              <a:t>Ekklesia</a:t>
            </a:r>
            <a:r>
              <a:rPr lang="en-US" dirty="0" smtClean="0"/>
              <a:t>– </a:t>
            </a:r>
            <a:r>
              <a:rPr lang="en-US" dirty="0"/>
              <a:t>gathering of citizens called out </a:t>
            </a:r>
            <a:r>
              <a:rPr lang="en-US" dirty="0" smtClean="0"/>
              <a:t>(Thayer)</a:t>
            </a:r>
          </a:p>
          <a:p>
            <a:pPr lvl="1"/>
            <a:r>
              <a:rPr lang="en-US" dirty="0" smtClean="0"/>
              <a:t>Used as a proper name for a local assembly of Christians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Local Church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Fellowship of the </a:t>
            </a:r>
            <a:br>
              <a:rPr lang="en-US" dirty="0" smtClean="0"/>
            </a:br>
            <a:r>
              <a:rPr lang="en-US" dirty="0" smtClean="0"/>
              <a:t>Local Church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Divine Organization</a:t>
            </a:r>
            <a:endParaRPr lang="en-US" dirty="0"/>
          </a:p>
          <a:p>
            <a:pPr lvl="1"/>
            <a:r>
              <a:rPr lang="en-US" dirty="0"/>
              <a:t>Local (Elders)</a:t>
            </a:r>
          </a:p>
          <a:p>
            <a:pPr lvl="1"/>
            <a:r>
              <a:rPr lang="en-US" dirty="0"/>
              <a:t>Local (Deacons)</a:t>
            </a:r>
          </a:p>
          <a:p>
            <a:pPr lvl="1"/>
            <a:r>
              <a:rPr lang="en-US" dirty="0"/>
              <a:t>Members (with Purpose)</a:t>
            </a:r>
          </a:p>
          <a:p>
            <a:pPr lvl="1"/>
            <a:r>
              <a:rPr lang="en-US" dirty="0"/>
              <a:t>Collections &amp; Treasury</a:t>
            </a:r>
          </a:p>
          <a:p>
            <a:pPr lvl="1"/>
            <a:r>
              <a:rPr lang="en-US" dirty="0"/>
              <a:t>Limited Membership</a:t>
            </a:r>
          </a:p>
          <a:p>
            <a:r>
              <a:rPr lang="en-US" dirty="0" smtClean="0"/>
              <a:t>Divine Work </a:t>
            </a:r>
            <a:r>
              <a:rPr lang="en-US" dirty="0"/>
              <a:t>(Purpose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Local Church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Sam 15:23, King Saul</a:t>
            </a:r>
          </a:p>
          <a:p>
            <a:r>
              <a:rPr lang="en-US" dirty="0" err="1" smtClean="0"/>
              <a:t>Deut</a:t>
            </a:r>
            <a:r>
              <a:rPr lang="en-US" dirty="0" smtClean="0"/>
              <a:t> 21:18-21, Law of Moses on dealing with Rebellious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God’s View of the Rebellious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1567</TotalTime>
  <Words>637</Words>
  <Application>Microsoft Office PowerPoint</Application>
  <PresentationFormat>On-screen Show (4:3)</PresentationFormat>
  <Paragraphs>155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Curlz MT</vt:lpstr>
      <vt:lpstr>Garamond</vt:lpstr>
      <vt:lpstr>Wingdings</vt:lpstr>
      <vt:lpstr>Organic</vt:lpstr>
      <vt:lpstr>PowerPoint Presentation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PowerPoint Presentation</vt:lpstr>
      <vt:lpstr>Fellowship of the  Local Church</vt:lpstr>
      <vt:lpstr>Fellowship of the  Local Church</vt:lpstr>
      <vt:lpstr>Fellowship of the  Local Church</vt:lpstr>
      <vt:lpstr>Fellowship of the  Local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202</cp:revision>
  <cp:lastPrinted>2016-07-03T04:09:37Z</cp:lastPrinted>
  <dcterms:created xsi:type="dcterms:W3CDTF">2016-07-01T15:34:21Z</dcterms:created>
  <dcterms:modified xsi:type="dcterms:W3CDTF">2018-07-23T13:29:29Z</dcterms:modified>
</cp:coreProperties>
</file>