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7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571" autoAdjust="0"/>
  </p:normalViewPr>
  <p:slideViewPr>
    <p:cSldViewPr>
      <p:cViewPr varScale="1">
        <p:scale>
          <a:sx n="80" d="100"/>
          <a:sy n="80" d="100"/>
        </p:scale>
        <p:origin x="14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168953"/>
            <a:ext cx="8686800" cy="971550"/>
          </a:xfrm>
        </p:spPr>
        <p:txBody>
          <a:bodyPr anchor="ctr">
            <a:no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American Typewriter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71550" y="5715000"/>
            <a:ext cx="6858000" cy="901104"/>
          </a:xfrm>
        </p:spPr>
        <p:txBody>
          <a:bodyPr>
            <a:noAutofit/>
          </a:bodyPr>
          <a:lstStyle>
            <a:lvl1pPr marL="0" indent="0" algn="ctr">
              <a:buNone/>
              <a:defRPr sz="4400" b="1">
                <a:solidFill>
                  <a:schemeClr val="accent2">
                    <a:lumMod val="60000"/>
                    <a:lumOff val="40000"/>
                  </a:schemeClr>
                </a:solidFill>
                <a:latin typeface="Amienne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subtitle</a:t>
            </a:r>
            <a:endParaRPr lang="en-US" dirty="0"/>
          </a:p>
        </p:txBody>
      </p:sp>
      <p:pic>
        <p:nvPicPr>
          <p:cNvPr id="7" name="Picture 1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38" y="2143125"/>
            <a:ext cx="6715125" cy="3473648"/>
          </a:xfrm>
          <a:prstGeom prst="rect">
            <a:avLst/>
          </a:prstGeom>
          <a:noFill/>
          <a:ln>
            <a:noFill/>
          </a:ln>
          <a:effectLst>
            <a:outerShdw blurRad="127000" dist="279399" dir="2700000" algn="ctr" rotWithShape="0">
              <a:schemeClr val="bg2">
                <a:alpha val="70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945" y="98226"/>
            <a:ext cx="4929188" cy="1321594"/>
          </a:xfrm>
          <a:prstGeom prst="rect">
            <a:avLst/>
          </a:prstGeom>
          <a:noFill/>
          <a:ln>
            <a:noFill/>
          </a:ln>
          <a:effectLst>
            <a:outerShdw blurRad="165100" dist="888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3382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23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8062"/>
            <a:ext cx="7886700" cy="4351338"/>
          </a:xfrm>
        </p:spPr>
        <p:txBody>
          <a:bodyPr/>
          <a:lstStyle>
            <a:lvl1pPr marL="0" indent="0">
              <a:buNone/>
              <a:defRPr sz="3600" b="1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ominican Small Caps"/>
              </a:defRPr>
            </a:lvl1pPr>
            <a:lvl2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2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228600" y="1168953"/>
            <a:ext cx="8686800" cy="971550"/>
          </a:xfrm>
        </p:spPr>
        <p:txBody>
          <a:bodyPr anchor="ctr">
            <a:no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latin typeface="American Typewriter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pic>
        <p:nvPicPr>
          <p:cNvPr id="8" name="Picture 4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945" y="98226"/>
            <a:ext cx="4929188" cy="1321594"/>
          </a:xfrm>
          <a:prstGeom prst="rect">
            <a:avLst/>
          </a:prstGeom>
          <a:noFill/>
          <a:ln>
            <a:noFill/>
          </a:ln>
          <a:effectLst>
            <a:outerShdw blurRad="165100" dist="888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794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3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1714501"/>
            <a:ext cx="5257799" cy="5006976"/>
          </a:xfrm>
        </p:spPr>
        <p:txBody>
          <a:bodyPr/>
          <a:lstStyle>
            <a:lvl1pPr marL="514350" indent="-514350">
              <a:buSzPct val="75000"/>
              <a:buFontTx/>
              <a:buBlip>
                <a:blip r:embed="rId2"/>
              </a:buBlip>
              <a:defRPr lang="en-US" sz="3600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1pPr>
            <a:lvl2pPr marL="914400" indent="-457200">
              <a:buSzPct val="75000"/>
              <a:buFontTx/>
              <a:buBlip>
                <a:blip r:embed="rId2"/>
              </a:buBlip>
              <a:defRPr lang="en-US" sz="3200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2pPr>
            <a:lvl3pPr>
              <a:defRPr lang="en-US" sz="3023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3pPr>
            <a:lvl4pPr>
              <a:defRPr lang="en-US" sz="3023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4pPr>
            <a:lvl5pPr>
              <a:defRPr lang="en-US" sz="3023" b="1" kern="1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945" y="98226"/>
            <a:ext cx="4929188" cy="1321594"/>
          </a:xfrm>
          <a:prstGeom prst="rect">
            <a:avLst/>
          </a:prstGeom>
          <a:noFill/>
          <a:ln>
            <a:noFill/>
          </a:ln>
          <a:effectLst>
            <a:outerShdw blurRad="165100" dist="888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279" t="2380" r="3238" b="11905"/>
          <a:stretch>
            <a:fillRect/>
          </a:stretch>
        </p:blipFill>
        <p:spPr bwMode="auto">
          <a:xfrm>
            <a:off x="178594" y="1795759"/>
            <a:ext cx="3399168" cy="4833641"/>
          </a:xfrm>
          <a:prstGeom prst="rect">
            <a:avLst/>
          </a:prstGeom>
          <a:noFill/>
          <a:ln>
            <a:noFill/>
          </a:ln>
          <a:effectLst>
            <a:outerShdw blurRad="127000" dist="279399" dir="2700000" algn="ctr" rotWithShape="0">
              <a:schemeClr val="bg2">
                <a:alpha val="70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200650" y="342900"/>
            <a:ext cx="3657600" cy="10287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mienne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1080623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2 Caption">
    <p:bg>
      <p:bgPr shadeToTitle="1">
        <a:gradFill flip="none" rotWithShape="1">
          <a:gsLst>
            <a:gs pos="0">
              <a:schemeClr val="bg2">
                <a:lumMod val="50000"/>
              </a:schemeClr>
            </a:gs>
            <a:gs pos="23000">
              <a:schemeClr val="tx1">
                <a:lumMod val="65000"/>
                <a:lumOff val="35000"/>
              </a:schemeClr>
            </a:gs>
            <a:gs pos="69000">
              <a:schemeClr val="tx1">
                <a:lumMod val="75000"/>
                <a:lumOff val="25000"/>
              </a:schemeClr>
            </a:gs>
            <a:gs pos="97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945" y="98226"/>
            <a:ext cx="4929188" cy="1321594"/>
          </a:xfrm>
          <a:prstGeom prst="rect">
            <a:avLst/>
          </a:prstGeom>
          <a:noFill/>
          <a:ln>
            <a:noFill/>
          </a:ln>
          <a:effectLst>
            <a:outerShdw blurRad="165100" dist="888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4279" t="2380" r="3238" b="11905"/>
          <a:stretch>
            <a:fillRect/>
          </a:stretch>
        </p:blipFill>
        <p:spPr bwMode="auto">
          <a:xfrm>
            <a:off x="178594" y="2286000"/>
            <a:ext cx="3399168" cy="4343400"/>
          </a:xfrm>
          <a:prstGeom prst="rect">
            <a:avLst/>
          </a:prstGeom>
          <a:noFill/>
          <a:ln>
            <a:noFill/>
          </a:ln>
          <a:effectLst>
            <a:outerShdw blurRad="127000" dist="279399" dir="2700000" algn="ctr" rotWithShape="0">
              <a:schemeClr val="bg2">
                <a:lumMod val="50000"/>
                <a:alpha val="71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7150" y="1419820"/>
            <a:ext cx="8972550" cy="776810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4400" kern="12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mienne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86200" y="2343151"/>
            <a:ext cx="5257799" cy="4378326"/>
          </a:xfrm>
        </p:spPr>
        <p:txBody>
          <a:bodyPr/>
          <a:lstStyle>
            <a:lvl1pPr marL="514350" indent="-514350">
              <a:buSzPct val="75000"/>
              <a:buFontTx/>
              <a:buBlip>
                <a:blip r:embed="rId4"/>
              </a:buBlip>
              <a:defRPr lang="en-US" sz="3600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1pPr>
            <a:lvl2pPr marL="914400" indent="-457200">
              <a:buSzPct val="75000"/>
              <a:buFontTx/>
              <a:buBlip>
                <a:blip r:embed="rId4"/>
              </a:buBlip>
              <a:defRPr lang="en-US" sz="3200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2pPr>
            <a:lvl3pPr>
              <a:defRPr lang="en-US" sz="3023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3pPr>
            <a:lvl4pPr>
              <a:defRPr lang="en-US" sz="3023" b="1" kern="12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4pPr>
            <a:lvl5pPr>
              <a:defRPr lang="en-US" sz="3023" b="1" kern="12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chemeClr val="tx1"/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5200650" y="342900"/>
            <a:ext cx="3657600" cy="1028700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mienne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</p:spTree>
    <p:extLst>
      <p:ext uri="{BB962C8B-B14F-4D97-AF65-F5344CB8AC3E}">
        <p14:creationId xmlns:p14="http://schemas.microsoft.com/office/powerpoint/2010/main" val="231608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8600" y="2291755"/>
            <a:ext cx="4114800" cy="4509095"/>
          </a:xfrm>
        </p:spPr>
        <p:txBody>
          <a:bodyPr/>
          <a:lstStyle>
            <a:lvl1pPr marL="0" indent="0">
              <a:buSzPct val="75000"/>
              <a:buFontTx/>
              <a:buNone/>
              <a:defRPr lang="en-US" sz="3200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1pPr>
            <a:lvl2pPr marL="461963" indent="-457200">
              <a:buSzPct val="75000"/>
              <a:buFontTx/>
              <a:buBlip>
                <a:blip r:embed="rId2"/>
              </a:buBlip>
              <a:defRPr lang="en-US" sz="3200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2pPr>
            <a:lvl3pPr>
              <a:defRPr lang="en-US" sz="3023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3pPr>
            <a:lvl4pPr>
              <a:defRPr lang="en-US" sz="3023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4pPr>
            <a:lvl5pPr>
              <a:defRPr lang="en-US" sz="3023" b="1" kern="12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0"/>
          </p:nvPr>
        </p:nvSpPr>
        <p:spPr>
          <a:xfrm>
            <a:off x="4743449" y="2291755"/>
            <a:ext cx="4114801" cy="4509095"/>
          </a:xfrm>
        </p:spPr>
        <p:txBody>
          <a:bodyPr/>
          <a:lstStyle>
            <a:lvl1pPr marL="0" indent="0">
              <a:buSzPct val="75000"/>
              <a:buFontTx/>
              <a:buNone/>
              <a:defRPr lang="en-US" sz="3200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1pPr>
            <a:lvl2pPr marL="461963" indent="-457200">
              <a:buSzPct val="75000"/>
              <a:buFontTx/>
              <a:buBlip>
                <a:blip r:embed="rId2"/>
              </a:buBlip>
              <a:defRPr lang="en-US" sz="3200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2pPr>
            <a:lvl3pPr>
              <a:defRPr lang="en-US" sz="3023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3pPr>
            <a:lvl4pPr>
              <a:defRPr lang="en-US" sz="3023" b="1" kern="1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4pPr>
            <a:lvl5pPr>
              <a:defRPr lang="en-US" sz="3023" b="1" kern="1200" dirty="0">
                <a:solidFill>
                  <a:schemeClr val="accent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Dominican Small Caps" charset="0"/>
                <a:ea typeface="MS PGothic" pitchFamily="34" charset="-128"/>
                <a:cs typeface="+mn-cs"/>
                <a:sym typeface="American Typewriter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42900" y="1485900"/>
            <a:ext cx="8498759" cy="742950"/>
          </a:xfrm>
        </p:spPr>
        <p:txBody>
          <a:bodyPr anchor="ctr">
            <a:noAutofit/>
          </a:bodyPr>
          <a:lstStyle>
            <a:lvl1pPr marL="0" indent="0" algn="ctr">
              <a:buNone/>
              <a:defRPr sz="4800">
                <a:solidFill>
                  <a:schemeClr val="bg1">
                    <a:lumMod val="9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mienne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</p:txBody>
      </p:sp>
      <p:pic>
        <p:nvPicPr>
          <p:cNvPr id="12" name="Picture 11"/>
          <p:cNvPicPr>
            <a:picLocks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3945" y="98226"/>
            <a:ext cx="4929188" cy="1321594"/>
          </a:xfrm>
          <a:prstGeom prst="rect">
            <a:avLst/>
          </a:prstGeom>
          <a:noFill/>
          <a:ln>
            <a:noFill/>
          </a:ln>
          <a:effectLst>
            <a:outerShdw blurRad="165100" dist="88899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861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26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659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50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19000">
              <a:schemeClr val="tx1">
                <a:lumMod val="75000"/>
                <a:lumOff val="25000"/>
              </a:schemeClr>
            </a:gs>
            <a:gs pos="69000">
              <a:schemeClr val="bg2">
                <a:lumMod val="25000"/>
              </a:schemeClr>
            </a:gs>
            <a:gs pos="97000">
              <a:schemeClr val="tx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21D97-D342-4F26-A3BF-64447EA79703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D2AF8-5185-4BC0-B571-685170620C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11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8" r:id="rId4"/>
    <p:sldLayoutId id="2147483673" r:id="rId5"/>
    <p:sldLayoutId id="2147483664" r:id="rId6"/>
    <p:sldLayoutId id="2147483665" r:id="rId7"/>
    <p:sldLayoutId id="2147483666" r:id="rId8"/>
    <p:sldLayoutId id="2147483667" r:id="rId9"/>
    <p:sldLayoutId id="2147483669" r:id="rId10"/>
  </p:sldLayoutIdLst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Case for the Deity of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ym typeface="Amienne" charset="0"/>
              </a:rPr>
              <a:t>Titus 2:13</a:t>
            </a:r>
            <a:endParaRPr lang="en-US" dirty="0">
              <a:sym typeface="Amien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21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Commanded Worship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Dominican Small Caps" charset="0"/>
              </a:rPr>
              <a:t>Jn 5:22, All men should Honor the Son</a:t>
            </a:r>
          </a:p>
          <a:p>
            <a:r>
              <a:rPr lang="en-US" dirty="0" smtClean="0">
                <a:sym typeface="Dominican Small Caps" charset="0"/>
              </a:rPr>
              <a:t>Heb 1:6-8, let all the Angels of God worship him</a:t>
            </a:r>
          </a:p>
          <a:p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33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Power over Death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Jn 2:19-22, Jesus said HE will overcome death</a:t>
            </a:r>
          </a:p>
          <a:p>
            <a:r>
              <a:rPr lang="en-US" dirty="0"/>
              <a:t>Jn 5:19-24, </a:t>
            </a:r>
            <a:r>
              <a:rPr lang="en-US" dirty="0">
                <a:sym typeface="Dominican Small Caps" charset="0"/>
              </a:rPr>
              <a:t>quickens who he will</a:t>
            </a:r>
          </a:p>
          <a:p>
            <a:r>
              <a:rPr lang="en-US" dirty="0" smtClean="0"/>
              <a:t>Jn </a:t>
            </a:r>
            <a:r>
              <a:rPr lang="en-US" dirty="0" smtClean="0"/>
              <a:t>10:15-18, Jesus has power to give his life and restore it </a:t>
            </a:r>
          </a:p>
          <a:p>
            <a:r>
              <a:rPr lang="en-US" dirty="0" smtClean="0">
                <a:sym typeface="Dominican Small Caps" charset="0"/>
              </a:rPr>
              <a:t>Jn </a:t>
            </a:r>
            <a:r>
              <a:rPr lang="en-US" dirty="0" smtClean="0">
                <a:sym typeface="Dominican Small Caps" charset="0"/>
              </a:rPr>
              <a:t>11, Lazarus</a:t>
            </a:r>
          </a:p>
          <a:p>
            <a:r>
              <a:rPr lang="en-US" dirty="0">
                <a:sym typeface="Dominican Small Caps" charset="0"/>
              </a:rPr>
              <a:t>Lk 8:52-56, Daughter of </a:t>
            </a:r>
            <a:r>
              <a:rPr lang="en-US" dirty="0" smtClean="0">
                <a:sym typeface="Dominican Small Caps" charset="0"/>
              </a:rPr>
              <a:t>Ruler</a:t>
            </a:r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3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Giver of Eternal Life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Jn 5:19-24, has eternal life</a:t>
            </a:r>
          </a:p>
          <a:p>
            <a:r>
              <a:rPr lang="en-US" dirty="0">
                <a:sym typeface="Dominican Small Caps" charset="0"/>
              </a:rPr>
              <a:t>Jn </a:t>
            </a:r>
            <a:r>
              <a:rPr lang="en-US" dirty="0" smtClean="0">
                <a:sym typeface="Dominican Small Caps" charset="0"/>
              </a:rPr>
              <a:t>6, 10:28, gives life eternal</a:t>
            </a:r>
            <a:endParaRPr lang="en-US" dirty="0">
              <a:sym typeface="Dominican Small Caps" charset="0"/>
            </a:endParaRPr>
          </a:p>
          <a:p>
            <a:r>
              <a:rPr lang="en-US" dirty="0" smtClean="0">
                <a:sym typeface="Dominican Small Caps" charset="0"/>
              </a:rPr>
              <a:t>Jn </a:t>
            </a:r>
            <a:r>
              <a:rPr lang="en-US" dirty="0">
                <a:sym typeface="Dominican Small Caps" charset="0"/>
              </a:rPr>
              <a:t>11, </a:t>
            </a:r>
            <a:r>
              <a:rPr lang="en-US" dirty="0" smtClean="0">
                <a:sym typeface="Dominican Small Caps" charset="0"/>
              </a:rPr>
              <a:t>I am the resurrection and life</a:t>
            </a:r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847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ja-JP" smtClean="0">
                <a:sym typeface="Amienne" charset="0"/>
              </a:rPr>
              <a:t>Miraculous Knowledge</a:t>
            </a:r>
            <a:endParaRPr lang="en-US" dirty="0">
              <a:sym typeface="Amienne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Dominican Small Caps" charset="0"/>
              </a:rPr>
              <a:t>Jn 2:23-25, Jesus knew all men</a:t>
            </a:r>
          </a:p>
          <a:p>
            <a:r>
              <a:rPr lang="en-US" dirty="0" smtClean="0"/>
              <a:t>Jn 6:60-64, Jesus knew his disciples murmured </a:t>
            </a:r>
          </a:p>
          <a:p>
            <a:r>
              <a:rPr lang="en-US" dirty="0" smtClean="0"/>
              <a:t>Jn 16:19, Jesus knew the Apostles questions</a:t>
            </a:r>
          </a:p>
          <a:p>
            <a:r>
              <a:rPr lang="en-US" dirty="0" smtClean="0"/>
              <a:t>Mt 9:1-8, knew the thoughts of the scribes</a:t>
            </a:r>
          </a:p>
          <a:p>
            <a:r>
              <a:rPr lang="en-US" dirty="0" smtClean="0"/>
              <a:t>Mt 12:25, Jesus knew the Pharisees thoughts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709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18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>
                <a:sym typeface="Dominican Small Caps" charset="0"/>
              </a:rPr>
              <a:t>His Titles </a:t>
            </a:r>
          </a:p>
          <a:p>
            <a:pPr lvl="1"/>
            <a:r>
              <a:rPr lang="en-US" dirty="0" smtClean="0">
                <a:sym typeface="Dominican Small Caps" charset="0"/>
              </a:rPr>
              <a:t>Emmanuel</a:t>
            </a:r>
          </a:p>
          <a:p>
            <a:pPr lvl="1"/>
            <a:r>
              <a:rPr lang="en-US" dirty="0" smtClean="0">
                <a:sym typeface="Dominican Small Caps" charset="0"/>
              </a:rPr>
              <a:t>Son of God</a:t>
            </a:r>
          </a:p>
          <a:p>
            <a:pPr lvl="1"/>
            <a:r>
              <a:rPr lang="en-US" smtClean="0">
                <a:sym typeface="Dominican Small Caps" charset="0"/>
              </a:rPr>
              <a:t>God</a:t>
            </a:r>
            <a:endParaRPr lang="en-US" dirty="0" smtClean="0">
              <a:sym typeface="Dominican Small Cap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Dominican Small Caps" charset="0"/>
              </a:rPr>
              <a:t>His Works </a:t>
            </a:r>
          </a:p>
          <a:p>
            <a:pPr lvl="1"/>
            <a:r>
              <a:rPr lang="en-US" dirty="0" smtClean="0">
                <a:sym typeface="Dominican Small Caps" charset="0"/>
              </a:rPr>
              <a:t>Forgave Sins</a:t>
            </a:r>
          </a:p>
          <a:p>
            <a:pPr lvl="1"/>
            <a:r>
              <a:rPr lang="en-US" dirty="0" smtClean="0">
                <a:sym typeface="Dominican Small Caps" charset="0"/>
              </a:rPr>
              <a:t>Accepted Worship</a:t>
            </a:r>
          </a:p>
          <a:p>
            <a:pPr lvl="1"/>
            <a:r>
              <a:rPr lang="en-US" dirty="0" smtClean="0">
                <a:sym typeface="Dominican Small Caps" charset="0"/>
              </a:rPr>
              <a:t>Commanded Worship</a:t>
            </a:r>
          </a:p>
          <a:p>
            <a:pPr lvl="1"/>
            <a:r>
              <a:rPr lang="en-US" dirty="0" smtClean="0">
                <a:sym typeface="Dominican Small Caps" charset="0"/>
              </a:rPr>
              <a:t>Power over Death</a:t>
            </a:r>
          </a:p>
          <a:p>
            <a:pPr lvl="1"/>
            <a:r>
              <a:rPr lang="en-US" dirty="0" smtClean="0">
                <a:sym typeface="Dominican Small Caps" charset="0"/>
              </a:rPr>
              <a:t>Giver of Eternal Life</a:t>
            </a:r>
          </a:p>
          <a:p>
            <a:pPr lvl="1"/>
            <a:r>
              <a:rPr lang="en-US" dirty="0" smtClean="0">
                <a:sym typeface="Dominican Small Caps" charset="0"/>
              </a:rPr>
              <a:t>Knew Man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Deity of Christ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86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Amienne" charset="0"/>
              </a:rPr>
              <a:t>The Question:</a:t>
            </a:r>
          </a:p>
          <a:p>
            <a:pPr lvl="1"/>
            <a:r>
              <a:rPr lang="en-US" dirty="0" smtClean="0">
                <a:sym typeface="Amienne" charset="0"/>
              </a:rPr>
              <a:t>Did Jesus abandon all attributes of Deity</a:t>
            </a:r>
            <a:r>
              <a:rPr lang="en-US" dirty="0" smtClean="0">
                <a:sym typeface="Amienne" charset="0"/>
              </a:rPr>
              <a:t>?</a:t>
            </a:r>
          </a:p>
          <a:p>
            <a:pPr lvl="1"/>
            <a:r>
              <a:rPr lang="en-US" dirty="0" smtClean="0">
                <a:sym typeface="Amienne" charset="0"/>
              </a:rPr>
              <a:t>Heb 2:16-18</a:t>
            </a:r>
          </a:p>
          <a:p>
            <a:pPr lvl="1"/>
            <a:r>
              <a:rPr lang="en-US" dirty="0" smtClean="0">
                <a:sym typeface="Amienne" charset="0"/>
              </a:rPr>
              <a:t>Heb 4:14-16</a:t>
            </a:r>
            <a:endParaRPr lang="en-US" dirty="0">
              <a:sym typeface="Amienn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The Case for Deity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9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intent of this study is not to minimize his example, physical life, or experiences as a man but to promote who he was. That he had divine power to do as he wished and yet still in meekness, humility, as a suffering servant; yielded to the world, his enemies, and those who would become his disciples.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Case for the Deity of Christ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406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>
                <a:sym typeface="Dominican Small Caps" charset="0"/>
              </a:rPr>
              <a:t>Emmanuel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Dominican Small Caps" charset="0"/>
              </a:rPr>
              <a:t>Mt 1:21-23, Emmanuel “God With Us”</a:t>
            </a:r>
          </a:p>
          <a:p>
            <a:r>
              <a:rPr lang="en-US" dirty="0" smtClean="0">
                <a:sym typeface="Dominican Small Caps" charset="0"/>
              </a:rPr>
              <a:t>Isa 7:14, Prophecy of Immanuel</a:t>
            </a:r>
          </a:p>
          <a:p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81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>
                <a:sym typeface="Dominican Small Caps" charset="0"/>
              </a:rPr>
              <a:t>Son of God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ym typeface="Dominican Small Caps" charset="0"/>
              </a:rPr>
              <a:t>Jn 1:14, 1:18, 1:34,  only begotten of God</a:t>
            </a:r>
          </a:p>
          <a:p>
            <a:r>
              <a:rPr lang="en-US" dirty="0" smtClean="0">
                <a:sym typeface="Dominican Small Caps" charset="0"/>
              </a:rPr>
              <a:t>Jn 3:16, Only begotten son</a:t>
            </a:r>
          </a:p>
          <a:p>
            <a:r>
              <a:rPr lang="en-US" dirty="0" smtClean="0">
                <a:sym typeface="Dominican Small Caps" charset="0"/>
              </a:rPr>
              <a:t>Heb 1:6-8, first begotten</a:t>
            </a:r>
          </a:p>
          <a:p>
            <a:r>
              <a:rPr lang="en-US" dirty="0" smtClean="0">
                <a:sym typeface="Dominican Small Caps" charset="0"/>
              </a:rPr>
              <a:t>Mt </a:t>
            </a:r>
            <a:r>
              <a:rPr lang="en-US" dirty="0" smtClean="0">
                <a:sym typeface="Dominican Small Caps" charset="0"/>
              </a:rPr>
              <a:t>8:29, Mk 3:11, unclean spirits and demons recognized him as the Son of God</a:t>
            </a:r>
          </a:p>
          <a:p>
            <a:r>
              <a:rPr lang="en-US" dirty="0" smtClean="0">
                <a:sym typeface="Dominican Small Caps" charset="0"/>
              </a:rPr>
              <a:t>Indicates Equality; of Same Kind/Lineage 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mtClean="0"/>
              <a:t>His 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61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God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sym typeface="Dominican Small Caps" charset="0"/>
              </a:rPr>
              <a:t>Jn 1:1-14, word was God</a:t>
            </a:r>
          </a:p>
          <a:p>
            <a:r>
              <a:rPr lang="en-US" dirty="0">
                <a:sym typeface="Dominican Small Caps" charset="0"/>
              </a:rPr>
              <a:t>Heb 1:6-8 Thy Throne O God…</a:t>
            </a:r>
          </a:p>
          <a:p>
            <a:r>
              <a:rPr lang="en-US" dirty="0" smtClean="0"/>
              <a:t>Jn </a:t>
            </a:r>
            <a:r>
              <a:rPr lang="en-US" dirty="0" smtClean="0"/>
              <a:t>20:28, Thomas</a:t>
            </a:r>
          </a:p>
          <a:p>
            <a:r>
              <a:rPr lang="en-US" dirty="0">
                <a:sym typeface="Dominican Small Caps" charset="0"/>
              </a:rPr>
              <a:t>Jn 5:17-18, People recognize he claimed to be equal to God 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Titles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89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Forgave Sins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Dominican Small Caps" charset="0"/>
              </a:rPr>
              <a:t>Mt 9:1-8, Healing of man with Palsy</a:t>
            </a:r>
          </a:p>
          <a:p>
            <a:r>
              <a:rPr lang="en-US" dirty="0" smtClean="0">
                <a:sym typeface="Dominican Small Caps" charset="0"/>
              </a:rPr>
              <a:t>Lk 7:36-50, Woman at Simon’s House</a:t>
            </a:r>
          </a:p>
          <a:p>
            <a:r>
              <a:rPr lang="en-US" dirty="0" smtClean="0">
                <a:sym typeface="Dominican Small Caps" charset="0"/>
              </a:rPr>
              <a:t>Lk 23:39-43, Thief on Cross</a:t>
            </a:r>
          </a:p>
          <a:p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67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smtClean="0"/>
              <a:t>Worship (Not Non-Deities)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ym typeface="Dominican Small Caps" charset="0"/>
              </a:rPr>
              <a:t>Ex 20:2-6, 10 Commandments</a:t>
            </a:r>
          </a:p>
          <a:p>
            <a:r>
              <a:rPr lang="en-US" dirty="0" smtClean="0">
                <a:sym typeface="Dominican Small Caps" charset="0"/>
              </a:rPr>
              <a:t>Acts 10:25-26, Peter Refused Worship</a:t>
            </a:r>
          </a:p>
          <a:p>
            <a:r>
              <a:rPr lang="en-US" dirty="0" smtClean="0">
                <a:sym typeface="Dominican Small Caps" charset="0"/>
              </a:rPr>
              <a:t>Acts 14:8-18, Paul and Barnabus</a:t>
            </a:r>
          </a:p>
          <a:p>
            <a:r>
              <a:rPr lang="en-US" dirty="0" smtClean="0">
                <a:sym typeface="Dominican Small Caps" charset="0"/>
              </a:rPr>
              <a:t>Rev </a:t>
            </a:r>
            <a:r>
              <a:rPr lang="en-US" dirty="0" smtClean="0">
                <a:sym typeface="Dominican Small Caps" charset="0"/>
              </a:rPr>
              <a:t>22:8-9, Angels Refused Worship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709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6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mtClean="0"/>
              <a:t>Accepted Worship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Dominican Small Caps" charset="0"/>
              </a:rPr>
              <a:t>Mt 8:2-3, Leper</a:t>
            </a:r>
          </a:p>
          <a:p>
            <a:r>
              <a:rPr lang="en-US" dirty="0" smtClean="0">
                <a:sym typeface="Dominican Small Caps" charset="0"/>
              </a:rPr>
              <a:t>Mt 9:18-19, Ruler</a:t>
            </a:r>
          </a:p>
          <a:p>
            <a:r>
              <a:rPr lang="en-US" dirty="0" smtClean="0">
                <a:sym typeface="Dominican Small Caps" charset="0"/>
              </a:rPr>
              <a:t>Jn 9:35-38, Blind Man</a:t>
            </a:r>
          </a:p>
          <a:p>
            <a:r>
              <a:rPr lang="en-US" dirty="0" smtClean="0">
                <a:sym typeface="Dominican Small Caps" charset="0"/>
              </a:rPr>
              <a:t>Jn 20:28, Thomas</a:t>
            </a:r>
          </a:p>
          <a:p>
            <a:r>
              <a:rPr lang="en-US" dirty="0" smtClean="0">
                <a:sym typeface="Dominican Small Caps" charset="0"/>
              </a:rPr>
              <a:t>Mk 5:1-10, an unclean spirit</a:t>
            </a:r>
          </a:p>
          <a:p>
            <a:endParaRPr lang="en-US" dirty="0">
              <a:sym typeface="Dominican Small Caps" charset="0"/>
            </a:endParaRP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His 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7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prism dir="u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339</TotalTime>
  <Words>451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ＭＳ Ｐゴシック</vt:lpstr>
      <vt:lpstr>ＭＳ Ｐゴシック</vt:lpstr>
      <vt:lpstr>American Typewriter</vt:lpstr>
      <vt:lpstr>Amienne</vt:lpstr>
      <vt:lpstr>Arial</vt:lpstr>
      <vt:lpstr>Calibri</vt:lpstr>
      <vt:lpstr>Calibri Light</vt:lpstr>
      <vt:lpstr>Dominican Small Caps</vt:lpstr>
      <vt:lpstr>Office Theme</vt:lpstr>
      <vt:lpstr>The Case for the Deity of Christ</vt:lpstr>
      <vt:lpstr>PowerPoint Presentation</vt:lpstr>
      <vt:lpstr>The Case for the Deity of Christ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rdward</dc:creator>
  <cp:lastModifiedBy>rdward</cp:lastModifiedBy>
  <cp:revision>45</cp:revision>
  <dcterms:created xsi:type="dcterms:W3CDTF">2018-05-31T21:54:55Z</dcterms:created>
  <dcterms:modified xsi:type="dcterms:W3CDTF">2018-07-08T22:59:43Z</dcterms:modified>
</cp:coreProperties>
</file>