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7" r:id="rId2"/>
    <p:sldId id="264" r:id="rId3"/>
    <p:sldId id="290" r:id="rId4"/>
    <p:sldId id="294" r:id="rId5"/>
    <p:sldId id="308" r:id="rId6"/>
    <p:sldId id="291" r:id="rId7"/>
    <p:sldId id="303" r:id="rId8"/>
    <p:sldId id="301" r:id="rId9"/>
    <p:sldId id="292" r:id="rId10"/>
    <p:sldId id="304" r:id="rId11"/>
    <p:sldId id="302" r:id="rId12"/>
    <p:sldId id="305" r:id="rId13"/>
    <p:sldId id="306" r:id="rId14"/>
    <p:sldId id="285" r:id="rId15"/>
    <p:sldId id="30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DD"/>
    <a:srgbClr val="FFEECD"/>
    <a:srgbClr val="1C1C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4684" autoAdjust="0"/>
  </p:normalViewPr>
  <p:slideViewPr>
    <p:cSldViewPr>
      <p:cViewPr varScale="1">
        <p:scale>
          <a:sx n="86" d="100"/>
          <a:sy n="86" d="100"/>
        </p:scale>
        <p:origin x="119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"/>
          <a:stretch/>
        </p:blipFill>
        <p:spPr>
          <a:xfrm>
            <a:off x="0" y="-30420"/>
            <a:ext cx="9144000" cy="68884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10600" cy="1143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447800" y="4267200"/>
            <a:ext cx="6172200" cy="2209800"/>
          </a:xfrm>
          <a:prstGeom prst="roundRect">
            <a:avLst>
              <a:gd name="adj" fmla="val 36207"/>
            </a:avLst>
          </a:prstGeom>
        </p:spPr>
        <p:txBody>
          <a:bodyPr anchor="ctr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441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ubtitel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00" y="1371599"/>
            <a:ext cx="9906000" cy="6118053"/>
          </a:xfrm>
          <a:prstGeom prst="rect">
            <a:avLst/>
          </a:prstGeom>
          <a:effectLst>
            <a:softEdge rad="825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762000"/>
          </a:xfrm>
          <a:blipFill dpi="0" rotWithShape="1">
            <a:blip r:embed="rId3">
              <a:alphaModFix amt="5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  <a:latin typeface="Georgia" panose="02040502050405020303" pitchFamily="18" charset="0"/>
                <a:ea typeface="Adelon-Light" panose="000003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800600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304800" y="914400"/>
            <a:ext cx="8458200" cy="762000"/>
          </a:xfrm>
          <a:prstGeom prst="roundRect">
            <a:avLst>
              <a:gd name="adj" fmla="val 21667"/>
            </a:avLst>
          </a:prstGeom>
          <a:blipFill dpi="0" rotWithShape="1">
            <a:blip r:embed="rId3">
              <a:alphaModFix amt="5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kern="0" dirty="0" smtClean="0"/>
              <a:t>Click to edit Sub Title</a:t>
            </a:r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2846585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00" y="358947"/>
            <a:ext cx="9906000" cy="7130706"/>
          </a:xfrm>
          <a:prstGeom prst="rect">
            <a:avLst/>
          </a:prstGeom>
          <a:effectLst>
            <a:softEdge rad="825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990600"/>
          </a:xfrm>
          <a:blipFill dpi="0" rotWithShape="1">
            <a:blip r:embed="rId3">
              <a:alphaModFix amt="5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  <a:latin typeface="Georgia" panose="02040502050405020303" pitchFamily="18" charset="0"/>
                <a:ea typeface="Adelon-Light" panose="000003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410200"/>
          </a:xfrm>
          <a:blipFill>
            <a:blip r:embed="rId3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2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1905000"/>
            <a:ext cx="32131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219200"/>
          </a:xfrm>
          <a:blipFill dpi="0" rotWithShape="1">
            <a:blip r:embed="rId3">
              <a:alphaModFix amt="5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  <a:latin typeface="Georgia" panose="02040502050405020303" pitchFamily="18" charset="0"/>
                <a:ea typeface="Adelon-Light" panose="000003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93110" y="1905000"/>
            <a:ext cx="5850890" cy="4920824"/>
          </a:xfrm>
          <a:blipFill dpi="0" rotWithShape="1">
            <a:blip r:embed="rId3">
              <a:alphaModFix amt="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effectLst>
            <a:glow rad="127000">
              <a:srgbClr val="FFEECD"/>
            </a:glow>
          </a:effectLst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20650" y="1905000"/>
            <a:ext cx="3175000" cy="1981200"/>
          </a:xfrm>
          <a:blipFill>
            <a:blip r:embed="rId4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txBody>
          <a:bodyPr anchor="ctr"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152400" y="1600200"/>
            <a:ext cx="8763000" cy="0"/>
          </a:xfrm>
          <a:prstGeom prst="line">
            <a:avLst/>
          </a:prstGeom>
          <a:solidFill>
            <a:schemeClr val="accent1"/>
          </a:solidFill>
          <a:ln w="57150" cap="flat" cmpd="dbl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37160" y="3886200"/>
            <a:ext cx="3175000" cy="2819400"/>
          </a:xfrm>
          <a:blipFill>
            <a:blip r:embed="rId4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txBody>
          <a:bodyPr anchor="ctr"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524432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and Content 2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1905000"/>
            <a:ext cx="32131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219200"/>
          </a:xfrm>
          <a:blipFill dpi="0" rotWithShape="1">
            <a:blip r:embed="rId3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  <a:latin typeface="Georgia" panose="02040502050405020303" pitchFamily="18" charset="0"/>
                <a:ea typeface="Adelon-Light" panose="000003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20650" y="1905000"/>
            <a:ext cx="3175000" cy="1981200"/>
          </a:xfrm>
          <a:blipFill>
            <a:blip r:embed="rId4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txBody>
          <a:bodyPr anchor="ctr"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152400" y="1600200"/>
            <a:ext cx="8763000" cy="0"/>
          </a:xfrm>
          <a:prstGeom prst="line">
            <a:avLst/>
          </a:prstGeom>
          <a:solidFill>
            <a:schemeClr val="accent1"/>
          </a:solidFill>
          <a:ln w="57150" cap="flat" cmpd="dbl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37160" y="3886200"/>
            <a:ext cx="3175000" cy="2819400"/>
          </a:xfrm>
          <a:blipFill>
            <a:blip r:embed="rId4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txBody>
          <a:bodyPr anchor="ctr"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61963" indent="-457200">
              <a:buFont typeface="Wingdings" panose="05000000000000000000" pitchFamily="2" charset="2"/>
              <a:buChar char="q"/>
              <a:defRPr b="1">
                <a:solidFill>
                  <a:schemeClr val="bg1"/>
                </a:solidFill>
              </a:defRPr>
            </a:lvl2pPr>
            <a:lvl3pPr marL="914400" indent="-461963">
              <a:buClr>
                <a:schemeClr val="bg1"/>
              </a:buClr>
              <a:buFont typeface="Wingdings" panose="05000000000000000000" pitchFamily="2" charset="2"/>
              <a:buChar char="Ø"/>
              <a:defRPr sz="3200" b="1">
                <a:solidFill>
                  <a:schemeClr val="bg1"/>
                </a:solidFill>
              </a:defRPr>
            </a:lvl3pPr>
            <a:lvl4pPr marL="1376363" indent="-461963">
              <a:buClrTx/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1"/>
                </a:solidFill>
              </a:defRPr>
            </a:lvl4pPr>
            <a:lvl5pPr marL="1828800" indent="-461963">
              <a:buClrTx/>
              <a:buSzPct val="100000"/>
              <a:tabLst>
                <a:tab pos="914400" algn="l"/>
              </a:tabLst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1905000"/>
            <a:ext cx="5715000" cy="4800600"/>
          </a:xfrm>
          <a:noFill/>
        </p:spPr>
        <p:txBody>
          <a:bodyPr>
            <a:normAutofit/>
          </a:bodyPr>
          <a:lstStyle>
            <a:lvl1pPr marL="457200" indent="-457200">
              <a:defRPr/>
            </a:lvl1pPr>
            <a:lvl2pPr marL="803275" indent="-346075">
              <a:defRPr/>
            </a:lvl2pPr>
            <a:lvl3pPr marL="1198563" indent="-284163">
              <a:buClrTx/>
              <a:buSzPct val="100000"/>
              <a:buFont typeface="Courier New" panose="02070309020205020404" pitchFamily="49" charset="0"/>
              <a:buChar char="o"/>
              <a:defRPr sz="2800"/>
            </a:lvl3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18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00" y="358947"/>
            <a:ext cx="9906000" cy="7130706"/>
          </a:xfrm>
          <a:prstGeom prst="rect">
            <a:avLst/>
          </a:prstGeom>
          <a:effectLst>
            <a:softEdge rad="825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6547"/>
            <a:ext cx="8610600" cy="1143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286000"/>
            <a:ext cx="4191000" cy="4419600"/>
          </a:xfrm>
        </p:spPr>
        <p:txBody>
          <a:bodyPr/>
          <a:lstStyle>
            <a:lvl1pPr marL="0" indent="0">
              <a:buNone/>
              <a:defRPr sz="3200"/>
            </a:lvl1pPr>
            <a:lvl2pPr marL="461963" indent="-457200">
              <a:buFont typeface="Wingdings" panose="05000000000000000000" pitchFamily="2" charset="2"/>
              <a:buChar char="ü"/>
              <a:defRPr sz="2800"/>
            </a:lvl2pPr>
          </a:lstStyle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382000" cy="685800"/>
          </a:xfrm>
        </p:spPr>
        <p:txBody>
          <a:bodyPr/>
          <a:lstStyle>
            <a:lvl1pPr marL="0" indent="0">
              <a:buNone/>
              <a:defRPr sz="3600" baseline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648200" y="2286000"/>
            <a:ext cx="4191000" cy="4419600"/>
          </a:xfrm>
        </p:spPr>
        <p:txBody>
          <a:bodyPr/>
          <a:lstStyle>
            <a:lvl1pPr marL="0" indent="0">
              <a:buNone/>
              <a:defRPr sz="3200"/>
            </a:lvl1pPr>
            <a:lvl2pPr marL="461963" indent="-457200">
              <a:buFont typeface="Arial" panose="020B0604020202020204" pitchFamily="34" charset="0"/>
              <a:buChar char="×"/>
              <a:defRPr sz="2800"/>
            </a:lvl2pPr>
          </a:lstStyle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83726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ible Glasses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832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9144000" cy="1143000"/>
          </a:xfrm>
          <a:prstGeom prst="roundRect">
            <a:avLst>
              <a:gd name="adj" fmla="val 21667"/>
            </a:avLst>
          </a:prstGeom>
          <a:blipFill dpi="0" rotWithShape="1">
            <a:blip r:embed="rId9">
              <a:alphaModFix amt="5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534400" cy="4714875"/>
          </a:xfrm>
          <a:prstGeom prst="rect">
            <a:avLst/>
          </a:prstGeom>
          <a:blipFill dpi="0" rotWithShape="1">
            <a:blip r:embed="rId9">
              <a:alphaModFix amt="5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3" r:id="rId3"/>
    <p:sldLayoutId id="2147483734" r:id="rId4"/>
    <p:sldLayoutId id="2147483736" r:id="rId5"/>
    <p:sldLayoutId id="2147483732" r:id="rId6"/>
    <p:sldLayoutId id="2147483735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q"/>
        <a:defRPr sz="3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anose="05000000000000000000" pitchFamily="2" charset="2"/>
        <a:buChar char="Ø"/>
        <a:defRPr sz="3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a Blind Man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Question of Punishment for </a:t>
            </a:r>
            <a:r>
              <a:rPr lang="en-US" altLang="en-US" dirty="0" smtClean="0"/>
              <a:t>Sin</a:t>
            </a:r>
          </a:p>
          <a:p>
            <a:r>
              <a:rPr lang="en-US" dirty="0" smtClean="0"/>
              <a:t>Jn 9:1-7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Reasons for Hardship</a:t>
            </a:r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Keeping Proper Perspective</a:t>
            </a:r>
          </a:p>
          <a:p>
            <a:pPr lvl="1"/>
            <a:r>
              <a:rPr lang="en-US" dirty="0" smtClean="0"/>
              <a:t>All hardships are not a result of sin</a:t>
            </a:r>
          </a:p>
          <a:p>
            <a:pPr lvl="1"/>
            <a:r>
              <a:rPr lang="en-US" dirty="0" smtClean="0"/>
              <a:t>Knowledge, Faith, &amp; Hope Allow for Endurance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9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Punishment for Sin?</a:t>
            </a:r>
            <a:endParaRPr lang="en-US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Lasting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Job 4:7-8, they that plow iniquity and sow wickedness will reap the same. </a:t>
            </a:r>
          </a:p>
          <a:p>
            <a:pPr lvl="0"/>
            <a:r>
              <a:rPr lang="en-US" dirty="0" smtClean="0"/>
              <a:t>Lam 5:7, Our fathers have sinned, and are not; and we have borne their iniquities.</a:t>
            </a:r>
          </a:p>
          <a:p>
            <a:r>
              <a:rPr lang="en-US" dirty="0" smtClean="0"/>
              <a:t>Hos </a:t>
            </a:r>
            <a:r>
              <a:rPr lang="en-US" dirty="0"/>
              <a:t>8:7, Sow to the wind - reap the </a:t>
            </a:r>
            <a:r>
              <a:rPr lang="en-US" dirty="0" smtClean="0"/>
              <a:t>whirlwind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Question of Suffering</a:t>
            </a:r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 smtClean="0"/>
              <a:t>II Tim 3:12, all that will live godly shall suffer persecution. </a:t>
            </a:r>
          </a:p>
          <a:p>
            <a:r>
              <a:rPr lang="en-US" dirty="0" smtClean="0"/>
              <a:t>I Pet 5:10; dealing with suffering</a:t>
            </a:r>
          </a:p>
          <a:p>
            <a:r>
              <a:rPr lang="en-US" dirty="0"/>
              <a:t>Phil 1:21, For to me to live is Christ, and to die is gain.</a:t>
            </a:r>
          </a:p>
        </p:txBody>
      </p:sp>
    </p:spTree>
    <p:extLst>
      <p:ext uri="{BB962C8B-B14F-4D97-AF65-F5344CB8AC3E}">
        <p14:creationId xmlns:p14="http://schemas.microsoft.com/office/powerpoint/2010/main" val="187935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Question of Inherited Sin</a:t>
            </a:r>
            <a:endParaRPr lang="en-US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Separating Hardships from Punishment</a:t>
            </a:r>
          </a:p>
          <a:p>
            <a:pPr lvl="1"/>
            <a:r>
              <a:rPr lang="en-US" smtClean="0"/>
              <a:t>Jn 9:3, Jesus said neither</a:t>
            </a:r>
          </a:p>
          <a:p>
            <a:pPr lvl="1"/>
            <a:r>
              <a:rPr lang="en-US" altLang="en-US" smtClean="0"/>
              <a:t>II Cor 5:10, accountable for our own actions</a:t>
            </a:r>
          </a:p>
          <a:p>
            <a:pPr lvl="1"/>
            <a:r>
              <a:rPr lang="en-US" altLang="en-US" smtClean="0"/>
              <a:t>Col 3:25, rewarded based on our actions</a:t>
            </a:r>
          </a:p>
          <a:p>
            <a:pPr lvl="1"/>
            <a:r>
              <a:rPr lang="en-US" altLang="en-US" smtClean="0"/>
              <a:t>Rev 20:13, judged based on our actions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the Blind Man Saw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mtClean="0"/>
              <a:t>Summary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Individual Accountability</a:t>
            </a:r>
          </a:p>
          <a:p>
            <a:r>
              <a:rPr lang="en-US" smtClean="0"/>
              <a:t>Not all Hardships are Due to Sin</a:t>
            </a:r>
          </a:p>
          <a:p>
            <a:pPr lvl="1"/>
            <a:r>
              <a:rPr lang="en-US" smtClean="0"/>
              <a:t>Benefit of Others</a:t>
            </a:r>
          </a:p>
          <a:p>
            <a:pPr lvl="1"/>
            <a:r>
              <a:rPr lang="en-US" smtClean="0"/>
              <a:t>For our Benefit</a:t>
            </a:r>
          </a:p>
          <a:p>
            <a:pPr lvl="1"/>
            <a:r>
              <a:rPr lang="en-US" smtClean="0"/>
              <a:t>Because of OUR Sin</a:t>
            </a:r>
          </a:p>
          <a:p>
            <a:pPr lvl="1"/>
            <a:r>
              <a:rPr lang="en-US" smtClean="0"/>
              <a:t>Because we live in the World</a:t>
            </a:r>
          </a:p>
          <a:p>
            <a:r>
              <a:rPr lang="en-US" smtClean="0"/>
              <a:t>Dealing with Suffering</a:t>
            </a:r>
          </a:p>
          <a:p>
            <a:r>
              <a:rPr lang="en-US" smtClean="0"/>
              <a:t>Question of Inherited Sin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49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447800" y="4191000"/>
            <a:ext cx="6172200" cy="2286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All sin </a:t>
            </a:r>
            <a:r>
              <a:rPr lang="en-US" altLang="en-US" dirty="0" smtClean="0"/>
              <a:t>brings hardship, </a:t>
            </a:r>
            <a:endParaRPr lang="en-US" altLang="en-US" dirty="0"/>
          </a:p>
          <a:p>
            <a:pPr eaLnBrk="1" hangingPunct="1"/>
            <a:r>
              <a:rPr lang="en-US" altLang="en-US" dirty="0"/>
              <a:t>not all </a:t>
            </a:r>
            <a:r>
              <a:rPr lang="en-US" altLang="en-US" dirty="0" smtClean="0"/>
              <a:t>hardships are </a:t>
            </a:r>
            <a:r>
              <a:rPr lang="en-US" altLang="en-US" dirty="0"/>
              <a:t>a result of </a:t>
            </a:r>
            <a:r>
              <a:rPr lang="en-US" altLang="en-US" dirty="0" smtClean="0"/>
              <a:t>sin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77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Punishment for Sin?</a:t>
            </a:r>
            <a:endParaRPr lang="en-US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smtClean="0"/>
              <a:t>Common Idea of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en-US" dirty="0" smtClean="0"/>
              <a:t>Jn 9:2-3, Who Sinned? </a:t>
            </a:r>
          </a:p>
          <a:p>
            <a:r>
              <a:rPr lang="en-US" altLang="en-US" dirty="0" smtClean="0"/>
              <a:t>Acts 28:3-6, Paul bit by poisonous snake</a:t>
            </a:r>
          </a:p>
          <a:p>
            <a:r>
              <a:rPr lang="en-US" altLang="en-US" dirty="0"/>
              <a:t>Job 4:1-9, </a:t>
            </a:r>
            <a:r>
              <a:rPr lang="en-US" altLang="en-US" dirty="0" err="1"/>
              <a:t>Eliphaz</a:t>
            </a:r>
            <a:r>
              <a:rPr lang="en-US" altLang="en-US" dirty="0"/>
              <a:t> to </a:t>
            </a:r>
            <a:r>
              <a:rPr lang="en-US" altLang="en-US" dirty="0" smtClean="0"/>
              <a:t>Job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Punishment for Sin?</a:t>
            </a:r>
            <a:endParaRPr lang="en-US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smtClean="0"/>
              <a:t>Common Idea of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Hardships were ALWAYS due to sin</a:t>
            </a:r>
          </a:p>
          <a:p>
            <a:pPr lvl="1"/>
            <a:r>
              <a:rPr lang="en-US" altLang="en-US" dirty="0"/>
              <a:t>Ex 20:5, 34:7, descendants will suffer for wrong of parents</a:t>
            </a:r>
          </a:p>
          <a:p>
            <a:pPr lvl="1"/>
            <a:r>
              <a:rPr lang="en-US" altLang="en-US" dirty="0" err="1"/>
              <a:t>Ezk</a:t>
            </a:r>
            <a:r>
              <a:rPr lang="en-US" altLang="en-US" dirty="0"/>
              <a:t> 18:2, </a:t>
            </a:r>
            <a:r>
              <a:rPr lang="en-US" dirty="0"/>
              <a:t>The fathers have eaten sour grapes, and the children's teeth are set on </a:t>
            </a:r>
            <a:r>
              <a:rPr lang="en-US" dirty="0" smtClean="0"/>
              <a:t>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Individual Accountable</a:t>
            </a:r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en-US" dirty="0" err="1" smtClean="0"/>
              <a:t>Ez</a:t>
            </a:r>
            <a:r>
              <a:rPr lang="en-US" altLang="en-US" dirty="0" smtClean="0"/>
              <a:t> 18:20-23, Soul that sins shall die</a:t>
            </a:r>
          </a:p>
          <a:p>
            <a:r>
              <a:rPr lang="en-US" dirty="0" err="1" smtClean="0"/>
              <a:t>Ezk</a:t>
            </a:r>
            <a:r>
              <a:rPr lang="en-US" dirty="0" smtClean="0"/>
              <a:t> 3:18-21, the sinner shall die in his wickedness</a:t>
            </a:r>
          </a:p>
        </p:txBody>
      </p:sp>
    </p:spTree>
    <p:extLst>
      <p:ext uri="{BB962C8B-B14F-4D97-AF65-F5344CB8AC3E}">
        <p14:creationId xmlns:p14="http://schemas.microsoft.com/office/powerpoint/2010/main" val="351318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dirty="0" smtClean="0"/>
              <a:t>Individual Accountable</a:t>
            </a:r>
            <a:endParaRPr lang="en-US" altLang="en-US" dirty="0"/>
          </a:p>
        </p:txBody>
      </p:sp>
      <p:sp>
        <p:nvSpPr>
          <p:cNvPr id="99328" name="Content Placeholder 99327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II </a:t>
            </a:r>
            <a:r>
              <a:rPr lang="en-US" altLang="en-US" dirty="0"/>
              <a:t>Cor 5:10, accountable for our own actions</a:t>
            </a:r>
          </a:p>
          <a:p>
            <a:r>
              <a:rPr lang="en-US" altLang="en-US" dirty="0"/>
              <a:t>Col 3:25, rewarded based on our actions</a:t>
            </a:r>
          </a:p>
          <a:p>
            <a:r>
              <a:rPr lang="en-US" altLang="en-US" dirty="0"/>
              <a:t>Rev 20:13, judged based on our actions</a:t>
            </a:r>
          </a:p>
        </p:txBody>
      </p:sp>
    </p:spTree>
    <p:extLst>
      <p:ext uri="{BB962C8B-B14F-4D97-AF65-F5344CB8AC3E}">
        <p14:creationId xmlns:p14="http://schemas.microsoft.com/office/powerpoint/2010/main" val="217753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Reasons for Hardship</a:t>
            </a:r>
            <a:endParaRPr lang="en-US" alt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Benefit of Others</a:t>
            </a:r>
          </a:p>
          <a:p>
            <a:pPr lvl="1"/>
            <a:r>
              <a:rPr lang="en-US" altLang="en-US" dirty="0"/>
              <a:t>Jn 9:3-4, Blind man</a:t>
            </a:r>
          </a:p>
          <a:p>
            <a:pPr lvl="1"/>
            <a:r>
              <a:rPr lang="en-US" altLang="en-US" dirty="0"/>
              <a:t>Jn 11:1-4, </a:t>
            </a:r>
            <a:r>
              <a:rPr lang="en-US" altLang="en-US" dirty="0" smtClean="0"/>
              <a:t>14-15</a:t>
            </a:r>
            <a:r>
              <a:rPr lang="en-US" altLang="en-US" dirty="0"/>
              <a:t>, Death of Lazarus</a:t>
            </a:r>
          </a:p>
          <a:p>
            <a:pPr lvl="1"/>
            <a:r>
              <a:rPr lang="en-US" dirty="0" smtClean="0"/>
              <a:t>Gen 45:4-5</a:t>
            </a:r>
            <a:r>
              <a:rPr lang="en-US" dirty="0"/>
              <a:t>, </a:t>
            </a:r>
            <a:r>
              <a:rPr lang="en-US" dirty="0" smtClean="0"/>
              <a:t>50:14-21, Joseph sold </a:t>
            </a:r>
            <a:r>
              <a:rPr lang="en-US" dirty="0"/>
              <a:t>into </a:t>
            </a:r>
            <a:r>
              <a:rPr lang="en-US" dirty="0" smtClean="0"/>
              <a:t>slavery </a:t>
            </a:r>
          </a:p>
          <a:p>
            <a:pPr lvl="1"/>
            <a:r>
              <a:rPr lang="en-US" altLang="en-US" dirty="0" smtClean="0"/>
              <a:t>I Pet 2:21, Jesus our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5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Reasons for Hardship</a:t>
            </a:r>
            <a:endParaRPr lang="en-US" alt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For Our Benefit</a:t>
            </a:r>
          </a:p>
          <a:p>
            <a:pPr lvl="1"/>
            <a:r>
              <a:rPr lang="en-US" altLang="en-US" dirty="0" smtClean="0"/>
              <a:t>Jam 1:2-4, take joy in various trails</a:t>
            </a:r>
          </a:p>
          <a:p>
            <a:pPr lvl="1"/>
            <a:r>
              <a:rPr lang="en-US" altLang="en-US" dirty="0" smtClean="0"/>
              <a:t>I Pet 1:7, trials are more valuable than gold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0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Reasons for Hardship</a:t>
            </a:r>
            <a:endParaRPr lang="en-US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Because of Our Sin</a:t>
            </a:r>
          </a:p>
          <a:p>
            <a:pPr lvl="1"/>
            <a:r>
              <a:rPr lang="en-US" dirty="0" smtClean="0"/>
              <a:t>Turn or burn prophets</a:t>
            </a:r>
          </a:p>
          <a:p>
            <a:pPr lvl="2"/>
            <a:r>
              <a:rPr lang="en-US" dirty="0" smtClean="0"/>
              <a:t>Jeremiah, Isaiah, Ezekiel… </a:t>
            </a:r>
          </a:p>
          <a:p>
            <a:pPr lvl="1"/>
            <a:r>
              <a:rPr lang="en-US" dirty="0" smtClean="0"/>
              <a:t>Heb 12:4-11, God chastens his own as a parent does a child</a:t>
            </a:r>
          </a:p>
          <a:p>
            <a:pPr lvl="1"/>
            <a:r>
              <a:rPr lang="en-US" dirty="0" smtClean="0"/>
              <a:t>Jn 5:14, Lame man at Pool of Bethesda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From a Blind Man 	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en-US" smtClean="0"/>
              <a:t>Reasons for Hardship</a:t>
            </a:r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we Live </a:t>
            </a:r>
            <a:r>
              <a:rPr lang="en-US" dirty="0"/>
              <a:t>in the World</a:t>
            </a:r>
          </a:p>
          <a:p>
            <a:pPr lvl="1"/>
            <a:r>
              <a:rPr lang="en-US" dirty="0"/>
              <a:t>Ecc 9:11, Time and chance happen to all</a:t>
            </a:r>
          </a:p>
          <a:p>
            <a:pPr lvl="1"/>
            <a:r>
              <a:rPr lang="en-US" dirty="0" smtClean="0"/>
              <a:t>Mt </a:t>
            </a:r>
            <a:r>
              <a:rPr lang="en-US" dirty="0"/>
              <a:t>5:45, Rains on Just and </a:t>
            </a:r>
            <a:r>
              <a:rPr lang="en-US" dirty="0" smtClean="0"/>
              <a:t>unjust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4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8">
      <a:dk1>
        <a:srgbClr val="FF0000"/>
      </a:dk1>
      <a:lt1>
        <a:srgbClr val="FFFFFF"/>
      </a:lt1>
      <a:dk2>
        <a:srgbClr val="000000"/>
      </a:dk2>
      <a:lt2>
        <a:srgbClr val="FFFFFF"/>
      </a:lt2>
      <a:accent1>
        <a:srgbClr val="FFCC00"/>
      </a:accent1>
      <a:accent2>
        <a:srgbClr val="CC3300"/>
      </a:accent2>
      <a:accent3>
        <a:srgbClr val="AAAAAA"/>
      </a:accent3>
      <a:accent4>
        <a:srgbClr val="DADADA"/>
      </a:accent4>
      <a:accent5>
        <a:srgbClr val="FFE2AA"/>
      </a:accent5>
      <a:accent6>
        <a:srgbClr val="B92D00"/>
      </a:accent6>
      <a:hlink>
        <a:srgbClr val="FF6600"/>
      </a:hlink>
      <a:folHlink>
        <a:srgbClr val="FF7C80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845</TotalTime>
  <Words>499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Adelon-Light</vt:lpstr>
      <vt:lpstr>Arial</vt:lpstr>
      <vt:lpstr>Courier New</vt:lpstr>
      <vt:lpstr>Georgia</vt:lpstr>
      <vt:lpstr>Wingdings</vt:lpstr>
      <vt:lpstr>Capsules</vt:lpstr>
      <vt:lpstr>Lessons From a Blind Man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Lessons From a Blind Man  </vt:lpstr>
      <vt:lpstr>What the Blind Man Saw</vt:lpstr>
      <vt:lpstr>Summary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rdward</cp:lastModifiedBy>
  <cp:revision>148</cp:revision>
  <dcterms:created xsi:type="dcterms:W3CDTF">2009-06-26T15:55:28Z</dcterms:created>
  <dcterms:modified xsi:type="dcterms:W3CDTF">2018-08-06T16:00:19Z</dcterms:modified>
</cp:coreProperties>
</file>