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25"/>
  </p:notesMasterIdLst>
  <p:handoutMasterIdLst>
    <p:handoutMasterId r:id="rId26"/>
  </p:handoutMasterIdLst>
  <p:sldIdLst>
    <p:sldId id="288" r:id="rId2"/>
    <p:sldId id="313" r:id="rId3"/>
    <p:sldId id="314" r:id="rId4"/>
    <p:sldId id="315" r:id="rId5"/>
    <p:sldId id="297" r:id="rId6"/>
    <p:sldId id="295" r:id="rId7"/>
    <p:sldId id="296" r:id="rId8"/>
    <p:sldId id="316" r:id="rId9"/>
    <p:sldId id="317" r:id="rId10"/>
    <p:sldId id="303" r:id="rId11"/>
    <p:sldId id="307" r:id="rId12"/>
    <p:sldId id="308" r:id="rId13"/>
    <p:sldId id="304" r:id="rId14"/>
    <p:sldId id="306" r:id="rId15"/>
    <p:sldId id="309" r:id="rId16"/>
    <p:sldId id="312" r:id="rId17"/>
    <p:sldId id="305" r:id="rId18"/>
    <p:sldId id="311" r:id="rId19"/>
    <p:sldId id="310" r:id="rId20"/>
    <p:sldId id="298" r:id="rId21"/>
    <p:sldId id="301" r:id="rId22"/>
    <p:sldId id="302" r:id="rId23"/>
    <p:sldId id="299" r:id="rId2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3300"/>
    <a:srgbClr val="3333CC"/>
    <a:srgbClr val="66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1200" autoAdjust="0"/>
  </p:normalViewPr>
  <p:slideViewPr>
    <p:cSldViewPr>
      <p:cViewPr varScale="1">
        <p:scale>
          <a:sx n="83" d="100"/>
          <a:sy n="83" d="100"/>
        </p:scale>
        <p:origin x="701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9AB22E-3F9F-4E82-B630-ED7A8106FC1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928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CD0EDE-A35E-4F54-80C3-5C71B125864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23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0534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False Prophets/</a:t>
            </a:r>
            <a:r>
              <a:rPr lang="en-US" baseline="0" dirty="0" smtClean="0"/>
              <a:t>Messiah, Thieves – </a:t>
            </a:r>
            <a:r>
              <a:rPr lang="en-US" dirty="0" smtClean="0"/>
              <a:t>Like the Blind man and his parents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</a:t>
            </a:r>
            <a:r>
              <a:rPr lang="en-US" baseline="0" dirty="0" smtClean="0"/>
              <a:t> continues to be a condemnation on the existing leadership of the Jews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1525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Prophecies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095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2104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8077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576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are two</a:t>
            </a:r>
            <a:r>
              <a:rPr lang="en-US" baseline="0" dirty="0" smtClean="0"/>
              <a:t> clues in Jn 10 as to the audience being the same as Jn 9.</a:t>
            </a:r>
          </a:p>
          <a:p>
            <a:r>
              <a:rPr lang="en-US" baseline="0" dirty="0" smtClean="0"/>
              <a:t>Pharisees were not going to be a part of kingdom leadership (actually only Jesus is</a:t>
            </a:r>
            <a:r>
              <a:rPr lang="en-US" baseline="0" dirty="0" smtClean="0"/>
              <a:t>)</a:t>
            </a:r>
          </a:p>
          <a:p>
            <a:r>
              <a:rPr lang="en-US" sz="1600" b="1" baseline="0" dirty="0" smtClean="0"/>
              <a:t>Huge Conflict </a:t>
            </a:r>
            <a:r>
              <a:rPr lang="en-US" baseline="0" dirty="0" smtClean="0"/>
              <a:t>among common Jew: Do we follow Jesus who the religious leadership rejects but they “follow’s Moses” who they know was from God</a:t>
            </a:r>
          </a:p>
          <a:p>
            <a:r>
              <a:rPr lang="en-US" baseline="0" dirty="0" smtClean="0"/>
              <a:t>or do we follow Jesus who has given signs as a prophet from God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2944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Read text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1343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2560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8573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Taught</a:t>
            </a:r>
            <a:r>
              <a:rPr lang="en-US" baseline="0" dirty="0" smtClean="0"/>
              <a:t> in response to their understanding of the previous parable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113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 userDrawn="1"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8600" y="-15786"/>
            <a:ext cx="9522235" cy="6858000"/>
          </a:xfrm>
          <a:prstGeom prst="rect">
            <a:avLst/>
          </a:prstGeom>
        </p:spPr>
      </p:pic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962400" y="1066800"/>
            <a:ext cx="5334000" cy="2743200"/>
          </a:xfrm>
        </p:spPr>
        <p:txBody>
          <a:bodyPr>
            <a:normAutofit/>
          </a:bodyPr>
          <a:lstStyle>
            <a:lvl1pPr marL="0" indent="0" algn="ctr">
              <a:buNone/>
              <a:defRPr sz="2800" b="1" cap="all" spc="250" baseline="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810000" y="362418"/>
            <a:ext cx="5486400" cy="856782"/>
          </a:xfrm>
        </p:spPr>
        <p:txBody>
          <a:bodyPr anchor="t"/>
          <a:lstStyle>
            <a:lvl1pPr>
              <a:defRPr sz="4200" b="1" cap="none" spc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1pPr marL="461963" indent="-461963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 sz="3600" b="1">
                <a:solidFill>
                  <a:schemeClr val="tx2">
                    <a:lumMod val="50000"/>
                  </a:schemeClr>
                </a:solidFill>
              </a:defRPr>
            </a:lvl1pPr>
            <a:lvl2pPr marL="914400" indent="-441325">
              <a:buClr>
                <a:schemeClr val="tx1"/>
              </a:buClr>
              <a:buSzPct val="75000"/>
              <a:buFont typeface="Wingdings" panose="05000000000000000000" pitchFamily="2" charset="2"/>
              <a:buChar char="Ø"/>
              <a:defRPr sz="3200" b="1">
                <a:solidFill>
                  <a:schemeClr val="tx2">
                    <a:lumMod val="75000"/>
                  </a:schemeClr>
                </a:solidFill>
              </a:defRPr>
            </a:lvl2pPr>
            <a:lvl3pPr marL="1258888" indent="-346075">
              <a:buClr>
                <a:schemeClr val="tx1"/>
              </a:buClr>
              <a:buSzPct val="100000"/>
              <a:buFont typeface="Courier New" panose="02070309020205020404" pitchFamily="49" charset="0"/>
              <a:buChar char="o"/>
              <a:defRPr sz="2800" b="1">
                <a:solidFill>
                  <a:schemeClr val="bg2">
                    <a:lumMod val="50000"/>
                  </a:schemeClr>
                </a:solidFill>
              </a:defRPr>
            </a:lvl3pPr>
            <a:lvl4pPr marL="1601788" indent="-287338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4pPr>
            <a:lvl5pPr marL="1711325" indent="-228600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 marL="274320" indent="-274320">
              <a:buClrTx/>
              <a:buSzPct val="75000"/>
              <a:buFont typeface="Wingdings" panose="05000000000000000000" pitchFamily="2" charset="2"/>
              <a:buChar char="q"/>
              <a:defRPr sz="2500"/>
            </a:lvl1pPr>
            <a:lvl2pPr marL="548640" indent="-274320">
              <a:buClrTx/>
              <a:buSzPct val="75000"/>
              <a:buFont typeface="Wingdings" panose="05000000000000000000" pitchFamily="2" charset="2"/>
              <a:buChar char="q"/>
              <a:defRPr/>
            </a:lvl2pPr>
            <a:lvl3pPr marL="822960" indent="-228600">
              <a:buClrTx/>
              <a:buSzPct val="75000"/>
              <a:buFont typeface="Wingdings" panose="05000000000000000000" pitchFamily="2" charset="2"/>
              <a:buChar char="q"/>
              <a:defRPr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 marL="274320" indent="-274320">
              <a:buClrTx/>
              <a:buSzPct val="75000"/>
              <a:buFont typeface="Wingdings" panose="05000000000000000000" pitchFamily="2" charset="2"/>
              <a:buChar char="q"/>
              <a:defRPr sz="2500"/>
            </a:lvl1pPr>
            <a:lvl2pPr marL="548640" indent="-274320">
              <a:buClrTx/>
              <a:buSzPct val="75000"/>
              <a:buFont typeface="Wingdings" panose="05000000000000000000" pitchFamily="2" charset="2"/>
              <a:buChar char="q"/>
              <a:defRPr/>
            </a:lvl2pPr>
            <a:lvl3pPr marL="822960" indent="-228600">
              <a:buClrTx/>
              <a:buSzPct val="75000"/>
              <a:buFont typeface="Wingdings" panose="05000000000000000000" pitchFamily="2" charset="2"/>
              <a:buChar char="q"/>
              <a:defRPr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bg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800" b="1" dirty="0" smtClean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>
            <a:lvl1pPr marL="274320" indent="-274320">
              <a:buClrTx/>
              <a:buSzPct val="75000"/>
              <a:buFont typeface="Wingdings" panose="05000000000000000000" pitchFamily="2" charset="2"/>
              <a:buChar char="q"/>
              <a:defRPr/>
            </a:lvl1pPr>
            <a:lvl2pPr marL="548640" indent="-274320">
              <a:buClrTx/>
              <a:buSzPct val="75000"/>
              <a:buFont typeface="Wingdings" panose="05000000000000000000" pitchFamily="2" charset="2"/>
              <a:buChar char="q"/>
              <a:defRPr/>
            </a:lvl2pPr>
            <a:lvl3pPr marL="822960" indent="-228600">
              <a:buClrTx/>
              <a:buSzPct val="75000"/>
              <a:buFont typeface="Wingdings" panose="05000000000000000000" pitchFamily="2" charset="2"/>
              <a:buChar char="q"/>
              <a:defRPr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>
            <a:lvl1pPr marL="274320" indent="-274320">
              <a:buClrTx/>
              <a:buSzPct val="75000"/>
              <a:buFont typeface="Wingdings" panose="05000000000000000000" pitchFamily="2" charset="2"/>
              <a:buChar char="q"/>
              <a:defRPr/>
            </a:lvl1pPr>
            <a:lvl2pPr marL="548640" indent="-274320">
              <a:buClrTx/>
              <a:buSzPct val="75000"/>
              <a:buFont typeface="Wingdings" panose="05000000000000000000" pitchFamily="2" charset="2"/>
              <a:buChar char="q"/>
              <a:defRPr/>
            </a:lvl2pPr>
            <a:lvl3pPr marL="822960" indent="-228600">
              <a:buClrTx/>
              <a:buSzPct val="75000"/>
              <a:buFont typeface="Wingdings" panose="05000000000000000000" pitchFamily="2" charset="2"/>
              <a:buChar char="q"/>
              <a:defRPr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01752" y="228600"/>
            <a:ext cx="8534400" cy="1219200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</a:t>
            </a:r>
            <a:br>
              <a:rPr kumimoji="0" lang="en-US" dirty="0" smtClean="0"/>
            </a:br>
            <a:r>
              <a:rPr kumimoji="0" lang="en-US" dirty="0" smtClean="0"/>
              <a:t>Master title style</a:t>
            </a:r>
            <a:endParaRPr kumimoji="0"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399"/>
            <a:ext cx="2362200" cy="1981201"/>
          </a:xfrm>
        </p:spPr>
        <p:txBody>
          <a:bodyPr anchor="ctr">
            <a:noAutofit/>
          </a:bodyPr>
          <a:lstStyle>
            <a:lvl1pPr algn="l">
              <a:buNone/>
              <a:defRPr sz="3200" b="1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228600" y="3429000"/>
            <a:ext cx="2602992" cy="2697163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3200" b="1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2895600" y="685800"/>
            <a:ext cx="6184392" cy="5778786"/>
          </a:xfrm>
        </p:spPr>
        <p:txBody>
          <a:bodyPr/>
          <a:lstStyle>
            <a:lvl1pPr marL="461963" indent="-461963">
              <a:defRPr sz="3200" b="1"/>
            </a:lvl1pPr>
            <a:lvl2pPr marL="914400" indent="-452438">
              <a:buFont typeface="Wingdings" panose="05000000000000000000" pitchFamily="2" charset="2"/>
              <a:buChar char="Ø"/>
              <a:defRPr sz="3200" b="1">
                <a:solidFill>
                  <a:schemeClr val="tx2">
                    <a:lumMod val="50000"/>
                  </a:schemeClr>
                </a:solidFill>
              </a:defRPr>
            </a:lvl2pPr>
            <a:lvl3pPr marL="1258888" indent="-346075">
              <a:buSzPct val="100000"/>
              <a:buFont typeface="Courier New" panose="02070309020205020404" pitchFamily="49" charset="0"/>
              <a:buChar char="o"/>
              <a:defRPr sz="2800" b="1">
                <a:solidFill>
                  <a:schemeClr val="bg2">
                    <a:lumMod val="25000"/>
                  </a:schemeClr>
                </a:solidFill>
              </a:defRPr>
            </a:lvl3pPr>
            <a:lvl4pPr marL="1543050" indent="-228600">
              <a:defRPr/>
            </a:lvl4pPr>
            <a:lvl5pPr marL="1770063" indent="-228600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b="1" kern="1200" cap="none" spc="0">
          <a:ln w="0"/>
          <a:solidFill>
            <a:schemeClr val="accent1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Jn 10:1-21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Who is Jesus?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883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 AM THE Shepherd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Lesson</a:t>
            </a:r>
          </a:p>
          <a:p>
            <a:r>
              <a:rPr lang="en-US" dirty="0" smtClean="0"/>
              <a:t>Jn 10:1-6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Jesus is the Head</a:t>
            </a:r>
          </a:p>
          <a:p>
            <a:pPr lvl="1"/>
            <a:r>
              <a:rPr lang="en-US" dirty="0" smtClean="0"/>
              <a:t>One Shepherd</a:t>
            </a:r>
          </a:p>
          <a:p>
            <a:pPr lvl="2"/>
            <a:r>
              <a:rPr lang="en-US" dirty="0" smtClean="0"/>
              <a:t>Not the Pharisees</a:t>
            </a:r>
          </a:p>
          <a:p>
            <a:pPr lvl="1"/>
            <a:r>
              <a:rPr lang="en-US" dirty="0" smtClean="0"/>
              <a:t>The sheep </a:t>
            </a:r>
          </a:p>
          <a:p>
            <a:pPr lvl="2"/>
            <a:r>
              <a:rPr lang="en-US" dirty="0" smtClean="0"/>
              <a:t>Know and follow Him (Jews)</a:t>
            </a:r>
          </a:p>
          <a:p>
            <a:pPr lvl="2"/>
            <a:r>
              <a:rPr lang="en-US" dirty="0"/>
              <a:t>Just like the Blind Man</a:t>
            </a:r>
          </a:p>
          <a:p>
            <a:pPr lvl="2"/>
            <a:r>
              <a:rPr lang="en-US" dirty="0" smtClean="0"/>
              <a:t>Pharisees must do likewise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64" y="4664508"/>
            <a:ext cx="2280987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7426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 AM THE Shepherd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smtClean="0"/>
              <a:t>Lesson</a:t>
            </a:r>
          </a:p>
          <a:p>
            <a:r>
              <a:rPr lang="en-US" smtClean="0"/>
              <a:t>Jn 10:1-6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Jesus is the Head</a:t>
            </a:r>
          </a:p>
          <a:p>
            <a:r>
              <a:rPr lang="en-US" smtClean="0"/>
              <a:t>Jesus knows his Sheep</a:t>
            </a:r>
          </a:p>
          <a:p>
            <a:pPr lvl="1"/>
            <a:r>
              <a:rPr lang="en-US" smtClean="0"/>
              <a:t>Intimacy </a:t>
            </a:r>
          </a:p>
          <a:p>
            <a:pPr lvl="2"/>
            <a:r>
              <a:rPr lang="en-US" smtClean="0"/>
              <a:t>Knows every spot and blemish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64" y="4664508"/>
            <a:ext cx="2280987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525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 AM THE Shepherd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smtClean="0"/>
              <a:t>Lesson</a:t>
            </a:r>
          </a:p>
          <a:p>
            <a:r>
              <a:rPr lang="en-US" smtClean="0"/>
              <a:t>Jn 10:1-6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Jesus is the Head</a:t>
            </a:r>
          </a:p>
          <a:p>
            <a:r>
              <a:rPr lang="en-US" dirty="0" smtClean="0"/>
              <a:t>Jesus knows his Sheep</a:t>
            </a:r>
          </a:p>
          <a:p>
            <a:r>
              <a:rPr lang="en-US" dirty="0" smtClean="0"/>
              <a:t>All others are Thieves and Robbers	</a:t>
            </a:r>
          </a:p>
          <a:p>
            <a:pPr lvl="1"/>
            <a:r>
              <a:rPr lang="en-US" dirty="0" smtClean="0"/>
              <a:t>Pharisee</a:t>
            </a:r>
          </a:p>
          <a:p>
            <a:pPr lvl="2"/>
            <a:r>
              <a:rPr lang="en-US" dirty="0" smtClean="0"/>
              <a:t>They currently hold a position but will not in the new kingdom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64" y="4664508"/>
            <a:ext cx="2280987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129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 AM THE Door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Lesson</a:t>
            </a:r>
          </a:p>
          <a:p>
            <a:r>
              <a:rPr lang="en-US" dirty="0" smtClean="0"/>
              <a:t>Jn 10:7-10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Disciples did not Understand Previous</a:t>
            </a:r>
          </a:p>
          <a:p>
            <a:r>
              <a:rPr lang="en-US" dirty="0" smtClean="0"/>
              <a:t>Jesus is the Door</a:t>
            </a:r>
          </a:p>
          <a:p>
            <a:pPr lvl="1"/>
            <a:r>
              <a:rPr lang="en-US" dirty="0" smtClean="0"/>
              <a:t>Those that enter through Him are saved</a:t>
            </a:r>
          </a:p>
          <a:p>
            <a:pPr lvl="1"/>
            <a:r>
              <a:rPr lang="en-US" dirty="0" smtClean="0"/>
              <a:t>They will have good pasture</a:t>
            </a:r>
          </a:p>
          <a:p>
            <a:pPr lvl="1"/>
            <a:r>
              <a:rPr lang="en-US" dirty="0" smtClean="0"/>
              <a:t>They will have Abundant Life</a:t>
            </a:r>
          </a:p>
          <a:p>
            <a:pPr lvl="2"/>
            <a:r>
              <a:rPr lang="en-US" dirty="0" smtClean="0"/>
              <a:t>Don’t worry about being cast out by Pharisee’s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81" t="33475" r="29688" b="25899"/>
          <a:stretch/>
        </p:blipFill>
        <p:spPr>
          <a:xfrm>
            <a:off x="258118" y="4766036"/>
            <a:ext cx="2561282" cy="1752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706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 AM THE Door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smtClean="0"/>
              <a:t>Lesson</a:t>
            </a:r>
          </a:p>
          <a:p>
            <a:r>
              <a:rPr lang="en-US" smtClean="0"/>
              <a:t>Jn 10:7-10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Disciples did not Understand Previous</a:t>
            </a:r>
          </a:p>
          <a:p>
            <a:r>
              <a:rPr lang="en-US" dirty="0" smtClean="0"/>
              <a:t>Jesus is the Door</a:t>
            </a:r>
          </a:p>
          <a:p>
            <a:r>
              <a:rPr lang="en-US" dirty="0" smtClean="0"/>
              <a:t>Those who Falsely claim to be Door</a:t>
            </a:r>
          </a:p>
          <a:p>
            <a:pPr lvl="1"/>
            <a:r>
              <a:rPr lang="en-US" dirty="0" smtClean="0"/>
              <a:t>In particular the Pharisees, Jn 9:13-23</a:t>
            </a:r>
          </a:p>
          <a:p>
            <a:pPr lvl="1"/>
            <a:r>
              <a:rPr lang="en-US" dirty="0" smtClean="0"/>
              <a:t>Are false Messiah or Prophet</a:t>
            </a:r>
          </a:p>
          <a:p>
            <a:pPr lvl="1"/>
            <a:r>
              <a:rPr lang="en-US" dirty="0" smtClean="0"/>
              <a:t>Thief </a:t>
            </a:r>
          </a:p>
          <a:p>
            <a:pPr lvl="2"/>
            <a:r>
              <a:rPr lang="en-US" dirty="0" smtClean="0"/>
              <a:t>Steal, kill, and destroy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81" t="33475" r="29688" b="25899"/>
          <a:stretch/>
        </p:blipFill>
        <p:spPr>
          <a:xfrm>
            <a:off x="258118" y="4766036"/>
            <a:ext cx="2561282" cy="1752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622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 AM THE Good Shepherd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Lesson</a:t>
            </a:r>
          </a:p>
          <a:p>
            <a:r>
              <a:rPr lang="en-US" dirty="0" smtClean="0"/>
              <a:t>Jn 10:11-18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Jesus is the Good Shepherd</a:t>
            </a:r>
          </a:p>
          <a:p>
            <a:pPr lvl="1"/>
            <a:r>
              <a:rPr lang="en-US" dirty="0" smtClean="0"/>
              <a:t>Prophecy: Jesus Gives his life </a:t>
            </a:r>
          </a:p>
          <a:p>
            <a:pPr lvl="2"/>
            <a:r>
              <a:rPr lang="en-US" dirty="0" smtClean="0"/>
              <a:t>Jesus yields; Jews do not conquer </a:t>
            </a:r>
          </a:p>
          <a:p>
            <a:pPr lvl="2"/>
            <a:r>
              <a:rPr lang="en-US" dirty="0"/>
              <a:t>Jews (Pharisees)are not </a:t>
            </a:r>
            <a:r>
              <a:rPr lang="en-US" dirty="0" smtClean="0"/>
              <a:t>victorious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64" y="4664508"/>
            <a:ext cx="2280987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996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 AM THE Good Shepherd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smtClean="0"/>
              <a:t>Lesson</a:t>
            </a:r>
          </a:p>
          <a:p>
            <a:r>
              <a:rPr lang="en-US" smtClean="0"/>
              <a:t>Jn 10:11-18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Jesus is the Good Shepherd</a:t>
            </a:r>
          </a:p>
          <a:p>
            <a:pPr lvl="1"/>
            <a:r>
              <a:rPr lang="en-US" dirty="0" smtClean="0"/>
              <a:t>Prophecy: Jesus Gives his life </a:t>
            </a:r>
          </a:p>
          <a:p>
            <a:pPr lvl="1"/>
            <a:r>
              <a:rPr lang="en-US" dirty="0" smtClean="0"/>
              <a:t>Prophecy: Apostles Flee</a:t>
            </a:r>
          </a:p>
          <a:p>
            <a:pPr lvl="2"/>
            <a:r>
              <a:rPr lang="en-US" dirty="0" smtClean="0"/>
              <a:t>Hireling flees </a:t>
            </a:r>
            <a:r>
              <a:rPr lang="en-US" dirty="0"/>
              <a:t>from the wolves 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64" y="4664508"/>
            <a:ext cx="2280987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418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 AM THE Good Shepherd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smtClean="0"/>
              <a:t>Lesson</a:t>
            </a:r>
          </a:p>
          <a:p>
            <a:r>
              <a:rPr lang="en-US" smtClean="0"/>
              <a:t>Jn 10:11-18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Jesus is the Good Shepherd</a:t>
            </a:r>
          </a:p>
          <a:p>
            <a:pPr lvl="1"/>
            <a:r>
              <a:rPr lang="en-US" dirty="0"/>
              <a:t>Prophecy: Jesus Gives his life </a:t>
            </a:r>
          </a:p>
          <a:p>
            <a:pPr lvl="1"/>
            <a:r>
              <a:rPr lang="en-US" dirty="0" smtClean="0"/>
              <a:t>Prophecy</a:t>
            </a:r>
            <a:r>
              <a:rPr lang="en-US" dirty="0"/>
              <a:t>: Apostles Flee</a:t>
            </a:r>
          </a:p>
          <a:p>
            <a:pPr lvl="1"/>
            <a:r>
              <a:rPr lang="en-US" dirty="0" smtClean="0"/>
              <a:t>Knows his Sheep</a:t>
            </a:r>
          </a:p>
          <a:p>
            <a:pPr lvl="2"/>
            <a:r>
              <a:rPr lang="en-US" dirty="0"/>
              <a:t>Their </a:t>
            </a:r>
            <a:r>
              <a:rPr lang="en-US" dirty="0" smtClean="0"/>
              <a:t>needs</a:t>
            </a:r>
          </a:p>
          <a:p>
            <a:pPr lvl="2"/>
            <a:r>
              <a:rPr lang="en-US" dirty="0" smtClean="0"/>
              <a:t>Implies care and concern</a:t>
            </a:r>
            <a:endParaRPr lang="en-US" dirty="0"/>
          </a:p>
          <a:p>
            <a:pPr lvl="2"/>
            <a:r>
              <a:rPr lang="en-US" dirty="0" smtClean="0"/>
              <a:t>Every blemish and flaw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64" y="4664508"/>
            <a:ext cx="2280987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658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 AM THE Good Shepherd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smtClean="0"/>
              <a:t>Lesson</a:t>
            </a:r>
          </a:p>
          <a:p>
            <a:r>
              <a:rPr lang="en-US" smtClean="0"/>
              <a:t>Jn 10:11-18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Jesus is the Good Shepherd</a:t>
            </a:r>
          </a:p>
          <a:p>
            <a:pPr lvl="1"/>
            <a:r>
              <a:rPr lang="en-US" dirty="0" smtClean="0"/>
              <a:t>God the Father knows and loves Jesus</a:t>
            </a:r>
          </a:p>
          <a:p>
            <a:pPr lvl="2"/>
            <a:r>
              <a:rPr lang="en-US" dirty="0" smtClean="0"/>
              <a:t>Jesus knows God the Father</a:t>
            </a:r>
          </a:p>
          <a:p>
            <a:pPr lvl="2"/>
            <a:r>
              <a:rPr lang="en-US" dirty="0" smtClean="0"/>
              <a:t>Jesus is accepted by God the Father</a:t>
            </a:r>
          </a:p>
          <a:p>
            <a:pPr lvl="2"/>
            <a:r>
              <a:rPr lang="en-US" dirty="0" smtClean="0"/>
              <a:t>Pharisee’s?</a:t>
            </a:r>
          </a:p>
          <a:p>
            <a:pPr lvl="1"/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64" y="4664508"/>
            <a:ext cx="2280987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157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 AM THE Good Shepherd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smtClean="0"/>
              <a:t>Lesson</a:t>
            </a:r>
          </a:p>
          <a:p>
            <a:r>
              <a:rPr lang="en-US" smtClean="0"/>
              <a:t>Jn 10:11-18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Jesus is the Good Shepherd</a:t>
            </a:r>
          </a:p>
          <a:p>
            <a:r>
              <a:rPr lang="en-US" dirty="0"/>
              <a:t>God the Father knows and loves Jesus</a:t>
            </a:r>
          </a:p>
          <a:p>
            <a:r>
              <a:rPr lang="en-US" dirty="0" smtClean="0"/>
              <a:t>Prophecy: Kingdom Expansion</a:t>
            </a:r>
          </a:p>
          <a:p>
            <a:pPr lvl="1"/>
            <a:r>
              <a:rPr lang="en-US" dirty="0" smtClean="0"/>
              <a:t>There are more Sheep</a:t>
            </a:r>
          </a:p>
          <a:p>
            <a:pPr lvl="2"/>
            <a:r>
              <a:rPr lang="en-US" dirty="0" smtClean="0"/>
              <a:t>Gentiles will be accepted</a:t>
            </a:r>
          </a:p>
          <a:p>
            <a:pPr lvl="1"/>
            <a:r>
              <a:rPr lang="en-US" dirty="0" smtClean="0"/>
              <a:t>There will be One Shepherd</a:t>
            </a:r>
          </a:p>
          <a:p>
            <a:pPr lvl="1"/>
            <a:r>
              <a:rPr lang="en-US" dirty="0" smtClean="0"/>
              <a:t>There will be One herd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64" y="4664508"/>
            <a:ext cx="2280987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253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Jn 10:1-6</a:t>
            </a:r>
          </a:p>
          <a:p>
            <a:r>
              <a:rPr lang="en-US" dirty="0" smtClean="0"/>
              <a:t>I AM The Shepherd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Who is Jesus?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047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AM </a:t>
            </a:r>
            <a:r>
              <a:rPr lang="en-US" dirty="0"/>
              <a:t>THE </a:t>
            </a:r>
            <a:r>
              <a:rPr lang="en-US" dirty="0" smtClean="0"/>
              <a:t>Good Shepherd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The Point of the 3 Parables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Remember Context:</a:t>
            </a:r>
          </a:p>
          <a:p>
            <a:pPr lvl="1"/>
            <a:r>
              <a:rPr lang="en-US" dirty="0" smtClean="0"/>
              <a:t>Pharisees had just cast the healed Blind Man out of Temple</a:t>
            </a:r>
          </a:p>
          <a:p>
            <a:pPr lvl="1"/>
            <a:r>
              <a:rPr lang="en-US" dirty="0" smtClean="0"/>
              <a:t>Jn 9:26-34, They openly rejected Jesus</a:t>
            </a:r>
          </a:p>
          <a:p>
            <a:pPr lvl="1"/>
            <a:r>
              <a:rPr lang="en-US" dirty="0" smtClean="0"/>
              <a:t>Jn 9:35-38, Blind Man openly followed Jesus</a:t>
            </a:r>
          </a:p>
        </p:txBody>
      </p:sp>
    </p:spTree>
    <p:extLst>
      <p:ext uri="{BB962C8B-B14F-4D97-AF65-F5344CB8AC3E}">
        <p14:creationId xmlns:p14="http://schemas.microsoft.com/office/powerpoint/2010/main" val="1389535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 AM THE Good Shepherd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smtClean="0"/>
              <a:t>The Point of the 3 Parables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Jesus is Head of the New Kingdom</a:t>
            </a:r>
          </a:p>
          <a:p>
            <a:pPr lvl="1"/>
            <a:r>
              <a:rPr lang="en-US" dirty="0" smtClean="0"/>
              <a:t>All that participate in the new kingdom must follow Jesus</a:t>
            </a:r>
          </a:p>
          <a:p>
            <a:pPr lvl="2"/>
            <a:r>
              <a:rPr lang="en-US" dirty="0" smtClean="0"/>
              <a:t>Must follow the Shepherd</a:t>
            </a:r>
          </a:p>
          <a:p>
            <a:pPr lvl="2"/>
            <a:r>
              <a:rPr lang="en-US" dirty="0" smtClean="0"/>
              <a:t>Must enter by the Door</a:t>
            </a:r>
          </a:p>
        </p:txBody>
      </p:sp>
    </p:spTree>
    <p:extLst>
      <p:ext uri="{BB962C8B-B14F-4D97-AF65-F5344CB8AC3E}">
        <p14:creationId xmlns:p14="http://schemas.microsoft.com/office/powerpoint/2010/main" val="2786802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AM </a:t>
            </a:r>
            <a:r>
              <a:rPr lang="en-US" dirty="0"/>
              <a:t>THE </a:t>
            </a:r>
            <a:r>
              <a:rPr lang="en-US" dirty="0" smtClean="0"/>
              <a:t>Good Shepherd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The Point of the 3 Parables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Jesus is Head of the New Kingdom</a:t>
            </a:r>
          </a:p>
          <a:p>
            <a:pPr lvl="1"/>
            <a:r>
              <a:rPr lang="en-US" dirty="0" smtClean="0"/>
              <a:t>All that participate in the new kingdom must follow Jesus</a:t>
            </a:r>
          </a:p>
          <a:p>
            <a:pPr lvl="1"/>
            <a:r>
              <a:rPr lang="en-US" dirty="0" smtClean="0"/>
              <a:t>Not the Pharisees</a:t>
            </a:r>
          </a:p>
          <a:p>
            <a:pPr lvl="2"/>
            <a:r>
              <a:rPr lang="en-US" dirty="0" smtClean="0"/>
              <a:t>They reject Jesus</a:t>
            </a:r>
          </a:p>
          <a:p>
            <a:pPr lvl="2"/>
            <a:r>
              <a:rPr lang="en-US" dirty="0" smtClean="0"/>
              <a:t>They have no part in the Kingdom</a:t>
            </a:r>
          </a:p>
          <a:p>
            <a:pPr lvl="2"/>
            <a:r>
              <a:rPr lang="en-US" dirty="0" smtClean="0"/>
              <a:t>They destroy and scatter the Kingdom</a:t>
            </a:r>
          </a:p>
        </p:txBody>
      </p:sp>
    </p:spTree>
    <p:extLst>
      <p:ext uri="{BB962C8B-B14F-4D97-AF65-F5344CB8AC3E}">
        <p14:creationId xmlns:p14="http://schemas.microsoft.com/office/powerpoint/2010/main" val="2237674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AM </a:t>
            </a:r>
            <a:r>
              <a:rPr lang="en-US" dirty="0"/>
              <a:t>THE </a:t>
            </a:r>
            <a:r>
              <a:rPr lang="en-US" dirty="0" smtClean="0"/>
              <a:t>Good Shepherd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Prophecies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Jesus will give his life for the Sheep</a:t>
            </a:r>
          </a:p>
          <a:p>
            <a:r>
              <a:rPr lang="en-US" dirty="0"/>
              <a:t>There will be One Shepherd</a:t>
            </a:r>
          </a:p>
          <a:p>
            <a:r>
              <a:rPr lang="en-US" dirty="0" smtClean="0"/>
              <a:t>There will be more Sheep</a:t>
            </a:r>
          </a:p>
          <a:p>
            <a:r>
              <a:rPr lang="en-US" dirty="0" smtClean="0"/>
              <a:t>There will be One Herd</a:t>
            </a:r>
          </a:p>
          <a:p>
            <a:r>
              <a:rPr lang="en-US" dirty="0" smtClean="0"/>
              <a:t>Hirelings will Flee</a:t>
            </a:r>
          </a:p>
          <a:p>
            <a:r>
              <a:rPr lang="en-US" dirty="0" smtClean="0"/>
              <a:t>Wolves will attempt to scatter, steal, and destroy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45" y="4572000"/>
            <a:ext cx="2280987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275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Jn 10:7-10</a:t>
            </a:r>
          </a:p>
          <a:p>
            <a:r>
              <a:rPr lang="en-US" dirty="0" smtClean="0"/>
              <a:t>I AM The Door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Who is Jesus?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982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Jn 10:11-18</a:t>
            </a:r>
          </a:p>
          <a:p>
            <a:r>
              <a:rPr lang="en-US" dirty="0" smtClean="0"/>
              <a:t>I AM The Good Shepherd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Who is Jesus?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414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 AM the Good Shepherd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of Parable</a:t>
            </a:r>
          </a:p>
          <a:p>
            <a:pPr lvl="1"/>
            <a:r>
              <a:rPr lang="en-US" dirty="0" smtClean="0"/>
              <a:t>Jn 9, Jesus Heals the Bind Man</a:t>
            </a:r>
          </a:p>
          <a:p>
            <a:pPr lvl="1"/>
            <a:r>
              <a:rPr lang="en-US" dirty="0" smtClean="0"/>
              <a:t>Jn 10:1, verily, verily…</a:t>
            </a:r>
          </a:p>
          <a:p>
            <a:pPr lvl="1"/>
            <a:r>
              <a:rPr lang="en-US" dirty="0" smtClean="0"/>
              <a:t>Jn 10:21, Jesus is teaching the same audience</a:t>
            </a:r>
          </a:p>
          <a:p>
            <a:r>
              <a:rPr lang="en-US" dirty="0" smtClean="0"/>
              <a:t>Parable Taught to Address Kingdom Leadership and Membership</a:t>
            </a:r>
          </a:p>
        </p:txBody>
      </p:sp>
    </p:spTree>
    <p:extLst>
      <p:ext uri="{BB962C8B-B14F-4D97-AF65-F5344CB8AC3E}">
        <p14:creationId xmlns:p14="http://schemas.microsoft.com/office/powerpoint/2010/main" val="1852495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 AM the Good Shepherd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The Parables</a:t>
            </a:r>
          </a:p>
          <a:p>
            <a:pPr lvl="1"/>
            <a:r>
              <a:rPr lang="en-US" smtClean="0"/>
              <a:t>Jn 10:1-6, Parable of the Shepherd</a:t>
            </a:r>
          </a:p>
          <a:p>
            <a:pPr lvl="1"/>
            <a:r>
              <a:rPr lang="en-US" smtClean="0"/>
              <a:t>Jn 10:7-10, Parable of the Door</a:t>
            </a:r>
          </a:p>
          <a:p>
            <a:pPr lvl="2"/>
            <a:r>
              <a:rPr lang="en-US" smtClean="0"/>
              <a:t>In response to the disciples being confused by the first parable</a:t>
            </a:r>
          </a:p>
          <a:p>
            <a:pPr lvl="1"/>
            <a:r>
              <a:rPr lang="en-US" smtClean="0"/>
              <a:t>Jn 10:11-18, Parable of the Good Shepherd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810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 AM the Good Shepherd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Elements of the Parables</a:t>
            </a:r>
          </a:p>
          <a:p>
            <a:pPr lvl="1"/>
            <a:r>
              <a:rPr lang="en-US" smtClean="0"/>
              <a:t>Shepherd</a:t>
            </a:r>
          </a:p>
          <a:p>
            <a:pPr lvl="1"/>
            <a:r>
              <a:rPr lang="en-US" smtClean="0"/>
              <a:t>Sheep</a:t>
            </a:r>
          </a:p>
          <a:p>
            <a:pPr lvl="1"/>
            <a:r>
              <a:rPr lang="en-US" smtClean="0"/>
              <a:t>Sheepfold (Pen, Corral)</a:t>
            </a:r>
          </a:p>
          <a:p>
            <a:pPr lvl="1"/>
            <a:r>
              <a:rPr lang="en-US" smtClean="0"/>
              <a:t>Door (Gate)</a:t>
            </a:r>
          </a:p>
          <a:p>
            <a:pPr lvl="1"/>
            <a:r>
              <a:rPr lang="en-US" smtClean="0"/>
              <a:t>Intruder (Wolf, Stranger, Thief, Robber)</a:t>
            </a:r>
          </a:p>
          <a:p>
            <a:pPr lvl="1"/>
            <a:r>
              <a:rPr lang="en-US" smtClean="0"/>
              <a:t>Hireling (worker, laborer)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86360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Sheepfold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987552"/>
            <a:ext cx="9165237" cy="609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004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Sheepfold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018032"/>
            <a:ext cx="9144000" cy="6269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303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2796</TotalTime>
  <Words>779</Words>
  <Application>Microsoft Office PowerPoint</Application>
  <PresentationFormat>On-screen Show (4:3)</PresentationFormat>
  <Paragraphs>167</Paragraphs>
  <Slides>23</Slides>
  <Notes>11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Courier New</vt:lpstr>
      <vt:lpstr>Georgia</vt:lpstr>
      <vt:lpstr>Times New Roman</vt:lpstr>
      <vt:lpstr>Wingdings</vt:lpstr>
      <vt:lpstr>Wingdings 2</vt:lpstr>
      <vt:lpstr>Civic</vt:lpstr>
      <vt:lpstr>Who is Jesus?</vt:lpstr>
      <vt:lpstr>Who is Jesus?</vt:lpstr>
      <vt:lpstr>Who is Jesus?</vt:lpstr>
      <vt:lpstr>Who is Jesus?</vt:lpstr>
      <vt:lpstr>I AM the Good Shepherd</vt:lpstr>
      <vt:lpstr>I AM the Good Shepherd</vt:lpstr>
      <vt:lpstr>I AM the Good Shepherd</vt:lpstr>
      <vt:lpstr>Sheepfold</vt:lpstr>
      <vt:lpstr>Sheepfold</vt:lpstr>
      <vt:lpstr>I AM THE Shepherd</vt:lpstr>
      <vt:lpstr>I AM THE Shepherd</vt:lpstr>
      <vt:lpstr>I AM THE Shepherd</vt:lpstr>
      <vt:lpstr>I AM THE Door</vt:lpstr>
      <vt:lpstr>I AM THE Door</vt:lpstr>
      <vt:lpstr>I AM THE Good Shepherd</vt:lpstr>
      <vt:lpstr>I AM THE Good Shepherd</vt:lpstr>
      <vt:lpstr>I AM THE Good Shepherd</vt:lpstr>
      <vt:lpstr>I AM THE Good Shepherd</vt:lpstr>
      <vt:lpstr>I AM THE Good Shepherd</vt:lpstr>
      <vt:lpstr>I AM THE Good Shepherd</vt:lpstr>
      <vt:lpstr>I AM THE Good Shepherd</vt:lpstr>
      <vt:lpstr>I AM THE Good Shepherd</vt:lpstr>
      <vt:lpstr>I AM THE Good Shepherd</vt:lpstr>
    </vt:vector>
  </TitlesOfParts>
  <Company>EVANGELIST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rdward</dc:creator>
  <cp:lastModifiedBy>rdward</cp:lastModifiedBy>
  <cp:revision>219</cp:revision>
  <dcterms:created xsi:type="dcterms:W3CDTF">1998-07-07T15:18:40Z</dcterms:created>
  <dcterms:modified xsi:type="dcterms:W3CDTF">2018-09-02T14:27:13Z</dcterms:modified>
</cp:coreProperties>
</file>