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2" r:id="rId2"/>
    <p:sldId id="277" r:id="rId3"/>
    <p:sldId id="278" r:id="rId4"/>
    <p:sldId id="280" r:id="rId5"/>
    <p:sldId id="279" r:id="rId6"/>
    <p:sldId id="281" r:id="rId7"/>
    <p:sldId id="284" r:id="rId8"/>
    <p:sldId id="289" r:id="rId9"/>
    <p:sldId id="286" r:id="rId10"/>
    <p:sldId id="287" r:id="rId11"/>
    <p:sldId id="29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3" autoAdjust="0"/>
  </p:normalViewPr>
  <p:slideViewPr>
    <p:cSldViewPr snapToGrid="0">
      <p:cViewPr varScale="1">
        <p:scale>
          <a:sx n="56" d="100"/>
          <a:sy n="56" d="100"/>
        </p:scale>
        <p:origin x="7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90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sted-image.pdf" descr="pasted-image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1" r="1481"/>
          <a:stretch>
            <a:fillRect/>
          </a:stretch>
        </p:blipFill>
        <p:spPr>
          <a:xfrm>
            <a:off x="0" y="-35169"/>
            <a:ext cx="13004800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</p:pic>
      <p:sp>
        <p:nvSpPr>
          <p:cNvPr id="13" name="Line"/>
          <p:cNvSpPr/>
          <p:nvPr/>
        </p:nvSpPr>
        <p:spPr>
          <a:xfrm>
            <a:off x="406400" y="86233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Line"/>
          <p:cNvSpPr/>
          <p:nvPr/>
        </p:nvSpPr>
        <p:spPr>
          <a:xfrm>
            <a:off x="406400" y="86741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519724" y="838200"/>
            <a:ext cx="12293600" cy="210820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492866" y="3352434"/>
            <a:ext cx="7750175" cy="1489197"/>
          </a:xfrm>
        </p:spPr>
        <p:txBody>
          <a:bodyPr>
            <a:normAutofit/>
          </a:bodyPr>
          <a:lstStyle>
            <a:lvl1pPr marL="0" indent="0" algn="ctr">
              <a:buNone/>
              <a:defRPr sz="4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0041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"/>
          <p:cNvSpPr/>
          <p:nvPr userDrawn="1"/>
        </p:nvSpPr>
        <p:spPr>
          <a:xfrm flipV="1">
            <a:off x="855787" y="1333491"/>
            <a:ext cx="10969147" cy="26115"/>
          </a:xfrm>
          <a:prstGeom prst="line">
            <a:avLst/>
          </a:prstGeom>
          <a:ln w="63500" cmpd="dbl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99193" y="298821"/>
            <a:ext cx="12369800" cy="102881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7" name="Paul’s Letter To Timothy In Troublesome Times" descr="Paul’s Letter To Timothy In Troublesome Times"/>
          <p:cNvPicPr>
            <a:picLocks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7629"/>
            <a:ext cx="13004800" cy="1524001"/>
          </a:xfrm>
          <a:prstGeom prst="rect">
            <a:avLst/>
          </a:prstGeom>
          <a:effectLst>
            <a:outerShdw blurRad="152400" dist="101600" dir="5400000" rotWithShape="0">
              <a:srgbClr val="000000">
                <a:alpha val="38526"/>
              </a:srgbClr>
            </a:outerShdw>
          </a:effectLst>
        </p:spPr>
      </p:pic>
      <p:sp>
        <p:nvSpPr>
          <p:cNvPr id="8" name="Rounded Rectangle 7"/>
          <p:cNvSpPr/>
          <p:nvPr userDrawn="1"/>
        </p:nvSpPr>
        <p:spPr>
          <a:xfrm>
            <a:off x="360680" y="1605873"/>
            <a:ext cx="12308313" cy="7830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9292" y="1522470"/>
            <a:ext cx="12578862" cy="987425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sz="quarter" idx="11"/>
          </p:nvPr>
        </p:nvSpPr>
        <p:spPr>
          <a:xfrm>
            <a:off x="539262" y="2884187"/>
            <a:ext cx="11942160" cy="6599782"/>
          </a:xfrm>
          <a:prstGeom prst="rect">
            <a:avLst/>
          </a:prstGeom>
        </p:spPr>
        <p:txBody>
          <a:bodyPr anchor="t"/>
          <a:lstStyle>
            <a:lvl1pPr marL="463550" indent="-463550">
              <a:spcBef>
                <a:spcPts val="1000"/>
              </a:spcBef>
              <a:buClrTx/>
              <a:buSzPct val="85000"/>
              <a:buFont typeface="Wingdings" panose="05000000000000000000" pitchFamily="2" charset="2"/>
              <a:buChar char="v"/>
              <a:defRPr sz="3600" b="1">
                <a:solidFill>
                  <a:srgbClr val="5C86B9"/>
                </a:solidFill>
              </a:defRPr>
            </a:lvl1pPr>
            <a:lvl2pPr marL="914400" indent="-45085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Ø"/>
              <a:defRPr sz="3200">
                <a:solidFill>
                  <a:srgbClr val="5C86B9"/>
                </a:solidFill>
              </a:defRPr>
            </a:lvl2pPr>
            <a:lvl3pPr marL="1371600" indent="-460375">
              <a:spcBef>
                <a:spcPts val="1000"/>
              </a:spcBef>
              <a:buClrTx/>
              <a:buSzPct val="80000"/>
              <a:buFont typeface="Wingdings" panose="05000000000000000000" pitchFamily="2" charset="2"/>
              <a:buChar char="q"/>
              <a:defRPr sz="2800">
                <a:solidFill>
                  <a:srgbClr val="5C86B9"/>
                </a:solidFill>
              </a:defRPr>
            </a:lvl3pPr>
            <a:lvl4pPr marL="1711325" indent="-34290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§"/>
              <a:defRPr sz="2400">
                <a:solidFill>
                  <a:srgbClr val="5C86B9"/>
                </a:solidFill>
              </a:defRPr>
            </a:lvl4pPr>
            <a:lvl5pPr marL="2227263" indent="-407988">
              <a:spcBef>
                <a:spcPts val="1000"/>
              </a:spcBef>
              <a:buClrTx/>
              <a:buSzTx/>
              <a:buFont typeface="Courier New" panose="02070309020205020404" pitchFamily="49" charset="0"/>
              <a:buChar char="o"/>
              <a:defRPr sz="2400">
                <a:solidFill>
                  <a:srgbClr val="5C86B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 flipV="1">
            <a:off x="855787" y="1333491"/>
            <a:ext cx="10969147" cy="26115"/>
          </a:xfrm>
          <a:prstGeom prst="line">
            <a:avLst/>
          </a:prstGeom>
          <a:ln w="63500" cmpd="dbl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99193" y="298821"/>
            <a:ext cx="12369800" cy="102881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78372" y="2884187"/>
            <a:ext cx="6171947" cy="6599782"/>
          </a:xfrm>
          <a:prstGeom prst="rect">
            <a:avLst/>
          </a:prstGeom>
        </p:spPr>
        <p:txBody>
          <a:bodyPr anchor="t"/>
          <a:lstStyle>
            <a:lvl1pPr marL="463550" indent="-463550">
              <a:spcBef>
                <a:spcPts val="1000"/>
              </a:spcBef>
              <a:buClrTx/>
              <a:buSzPct val="85000"/>
              <a:buFont typeface="Wingdings" panose="05000000000000000000" pitchFamily="2" charset="2"/>
              <a:buChar char="v"/>
              <a:defRPr sz="3600" b="1">
                <a:solidFill>
                  <a:srgbClr val="5C86B9"/>
                </a:solidFill>
              </a:defRPr>
            </a:lvl1pPr>
            <a:lvl2pPr marL="914400" indent="-45085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Ø"/>
              <a:defRPr sz="3200">
                <a:solidFill>
                  <a:srgbClr val="5C86B9"/>
                </a:solidFill>
              </a:defRPr>
            </a:lvl2pPr>
            <a:lvl3pPr marL="1254125" indent="-342900">
              <a:spcBef>
                <a:spcPts val="1000"/>
              </a:spcBef>
              <a:buClrTx/>
              <a:buSzPct val="80000"/>
              <a:buFont typeface="Wingdings" panose="05000000000000000000" pitchFamily="2" charset="2"/>
              <a:buChar char="q"/>
              <a:defRPr sz="2800">
                <a:solidFill>
                  <a:srgbClr val="5C86B9"/>
                </a:solidFill>
              </a:defRPr>
            </a:lvl3pPr>
            <a:lvl4pPr marL="182880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229235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aul’s Letter To Timothy In Troublesome Times" descr="Paul’s Letter To Timothy In Troublesome Times"/>
          <p:cNvPicPr>
            <a:picLocks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7629"/>
            <a:ext cx="13004800" cy="1524001"/>
          </a:xfrm>
          <a:prstGeom prst="rect">
            <a:avLst/>
          </a:prstGeom>
          <a:effectLst>
            <a:outerShdw blurRad="152400" dist="101600" dir="5400000" rotWithShape="0">
              <a:srgbClr val="000000">
                <a:alpha val="38526"/>
              </a:srgbClr>
            </a:outerShdw>
          </a:effectLst>
        </p:spPr>
      </p:pic>
      <p:sp>
        <p:nvSpPr>
          <p:cNvPr id="4" name="Rounded Rectangle 3"/>
          <p:cNvSpPr/>
          <p:nvPr userDrawn="1"/>
        </p:nvSpPr>
        <p:spPr>
          <a:xfrm>
            <a:off x="360680" y="1605873"/>
            <a:ext cx="12308313" cy="7830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9292" y="1522470"/>
            <a:ext cx="12578862" cy="987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sz="quarter" idx="11"/>
          </p:nvPr>
        </p:nvSpPr>
        <p:spPr>
          <a:xfrm>
            <a:off x="158516" y="2884187"/>
            <a:ext cx="6171947" cy="6599782"/>
          </a:xfrm>
          <a:prstGeom prst="rect">
            <a:avLst/>
          </a:prstGeom>
        </p:spPr>
        <p:txBody>
          <a:bodyPr anchor="t"/>
          <a:lstStyle>
            <a:lvl1pPr marL="463550" indent="-463550">
              <a:spcBef>
                <a:spcPts val="1000"/>
              </a:spcBef>
              <a:buClrTx/>
              <a:buSzPct val="85000"/>
              <a:buFont typeface="Wingdings" panose="05000000000000000000" pitchFamily="2" charset="2"/>
              <a:buChar char="v"/>
              <a:defRPr sz="3600" b="1">
                <a:solidFill>
                  <a:srgbClr val="5C86B9"/>
                </a:solidFill>
              </a:defRPr>
            </a:lvl1pPr>
            <a:lvl2pPr marL="914400" indent="-45085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Ø"/>
              <a:defRPr sz="3200">
                <a:solidFill>
                  <a:srgbClr val="5C86B9"/>
                </a:solidFill>
              </a:defRPr>
            </a:lvl2pPr>
            <a:lvl3pPr marL="1254125" indent="-342900">
              <a:spcBef>
                <a:spcPts val="1000"/>
              </a:spcBef>
              <a:buClrTx/>
              <a:buSzPct val="80000"/>
              <a:buFont typeface="Wingdings" panose="05000000000000000000" pitchFamily="2" charset="2"/>
              <a:buChar char="q"/>
              <a:defRPr sz="2800">
                <a:solidFill>
                  <a:srgbClr val="5C86B9"/>
                </a:solidFill>
              </a:defRPr>
            </a:lvl3pPr>
            <a:lvl4pPr marL="182880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229235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7953292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 flipV="1">
            <a:off x="855787" y="1333491"/>
            <a:ext cx="10969147" cy="26115"/>
          </a:xfrm>
          <a:prstGeom prst="line">
            <a:avLst/>
          </a:prstGeom>
          <a:ln w="63500" cmpd="dbl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99193" y="298821"/>
            <a:ext cx="12369800" cy="102881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78372" y="3592868"/>
            <a:ext cx="6171947" cy="6160731"/>
          </a:xfrm>
          <a:prstGeom prst="rect">
            <a:avLst/>
          </a:prstGeom>
        </p:spPr>
        <p:txBody>
          <a:bodyPr anchor="t"/>
          <a:lstStyle>
            <a:lvl1pPr marL="463550" indent="-463550">
              <a:spcBef>
                <a:spcPts val="1000"/>
              </a:spcBef>
              <a:buClrTx/>
              <a:buSzPct val="85000"/>
              <a:buFont typeface="Wingdings" panose="05000000000000000000" pitchFamily="2" charset="2"/>
              <a:buChar char="v"/>
              <a:defRPr sz="3600" b="1">
                <a:solidFill>
                  <a:srgbClr val="5C86B9"/>
                </a:solidFill>
              </a:defRPr>
            </a:lvl1pPr>
            <a:lvl2pPr marL="914400" indent="-45085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Ø"/>
              <a:defRPr sz="3200">
                <a:solidFill>
                  <a:srgbClr val="5C86B9"/>
                </a:solidFill>
              </a:defRPr>
            </a:lvl2pPr>
            <a:lvl3pPr marL="1254125" indent="-342900">
              <a:spcBef>
                <a:spcPts val="1000"/>
              </a:spcBef>
              <a:buClrTx/>
              <a:buSzPct val="80000"/>
              <a:buFont typeface="Wingdings" panose="05000000000000000000" pitchFamily="2" charset="2"/>
              <a:buChar char="q"/>
              <a:defRPr sz="2800">
                <a:solidFill>
                  <a:srgbClr val="5C86B9"/>
                </a:solidFill>
              </a:defRPr>
            </a:lvl3pPr>
            <a:lvl4pPr marL="182880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229235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aul’s Letter To Timothy In Troublesome Times" descr="Paul’s Letter To Timothy In Troublesome Times"/>
          <p:cNvPicPr>
            <a:picLocks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7629"/>
            <a:ext cx="13004800" cy="1524001"/>
          </a:xfrm>
          <a:prstGeom prst="rect">
            <a:avLst/>
          </a:prstGeom>
          <a:effectLst>
            <a:outerShdw blurRad="152400" dist="101600" dir="5400000" rotWithShape="0">
              <a:srgbClr val="000000">
                <a:alpha val="38526"/>
              </a:srgbClr>
            </a:outerShdw>
          </a:effectLst>
        </p:spPr>
      </p:pic>
      <p:sp>
        <p:nvSpPr>
          <p:cNvPr id="4" name="Rounded Rectangle 3"/>
          <p:cNvSpPr/>
          <p:nvPr userDrawn="1"/>
        </p:nvSpPr>
        <p:spPr>
          <a:xfrm>
            <a:off x="360680" y="1605873"/>
            <a:ext cx="12308313" cy="7830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9292" y="1522470"/>
            <a:ext cx="12578862" cy="987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sz="quarter" idx="11"/>
          </p:nvPr>
        </p:nvSpPr>
        <p:spPr>
          <a:xfrm>
            <a:off x="158516" y="3592869"/>
            <a:ext cx="6171947" cy="6160730"/>
          </a:xfrm>
          <a:prstGeom prst="rect">
            <a:avLst/>
          </a:prstGeom>
        </p:spPr>
        <p:txBody>
          <a:bodyPr anchor="t"/>
          <a:lstStyle>
            <a:lvl1pPr marL="463550" indent="-463550">
              <a:spcBef>
                <a:spcPts val="1000"/>
              </a:spcBef>
              <a:buClrTx/>
              <a:buSzPct val="85000"/>
              <a:buFont typeface="Wingdings" panose="05000000000000000000" pitchFamily="2" charset="2"/>
              <a:buChar char="v"/>
              <a:defRPr sz="3600" b="1">
                <a:solidFill>
                  <a:srgbClr val="5C86B9"/>
                </a:solidFill>
              </a:defRPr>
            </a:lvl1pPr>
            <a:lvl2pPr marL="914400" indent="-450850">
              <a:spcBef>
                <a:spcPts val="1000"/>
              </a:spcBef>
              <a:buClrTx/>
              <a:buSzTx/>
              <a:buFont typeface="Wingdings" panose="05000000000000000000" pitchFamily="2" charset="2"/>
              <a:buChar char="Ø"/>
              <a:defRPr sz="3200">
                <a:solidFill>
                  <a:srgbClr val="5C86B9"/>
                </a:solidFill>
              </a:defRPr>
            </a:lvl2pPr>
            <a:lvl3pPr marL="1254125" indent="-342900">
              <a:spcBef>
                <a:spcPts val="1000"/>
              </a:spcBef>
              <a:buClrTx/>
              <a:buSzPct val="80000"/>
              <a:buFont typeface="Wingdings" panose="05000000000000000000" pitchFamily="2" charset="2"/>
              <a:buChar char="q"/>
              <a:defRPr sz="2800">
                <a:solidFill>
                  <a:srgbClr val="5C86B9"/>
                </a:solidFill>
              </a:defRPr>
            </a:lvl3pPr>
            <a:lvl4pPr marL="182880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229235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75847" y="2801630"/>
            <a:ext cx="6166338" cy="668158"/>
          </a:xfrm>
        </p:spPr>
        <p:txBody>
          <a:bodyPr>
            <a:normAutofit/>
          </a:bodyPr>
          <a:lstStyle>
            <a:lvl1pPr marL="0" indent="0" algn="ctr">
              <a:buNone/>
              <a:defRPr sz="4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646496" y="2801630"/>
            <a:ext cx="6166338" cy="668158"/>
          </a:xfrm>
        </p:spPr>
        <p:txBody>
          <a:bodyPr>
            <a:normAutofit/>
          </a:bodyPr>
          <a:lstStyle>
            <a:lvl1pPr marL="0" indent="0" algn="ctr">
              <a:buNone/>
              <a:defRPr sz="4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12839182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355600" y="1512277"/>
            <a:ext cx="12293600" cy="7796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331700" y="9220199"/>
            <a:ext cx="317500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6" r:id="rId4"/>
    <p:sldLayoutId id="2147483657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-128" baseline="0">
          <a:ln>
            <a:noFill/>
          </a:ln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9pPr>
    </p:titleStyle>
    <p:bodyStyle>
      <a:lvl1pPr marL="508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1pPr>
      <a:lvl2pPr marL="1016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2pPr>
      <a:lvl3pPr marL="1524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3pPr>
      <a:lvl4pPr marL="2032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4pPr>
      <a:lvl5pPr marL="2540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5pPr>
      <a:lvl6pPr marL="3048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6pPr>
      <a:lvl7pPr marL="3556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7pPr>
      <a:lvl8pPr marL="4064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8pPr>
      <a:lvl9pPr marL="4572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5594" y="838200"/>
            <a:ext cx="11557730" cy="2108200"/>
          </a:xfrm>
        </p:spPr>
        <p:txBody>
          <a:bodyPr/>
          <a:lstStyle/>
          <a:p>
            <a:r>
              <a:rPr lang="en-US" sz="7200" dirty="0" smtClean="0"/>
              <a:t>The Beginning of the Church Age</a:t>
            </a:r>
            <a:endParaRPr lang="en-US" sz="7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61064" y="3352435"/>
            <a:ext cx="10452260" cy="2502456"/>
          </a:xfrm>
        </p:spPr>
        <p:txBody>
          <a:bodyPr>
            <a:normAutofit/>
          </a:bodyPr>
          <a:lstStyle/>
          <a:p>
            <a:r>
              <a:rPr lang="en-US" dirty="0" smtClean="0"/>
              <a:t>Bridging Between </a:t>
            </a:r>
          </a:p>
          <a:p>
            <a:r>
              <a:rPr lang="en-US" dirty="0" smtClean="0"/>
              <a:t>Resurrection of Jesus &amp; Church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681864" y="5753094"/>
            <a:ext cx="38106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 24:44-53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18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 flipH="1">
            <a:off x="300251" y="3603012"/>
            <a:ext cx="5254388" cy="986163"/>
          </a:xfrm>
          <a:prstGeom prst="homePlate">
            <a:avLst>
              <a:gd name="adj" fmla="val 79025"/>
            </a:avLst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4-Gospels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(Teaching Jesus The Christ)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4893221" y="4923376"/>
            <a:ext cx="3840584" cy="986163"/>
          </a:xfrm>
          <a:prstGeom prst="homePlate">
            <a:avLst>
              <a:gd name="adj" fmla="val 0"/>
            </a:avLst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Palatino"/>
              </a:rPr>
              <a:t>Acts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FFFFF"/>
                </a:solidFill>
              </a:rPr>
              <a:t>(Book of Conversions)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Palatino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372227" y="6243742"/>
            <a:ext cx="6292895" cy="986163"/>
          </a:xfrm>
          <a:prstGeom prst="homePlate">
            <a:avLst>
              <a:gd name="adj" fmla="val 79025"/>
            </a:avLst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Epistles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(To Christians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 and Churches)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Title 11"/>
          <p:cNvSpPr txBox="1">
            <a:spLocks/>
          </p:cNvSpPr>
          <p:nvPr/>
        </p:nvSpPr>
        <p:spPr>
          <a:xfrm>
            <a:off x="299193" y="298821"/>
            <a:ext cx="12369800" cy="1028817"/>
          </a:xfrm>
          <a:prstGeom prst="rect">
            <a:avLst/>
          </a:prstGeom>
        </p:spPr>
        <p:txBody>
          <a:bodyPr/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  <a:lvl2pPr marL="0" marR="0" indent="228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2pPr>
            <a:lvl3pPr marL="0" marR="0" indent="457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3pPr>
            <a:lvl4pPr marL="0" marR="0" indent="6858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4pPr>
            <a:lvl5pPr marL="0" marR="0" indent="9144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5pPr>
            <a:lvl6pPr marL="0" marR="0" indent="11430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6pPr>
            <a:lvl7pPr marL="0" marR="0" indent="1371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7pPr>
            <a:lvl8pPr marL="0" marR="0" indent="1600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8pPr>
            <a:lvl9pPr marL="0" marR="0" indent="18288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-128" baseline="0">
                <a:ln>
                  <a:noFill/>
                </a:ln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  <a:uFillTx/>
                <a:latin typeface="+mn-lt"/>
                <a:ea typeface="+mn-ea"/>
                <a:cs typeface="+mn-cs"/>
                <a:sym typeface="Didot"/>
              </a:defRPr>
            </a:lvl9pPr>
          </a:lstStyle>
          <a:p>
            <a:pPr algn="ctr" hangingPunct="1"/>
            <a:r>
              <a:rPr lang="en-US" dirty="0" smtClean="0"/>
              <a:t>The New Age</a:t>
            </a:r>
          </a:p>
          <a:p>
            <a:pPr algn="ctr" hangingPunct="1"/>
            <a:r>
              <a:rPr lang="en-US" dirty="0" smtClean="0"/>
              <a:t>The Church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72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Beginning of the 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Peter Preached: </a:t>
            </a:r>
          </a:p>
          <a:p>
            <a:pPr lvl="1"/>
            <a:r>
              <a:rPr lang="en-US" dirty="0" smtClean="0"/>
              <a:t>Acts </a:t>
            </a:r>
            <a:r>
              <a:rPr lang="en-US" dirty="0" smtClean="0"/>
              <a:t>2:38, </a:t>
            </a:r>
            <a:r>
              <a:rPr lang="en-US" dirty="0" smtClean="0"/>
              <a:t>Repent, and be baptized every one of you in the name of Jesus Christ for the remission of sins</a:t>
            </a:r>
          </a:p>
          <a:p>
            <a:r>
              <a:rPr lang="en-US" dirty="0" smtClean="0"/>
              <a:t>Jesus Said:</a:t>
            </a:r>
          </a:p>
          <a:p>
            <a:pPr lvl="1"/>
            <a:r>
              <a:rPr lang="en-US" dirty="0" smtClean="0"/>
              <a:t>Lk 24:47,</a:t>
            </a:r>
            <a:r>
              <a:rPr lang="en-US" dirty="0" smtClean="0"/>
              <a:t> And that repentance and remission of sins should be preached in his name among all nations</a:t>
            </a:r>
          </a:p>
          <a:p>
            <a:pPr lvl="1"/>
            <a:r>
              <a:rPr lang="en-US" dirty="0" smtClean="0"/>
              <a:t>Mt 28:19, </a:t>
            </a:r>
            <a:r>
              <a:rPr lang="en-US" dirty="0" smtClean="0"/>
              <a:t>Go ye therefore, and teach all nations, baptizing them </a:t>
            </a:r>
            <a:endParaRPr lang="en-US" dirty="0" smtClean="0"/>
          </a:p>
          <a:p>
            <a:pPr lvl="1"/>
            <a:r>
              <a:rPr lang="en-US" dirty="0" smtClean="0"/>
              <a:t>Mk 16:15-16, G</a:t>
            </a:r>
            <a:r>
              <a:rPr lang="en-US" dirty="0" smtClean="0"/>
              <a:t>o ye into all the world, and preach the gospel to every creature. He that believeth and is baptized shall be saved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of the 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Luke gives </a:t>
            </a:r>
            <a:r>
              <a:rPr lang="en-US" dirty="0" smtClean="0"/>
              <a:t>us a fairly detailed narration of the events that lead up to the beginning of the Church age</a:t>
            </a:r>
          </a:p>
          <a:p>
            <a:pPr lvl="1"/>
            <a:r>
              <a:rPr lang="en-US" dirty="0" smtClean="0"/>
              <a:t>Gospel of Luke</a:t>
            </a:r>
          </a:p>
          <a:p>
            <a:pPr lvl="1"/>
            <a:r>
              <a:rPr lang="en-US" dirty="0" smtClean="0"/>
              <a:t>Book of 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Jesus’ Final Instructions to Apostles</a:t>
            </a:r>
          </a:p>
          <a:p>
            <a:pPr lvl="1"/>
            <a:r>
              <a:rPr lang="en-US" dirty="0"/>
              <a:t>Lk 24:49 – Act 1:4, </a:t>
            </a:r>
            <a:r>
              <a:rPr lang="en-US" dirty="0" smtClean="0"/>
              <a:t>wait </a:t>
            </a:r>
            <a:r>
              <a:rPr lang="en-US" dirty="0"/>
              <a:t>in </a:t>
            </a:r>
            <a:r>
              <a:rPr lang="en-US" dirty="0" smtClean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380556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Jesus’ Final </a:t>
            </a:r>
            <a:r>
              <a:rPr lang="en-US" dirty="0" smtClean="0"/>
              <a:t>Instructions</a:t>
            </a:r>
            <a:r>
              <a:rPr lang="en-US" dirty="0"/>
              <a:t> to Apostles</a:t>
            </a:r>
          </a:p>
          <a:p>
            <a:pPr lvl="1"/>
            <a:r>
              <a:rPr lang="en-US" dirty="0"/>
              <a:t>Lk 24:49 – Act 1:4, </a:t>
            </a:r>
            <a:r>
              <a:rPr lang="en-US" dirty="0" smtClean="0"/>
              <a:t>Wait </a:t>
            </a:r>
            <a:r>
              <a:rPr lang="en-US" dirty="0"/>
              <a:t>in Jerusalem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24:49 – Acts </a:t>
            </a:r>
            <a:r>
              <a:rPr lang="en-US" dirty="0" smtClean="0"/>
              <a:t>1:4-5, </a:t>
            </a:r>
            <a:r>
              <a:rPr lang="en-US" dirty="0" smtClean="0"/>
              <a:t>8; Promise of the Spirit</a:t>
            </a:r>
          </a:p>
          <a:p>
            <a:pPr lvl="2"/>
            <a:r>
              <a:rPr lang="en-US" dirty="0" smtClean="0"/>
              <a:t>Joel Prophesied</a:t>
            </a:r>
            <a:endParaRPr lang="en-US" dirty="0"/>
          </a:p>
          <a:p>
            <a:pPr lvl="3"/>
            <a:r>
              <a:rPr lang="en-US" dirty="0"/>
              <a:t>Joel 2:28-31</a:t>
            </a:r>
          </a:p>
          <a:p>
            <a:pPr lvl="2"/>
            <a:r>
              <a:rPr lang="en-US" dirty="0"/>
              <a:t>John the Baptizer Prophesied</a:t>
            </a:r>
          </a:p>
          <a:p>
            <a:pPr lvl="3"/>
            <a:r>
              <a:rPr lang="en-US" dirty="0" smtClean="0"/>
              <a:t>Mt </a:t>
            </a:r>
            <a:r>
              <a:rPr lang="en-US" dirty="0" smtClean="0"/>
              <a:t>3:11 (Mk 1:8, </a:t>
            </a:r>
            <a:r>
              <a:rPr lang="en-US" dirty="0" smtClean="0"/>
              <a:t>Lk </a:t>
            </a:r>
            <a:r>
              <a:rPr lang="en-US" dirty="0" smtClean="0"/>
              <a:t>3:16), </a:t>
            </a:r>
            <a:r>
              <a:rPr lang="en-US" dirty="0"/>
              <a:t>Jn </a:t>
            </a:r>
            <a:r>
              <a:rPr lang="en-US" dirty="0" smtClean="0"/>
              <a:t>1:33</a:t>
            </a:r>
            <a:endParaRPr lang="en-US" dirty="0"/>
          </a:p>
          <a:p>
            <a:pPr lvl="2"/>
            <a:r>
              <a:rPr lang="en-US" dirty="0"/>
              <a:t>Jesus Prophesied</a:t>
            </a:r>
          </a:p>
          <a:p>
            <a:pPr lvl="3"/>
            <a:r>
              <a:rPr lang="en-US" dirty="0"/>
              <a:t>Jn </a:t>
            </a:r>
            <a:r>
              <a:rPr lang="en-US" dirty="0" smtClean="0"/>
              <a:t>14:16-17, 25-26, Jn 16:7-13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1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Apostles Obey Jesus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24:50-51 – Act 1:9-11, Ascension of Jesus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24:52 – Acts 1:12, Disciples return to Jerusalem 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24:53 – Act 1:13-26, Disciples wait in Jerusalem</a:t>
            </a:r>
          </a:p>
        </p:txBody>
      </p:sp>
    </p:spTree>
    <p:extLst>
      <p:ext uri="{BB962C8B-B14F-4D97-AF65-F5344CB8AC3E}">
        <p14:creationId xmlns:p14="http://schemas.microsoft.com/office/powerpoint/2010/main" val="13886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Apostles Obey Jesus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24:50-51 – Act 1:9-11, Ascension of Jesus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24:52 – Acts 1:12, Disciples return to Jerusalem </a:t>
            </a:r>
          </a:p>
          <a:p>
            <a:pPr lvl="1"/>
            <a:r>
              <a:rPr lang="en-US" dirty="0" smtClean="0"/>
              <a:t>Lk </a:t>
            </a:r>
            <a:r>
              <a:rPr lang="en-US" dirty="0"/>
              <a:t>24:53 – Act 1:13-26, Disciples wait in </a:t>
            </a:r>
            <a:r>
              <a:rPr lang="en-US" dirty="0" smtClean="0"/>
              <a:t>Jerusalem</a:t>
            </a:r>
          </a:p>
          <a:p>
            <a:r>
              <a:rPr lang="en-US" dirty="0"/>
              <a:t>Apostles </a:t>
            </a:r>
            <a:r>
              <a:rPr lang="en-US" dirty="0" smtClean="0"/>
              <a:t>R</a:t>
            </a:r>
            <a:r>
              <a:rPr lang="en-US" dirty="0" smtClean="0"/>
              <a:t>eceive Holy </a:t>
            </a:r>
            <a:r>
              <a:rPr lang="en-US" dirty="0" smtClean="0"/>
              <a:t>Spirit Baptism</a:t>
            </a:r>
          </a:p>
          <a:p>
            <a:pPr lvl="1"/>
            <a:r>
              <a:rPr lang="en-US" dirty="0" smtClean="0"/>
              <a:t>Act </a:t>
            </a:r>
            <a:r>
              <a:rPr lang="en-US" dirty="0"/>
              <a:t>2:1-4, Promise of Holy Spirit </a:t>
            </a:r>
            <a:r>
              <a:rPr lang="en-US" dirty="0" smtClean="0"/>
              <a:t>for the Apostles </a:t>
            </a:r>
            <a:r>
              <a:rPr lang="en-US" dirty="0" smtClean="0"/>
              <a:t>fulfilled</a:t>
            </a:r>
          </a:p>
          <a:p>
            <a:pPr lvl="1"/>
            <a:r>
              <a:rPr lang="en-US" dirty="0" smtClean="0"/>
              <a:t>Acts 2:16, Peter states that this is the fulfillment of Joel’s prophesy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761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Peter Preaches the 1</a:t>
            </a:r>
            <a:r>
              <a:rPr lang="en-US" baseline="30000" dirty="0" smtClean="0"/>
              <a:t>st</a:t>
            </a:r>
            <a:r>
              <a:rPr lang="en-US" dirty="0" smtClean="0"/>
              <a:t> Gospel Sermon</a:t>
            </a:r>
          </a:p>
          <a:p>
            <a:pPr lvl="1"/>
            <a:r>
              <a:rPr lang="en-US" dirty="0" smtClean="0"/>
              <a:t>Acts 2:14-21, Peter teaches fulfillment of Joel’s prophecy</a:t>
            </a:r>
          </a:p>
          <a:p>
            <a:pPr lvl="1"/>
            <a:r>
              <a:rPr lang="en-US" dirty="0" smtClean="0"/>
              <a:t>Acts 2:22-36, Peter teaches Jesus is the </a:t>
            </a:r>
            <a:r>
              <a:rPr lang="en-US" dirty="0" smtClean="0"/>
              <a:t>Messiah</a:t>
            </a:r>
          </a:p>
          <a:p>
            <a:pPr lvl="1"/>
            <a:r>
              <a:rPr lang="en-US" dirty="0" smtClean="0"/>
              <a:t>Acts 2:37, Audience is convinced </a:t>
            </a:r>
          </a:p>
          <a:p>
            <a:pPr lvl="1"/>
            <a:r>
              <a:rPr lang="en-US" dirty="0" smtClean="0"/>
              <a:t>Acts 2:38-41, Peter preaches repentance and baptism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45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Beginning of the 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Peter Preached: </a:t>
            </a:r>
          </a:p>
          <a:p>
            <a:pPr lvl="1"/>
            <a:r>
              <a:rPr lang="en-US" dirty="0" smtClean="0"/>
              <a:t>Acts </a:t>
            </a:r>
            <a:r>
              <a:rPr lang="en-US" dirty="0" smtClean="0"/>
              <a:t>2:38, </a:t>
            </a:r>
            <a:r>
              <a:rPr lang="en-US" dirty="0" smtClean="0"/>
              <a:t>Repent, and be baptized every one of you in the name of Jesus Christ for the remission of sins</a:t>
            </a:r>
          </a:p>
          <a:p>
            <a:r>
              <a:rPr lang="en-US" dirty="0" smtClean="0"/>
              <a:t>Jesus Said:</a:t>
            </a:r>
          </a:p>
          <a:p>
            <a:pPr lvl="1"/>
            <a:r>
              <a:rPr lang="en-US" dirty="0" smtClean="0"/>
              <a:t>Lk 24:47,</a:t>
            </a:r>
            <a:r>
              <a:rPr lang="en-US" dirty="0" smtClean="0"/>
              <a:t> And that repentance and remission of sins should be preached in his name among all nations</a:t>
            </a:r>
          </a:p>
          <a:p>
            <a:pPr lvl="1"/>
            <a:r>
              <a:rPr lang="en-US" dirty="0" smtClean="0"/>
              <a:t>Mt 28:19, </a:t>
            </a:r>
            <a:r>
              <a:rPr lang="en-US" dirty="0" smtClean="0"/>
              <a:t>Go ye therefore, and teach all nations, baptizing them </a:t>
            </a:r>
            <a:endParaRPr lang="en-US" dirty="0" smtClean="0"/>
          </a:p>
          <a:p>
            <a:pPr lvl="1"/>
            <a:r>
              <a:rPr lang="en-US" dirty="0" smtClean="0"/>
              <a:t>Mk 16:15-16, G</a:t>
            </a:r>
            <a:r>
              <a:rPr lang="en-US" dirty="0" smtClean="0"/>
              <a:t>o ye into all the world, and preach the gospel to every creature. He that believeth and is baptized shall be saved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79175" y="2977473"/>
            <a:ext cx="2169994" cy="54864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4849" y="5929921"/>
            <a:ext cx="1840172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4091" y="6548816"/>
            <a:ext cx="1100918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53016" y="7665456"/>
            <a:ext cx="1332930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64173" y="3566270"/>
            <a:ext cx="4496938" cy="54864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55559" y="4070249"/>
            <a:ext cx="3157181" cy="54864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3153" y="5450196"/>
            <a:ext cx="6041408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54020" y="6533909"/>
            <a:ext cx="1783305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1494" y="8105084"/>
            <a:ext cx="4585646" cy="457200"/>
          </a:xfrm>
          <a:prstGeom prst="rect">
            <a:avLst/>
          </a:prstGeom>
          <a:noFill/>
          <a:ln w="381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6639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Church Age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Rest of the Story</a:t>
            </a:r>
          </a:p>
          <a:p>
            <a:pPr lvl="1"/>
            <a:r>
              <a:rPr lang="en-US" dirty="0" smtClean="0"/>
              <a:t>Acts 2:42-47, </a:t>
            </a:r>
            <a:r>
              <a:rPr lang="en-US" dirty="0"/>
              <a:t>The Church </a:t>
            </a:r>
            <a:r>
              <a:rPr lang="en-US" dirty="0" smtClean="0"/>
              <a:t>established</a:t>
            </a:r>
            <a:endParaRPr lang="en-US" dirty="0"/>
          </a:p>
          <a:p>
            <a:pPr lvl="1"/>
            <a:r>
              <a:rPr lang="en-US" dirty="0" smtClean="0"/>
              <a:t>Acts 3-28, Spread of the gospel &amp; establishment of Churches </a:t>
            </a:r>
            <a:r>
              <a:rPr lang="en-US" dirty="0" smtClean="0"/>
              <a:t>from Jerusalem to whole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The remaining 22 books of the New Testament define what a Christian and the Church are to be</a:t>
            </a:r>
          </a:p>
          <a:p>
            <a:pPr lvl="2"/>
            <a:r>
              <a:rPr lang="en-US" dirty="0" smtClean="0"/>
              <a:t>Romans – Revelation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Editoria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584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Calibri</vt:lpstr>
      <vt:lpstr>Courier New</vt:lpstr>
      <vt:lpstr>Didot</vt:lpstr>
      <vt:lpstr>Helvetica</vt:lpstr>
      <vt:lpstr>Helvetica Neue</vt:lpstr>
      <vt:lpstr>Palatino</vt:lpstr>
      <vt:lpstr>Times New Roman</vt:lpstr>
      <vt:lpstr>Wingdings</vt:lpstr>
      <vt:lpstr>Zapf Dingbats</vt:lpstr>
      <vt:lpstr>Editorial</vt:lpstr>
      <vt:lpstr>The Beginning of the Church Age</vt:lpstr>
      <vt:lpstr>THE CHURCH OF CHRIST </vt:lpstr>
      <vt:lpstr>THE CHURCH OF CHRIST </vt:lpstr>
      <vt:lpstr>THE CHURCH OF CHRIST </vt:lpstr>
      <vt:lpstr>THE CHURCH OF CHRIST </vt:lpstr>
      <vt:lpstr>THE CHURCH OF CHRIST </vt:lpstr>
      <vt:lpstr>THE CHURCH OF CHRIST </vt:lpstr>
      <vt:lpstr>THE CHURCH OF CHRIST </vt:lpstr>
      <vt:lpstr>THE CHURCH OF CHRIST </vt:lpstr>
      <vt:lpstr>PowerPoint Presentation</vt:lpstr>
      <vt:lpstr>THE CHURCH OF CHRIST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257</cp:revision>
  <dcterms:modified xsi:type="dcterms:W3CDTF">2018-10-21T14:29:14Z</dcterms:modified>
</cp:coreProperties>
</file>