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72" r:id="rId2"/>
    <p:sldId id="277" r:id="rId3"/>
    <p:sldId id="278" r:id="rId4"/>
    <p:sldId id="280" r:id="rId5"/>
    <p:sldId id="279" r:id="rId6"/>
    <p:sldId id="281" r:id="rId7"/>
    <p:sldId id="284" r:id="rId8"/>
    <p:sldId id="289" r:id="rId9"/>
    <p:sldId id="286" r:id="rId10"/>
    <p:sldId id="287" r:id="rId11"/>
    <p:sldId id="290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solidFill>
                <a:srgbClr val="7695B6"/>
              </a:solidFill>
              <a:prstDash val="solid"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BD8CD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EEBE2">
              <a:alpha val="85000"/>
            </a:srgbClr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A8A49D"/>
              </a:solidFill>
              <a:prstDash val="solid"/>
              <a:miter lim="400000"/>
            </a:ln>
          </a:left>
          <a:right>
            <a:ln w="12700" cap="flat">
              <a:solidFill>
                <a:srgbClr val="A8A49D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A8A49D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solidFill>
            <a:srgbClr val="8C8982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D6D3CB"/>
              </a:solidFill>
              <a:prstDash val="solid"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D6D3CB"/>
              </a:solidFill>
              <a:prstDash val="solid"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543" autoAdjust="0"/>
  </p:normalViewPr>
  <p:slideViewPr>
    <p:cSldViewPr snapToGrid="0">
      <p:cViewPr varScale="1">
        <p:scale>
          <a:sx n="56" d="100"/>
          <a:sy n="56" d="100"/>
        </p:scale>
        <p:origin x="78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905692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sted-image.pdf" descr="pasted-image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81" r="1481"/>
          <a:stretch>
            <a:fillRect/>
          </a:stretch>
        </p:blipFill>
        <p:spPr>
          <a:xfrm>
            <a:off x="0" y="-35169"/>
            <a:ext cx="13004800" cy="975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</p:pic>
      <p:sp>
        <p:nvSpPr>
          <p:cNvPr id="13" name="Line"/>
          <p:cNvSpPr/>
          <p:nvPr/>
        </p:nvSpPr>
        <p:spPr>
          <a:xfrm>
            <a:off x="406400" y="86233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" name="Line"/>
          <p:cNvSpPr/>
          <p:nvPr/>
        </p:nvSpPr>
        <p:spPr>
          <a:xfrm>
            <a:off x="406400" y="86741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519724" y="838200"/>
            <a:ext cx="12293600" cy="2108200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492866" y="3352434"/>
            <a:ext cx="7750175" cy="1489197"/>
          </a:xfrm>
        </p:spPr>
        <p:txBody>
          <a:bodyPr>
            <a:normAutofit/>
          </a:bodyPr>
          <a:lstStyle>
            <a:lvl1pPr marL="0" indent="0" algn="ctr">
              <a:buNone/>
              <a:defRPr sz="4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add Content</a:t>
            </a:r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10041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"/>
          <p:cNvSpPr/>
          <p:nvPr userDrawn="1"/>
        </p:nvSpPr>
        <p:spPr>
          <a:xfrm flipV="1">
            <a:off x="855787" y="1333491"/>
            <a:ext cx="10969147" cy="26115"/>
          </a:xfrm>
          <a:prstGeom prst="line">
            <a:avLst/>
          </a:prstGeom>
          <a:ln w="63500" cmpd="dbl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99193" y="298821"/>
            <a:ext cx="12369800" cy="102881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pic>
        <p:nvPicPr>
          <p:cNvPr id="7" name="Paul’s Letter To Timothy In Troublesome Times" descr="Paul’s Letter To Timothy In Troublesome Times"/>
          <p:cNvPicPr>
            <a:picLocks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77629"/>
            <a:ext cx="13004800" cy="1524001"/>
          </a:xfrm>
          <a:prstGeom prst="rect">
            <a:avLst/>
          </a:prstGeom>
          <a:effectLst>
            <a:outerShdw blurRad="152400" dist="101600" dir="5400000" rotWithShape="0">
              <a:srgbClr val="000000">
                <a:alpha val="38526"/>
              </a:srgbClr>
            </a:outerShdw>
          </a:effectLst>
        </p:spPr>
      </p:pic>
      <p:sp>
        <p:nvSpPr>
          <p:cNvPr id="8" name="Rounded Rectangle 7"/>
          <p:cNvSpPr/>
          <p:nvPr userDrawn="1"/>
        </p:nvSpPr>
        <p:spPr>
          <a:xfrm>
            <a:off x="360680" y="1605873"/>
            <a:ext cx="12308313" cy="7830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9292" y="1522470"/>
            <a:ext cx="12578862" cy="987425"/>
          </a:xfrm>
        </p:spPr>
        <p:txBody>
          <a:bodyPr>
            <a:normAutofit/>
          </a:bodyPr>
          <a:lstStyle>
            <a:lvl1pPr marL="0" indent="0" algn="ctr">
              <a:buNone/>
              <a:defRPr sz="48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Body Level One…"/>
          <p:cNvSpPr txBox="1">
            <a:spLocks noGrp="1"/>
          </p:cNvSpPr>
          <p:nvPr>
            <p:ph type="body" sz="quarter" idx="11"/>
          </p:nvPr>
        </p:nvSpPr>
        <p:spPr>
          <a:xfrm>
            <a:off x="539262" y="2884187"/>
            <a:ext cx="11942160" cy="6599782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rgbClr val="5C86B9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rgbClr val="5C86B9"/>
                </a:solidFill>
              </a:defRPr>
            </a:lvl2pPr>
            <a:lvl3pPr marL="1371600" indent="-460375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rgbClr val="5C86B9"/>
                </a:solidFill>
              </a:defRPr>
            </a:lvl3pPr>
            <a:lvl4pPr marL="1711325" indent="-34290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§"/>
              <a:defRPr sz="2400">
                <a:solidFill>
                  <a:srgbClr val="5C86B9"/>
                </a:solidFill>
              </a:defRPr>
            </a:lvl4pPr>
            <a:lvl5pPr marL="2227263" indent="-407988">
              <a:spcBef>
                <a:spcPts val="1000"/>
              </a:spcBef>
              <a:buClrTx/>
              <a:buSzTx/>
              <a:buFont typeface="Courier New" panose="02070309020205020404" pitchFamily="49" charset="0"/>
              <a:buChar char="o"/>
              <a:defRPr sz="2400">
                <a:solidFill>
                  <a:srgbClr val="5C86B9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 flipV="1">
            <a:off x="855787" y="1333491"/>
            <a:ext cx="10969147" cy="26115"/>
          </a:xfrm>
          <a:prstGeom prst="line">
            <a:avLst/>
          </a:prstGeom>
          <a:ln w="63500" cmpd="dbl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99193" y="298821"/>
            <a:ext cx="12369800" cy="102881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678372" y="2884187"/>
            <a:ext cx="6171947" cy="6599782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rgbClr val="5C86B9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rgbClr val="5C86B9"/>
                </a:solidFill>
              </a:defRPr>
            </a:lvl2pPr>
            <a:lvl3pPr marL="1254125" indent="-342900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rgbClr val="5C86B9"/>
                </a:solidFill>
              </a:defRPr>
            </a:lvl3pPr>
            <a:lvl4pPr marL="182880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229235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8" name="Paul’s Letter To Timothy In Troublesome Times" descr="Paul’s Letter To Timothy In Troublesome Times"/>
          <p:cNvPicPr>
            <a:picLocks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77629"/>
            <a:ext cx="13004800" cy="1524001"/>
          </a:xfrm>
          <a:prstGeom prst="rect">
            <a:avLst/>
          </a:prstGeom>
          <a:effectLst>
            <a:outerShdw blurRad="152400" dist="101600" dir="5400000" rotWithShape="0">
              <a:srgbClr val="000000">
                <a:alpha val="38526"/>
              </a:srgbClr>
            </a:outerShdw>
          </a:effectLst>
        </p:spPr>
      </p:pic>
      <p:sp>
        <p:nvSpPr>
          <p:cNvPr id="4" name="Rounded Rectangle 3"/>
          <p:cNvSpPr/>
          <p:nvPr userDrawn="1"/>
        </p:nvSpPr>
        <p:spPr>
          <a:xfrm>
            <a:off x="360680" y="1605873"/>
            <a:ext cx="12308313" cy="7830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9292" y="1522470"/>
            <a:ext cx="12578862" cy="987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Body Level One…"/>
          <p:cNvSpPr txBox="1">
            <a:spLocks noGrp="1"/>
          </p:cNvSpPr>
          <p:nvPr>
            <p:ph type="body" sz="quarter" idx="11"/>
          </p:nvPr>
        </p:nvSpPr>
        <p:spPr>
          <a:xfrm>
            <a:off x="158516" y="2884187"/>
            <a:ext cx="6171947" cy="6599782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rgbClr val="5C86B9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rgbClr val="5C86B9"/>
                </a:solidFill>
              </a:defRPr>
            </a:lvl2pPr>
            <a:lvl3pPr marL="1254125" indent="-342900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rgbClr val="5C86B9"/>
                </a:solidFill>
              </a:defRPr>
            </a:lvl3pPr>
            <a:lvl4pPr marL="182880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229235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79532921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 flipV="1">
            <a:off x="855787" y="1333491"/>
            <a:ext cx="10969147" cy="26115"/>
          </a:xfrm>
          <a:prstGeom prst="line">
            <a:avLst/>
          </a:prstGeom>
          <a:ln w="63500" cmpd="dbl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99193" y="298821"/>
            <a:ext cx="12369800" cy="102881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 smtClean="0"/>
              <a:t>TITLE TEXT</a:t>
            </a:r>
            <a:endParaRPr lang="en-US" dirty="0"/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678372" y="3592868"/>
            <a:ext cx="6171947" cy="6160731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rgbClr val="5C86B9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rgbClr val="5C86B9"/>
                </a:solidFill>
              </a:defRPr>
            </a:lvl2pPr>
            <a:lvl3pPr marL="1254125" indent="-342900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rgbClr val="5C86B9"/>
                </a:solidFill>
              </a:defRPr>
            </a:lvl3pPr>
            <a:lvl4pPr marL="182880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229235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8" name="Paul’s Letter To Timothy In Troublesome Times" descr="Paul’s Letter To Timothy In Troublesome Times"/>
          <p:cNvPicPr>
            <a:picLocks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277629"/>
            <a:ext cx="13004800" cy="1524001"/>
          </a:xfrm>
          <a:prstGeom prst="rect">
            <a:avLst/>
          </a:prstGeom>
          <a:effectLst>
            <a:outerShdw blurRad="152400" dist="101600" dir="5400000" rotWithShape="0">
              <a:srgbClr val="000000">
                <a:alpha val="38526"/>
              </a:srgbClr>
            </a:outerShdw>
          </a:effectLst>
        </p:spPr>
      </p:pic>
      <p:sp>
        <p:nvSpPr>
          <p:cNvPr id="4" name="Rounded Rectangle 3"/>
          <p:cNvSpPr/>
          <p:nvPr userDrawn="1"/>
        </p:nvSpPr>
        <p:spPr>
          <a:xfrm>
            <a:off x="360680" y="1605873"/>
            <a:ext cx="12308313" cy="7830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9292" y="1522470"/>
            <a:ext cx="12578862" cy="987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Body Level One…"/>
          <p:cNvSpPr txBox="1">
            <a:spLocks noGrp="1"/>
          </p:cNvSpPr>
          <p:nvPr>
            <p:ph type="body" sz="quarter" idx="11"/>
          </p:nvPr>
        </p:nvSpPr>
        <p:spPr>
          <a:xfrm>
            <a:off x="158516" y="3592869"/>
            <a:ext cx="6171947" cy="6160730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rgbClr val="5C86B9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rgbClr val="5C86B9"/>
                </a:solidFill>
              </a:defRPr>
            </a:lvl2pPr>
            <a:lvl3pPr marL="1254125" indent="-342900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rgbClr val="5C86B9"/>
                </a:solidFill>
              </a:defRPr>
            </a:lvl3pPr>
            <a:lvl4pPr marL="182880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229235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75847" y="2801630"/>
            <a:ext cx="6166338" cy="668158"/>
          </a:xfrm>
        </p:spPr>
        <p:txBody>
          <a:bodyPr>
            <a:normAutofit/>
          </a:bodyPr>
          <a:lstStyle>
            <a:lvl1pPr marL="0" indent="0" algn="ctr">
              <a:buNone/>
              <a:defRPr sz="4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646496" y="2801630"/>
            <a:ext cx="6166338" cy="668158"/>
          </a:xfrm>
        </p:spPr>
        <p:txBody>
          <a:bodyPr>
            <a:normAutofit/>
          </a:bodyPr>
          <a:lstStyle>
            <a:lvl1pPr marL="0" indent="0" algn="ctr">
              <a:buNone/>
              <a:defRPr sz="4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</p:txBody>
      </p:sp>
    </p:spTree>
    <p:extLst>
      <p:ext uri="{BB962C8B-B14F-4D97-AF65-F5344CB8AC3E}">
        <p14:creationId xmlns:p14="http://schemas.microsoft.com/office/powerpoint/2010/main" val="128391824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355600" y="1512277"/>
            <a:ext cx="12293600" cy="7796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331700" y="9220199"/>
            <a:ext cx="317500" cy="355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6" r:id="rId4"/>
    <p:sldLayoutId id="2147483657" r:id="rId5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9pPr>
    </p:titleStyle>
    <p:bodyStyle>
      <a:lvl1pPr marL="508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1pPr>
      <a:lvl2pPr marL="1016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2pPr>
      <a:lvl3pPr marL="1524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3pPr>
      <a:lvl4pPr marL="2032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4pPr>
      <a:lvl5pPr marL="2540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5pPr>
      <a:lvl6pPr marL="3048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6pPr>
      <a:lvl7pPr marL="3556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7pPr>
      <a:lvl8pPr marL="4064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8pPr>
      <a:lvl9pPr marL="4572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55594" y="838200"/>
            <a:ext cx="11557730" cy="2108200"/>
          </a:xfrm>
        </p:spPr>
        <p:txBody>
          <a:bodyPr/>
          <a:lstStyle/>
          <a:p>
            <a:r>
              <a:rPr lang="en-US" sz="7200" dirty="0" smtClean="0"/>
              <a:t>The Beginning of the Church Age</a:t>
            </a:r>
            <a:endParaRPr lang="en-US" sz="72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361064" y="3352435"/>
            <a:ext cx="10452260" cy="2502456"/>
          </a:xfrm>
        </p:spPr>
        <p:txBody>
          <a:bodyPr>
            <a:normAutofit/>
          </a:bodyPr>
          <a:lstStyle/>
          <a:p>
            <a:r>
              <a:rPr lang="en-US" dirty="0" smtClean="0"/>
              <a:t>Bridging Between </a:t>
            </a:r>
          </a:p>
          <a:p>
            <a:r>
              <a:rPr lang="en-US" dirty="0" smtClean="0"/>
              <a:t>Resurrection of Jesus &amp; Church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681864" y="5753094"/>
            <a:ext cx="38106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 24:44-53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9185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entagon 5"/>
          <p:cNvSpPr/>
          <p:nvPr/>
        </p:nvSpPr>
        <p:spPr>
          <a:xfrm flipH="1">
            <a:off x="300251" y="3603012"/>
            <a:ext cx="5254388" cy="986163"/>
          </a:xfrm>
          <a:prstGeom prst="homePlate">
            <a:avLst>
              <a:gd name="adj" fmla="val 79025"/>
            </a:avLst>
          </a:prstGeom>
          <a:blipFill rotWithShape="1">
            <a:blip r:embed="rId2"/>
            <a:srcRect/>
            <a:tile tx="0" ty="0" sx="100000" sy="100000" flip="none" algn="tl"/>
          </a:blip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Palatino"/>
                <a:ea typeface="Palatino"/>
                <a:cs typeface="Palatino"/>
                <a:sym typeface="Palatino"/>
              </a:rPr>
              <a:t>4-Gospels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Palatino"/>
                <a:ea typeface="Palatino"/>
                <a:cs typeface="Palatino"/>
                <a:sym typeface="Palatino"/>
              </a:rPr>
              <a:t>(Teaching Jesus The Christ)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7" name="Pentagon 6"/>
          <p:cNvSpPr/>
          <p:nvPr/>
        </p:nvSpPr>
        <p:spPr>
          <a:xfrm flipH="1">
            <a:off x="4893221" y="4923376"/>
            <a:ext cx="3840584" cy="986163"/>
          </a:xfrm>
          <a:prstGeom prst="homePlate">
            <a:avLst>
              <a:gd name="adj" fmla="val 0"/>
            </a:avLst>
          </a:prstGeom>
          <a:blipFill rotWithShape="1">
            <a:blip r:embed="rId2"/>
            <a:srcRect/>
            <a:tile tx="0" ty="0" sx="100000" sy="100000" flip="none" algn="tl"/>
          </a:blip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sym typeface="Palatino"/>
              </a:rPr>
              <a:t>Acts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solidFill>
                  <a:srgbClr val="FFFFFF"/>
                </a:solidFill>
              </a:rPr>
              <a:t>(Book of Conversions)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sym typeface="Palatino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6372227" y="6243742"/>
            <a:ext cx="6292895" cy="986163"/>
          </a:xfrm>
          <a:prstGeom prst="homePlate">
            <a:avLst>
              <a:gd name="adj" fmla="val 79025"/>
            </a:avLst>
          </a:prstGeom>
          <a:blipFill rotWithShape="1">
            <a:blip r:embed="rId2"/>
            <a:srcRect/>
            <a:tile tx="0" ty="0" sx="100000" sy="100000" flip="none" algn="tl"/>
          </a:blip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Palatino"/>
                <a:ea typeface="Palatino"/>
                <a:cs typeface="Palatino"/>
                <a:sym typeface="Palatino"/>
              </a:rPr>
              <a:t>Epistles 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Palatino"/>
                <a:ea typeface="Palatino"/>
                <a:cs typeface="Palatino"/>
                <a:sym typeface="Palatino"/>
              </a:rPr>
              <a:t>(To Christians</a:t>
            </a:r>
            <a:r>
              <a:rPr kumimoji="0" lang="en-US" sz="2400" b="0" i="0" u="none" strike="noStrike" cap="none" spc="0" normalizeH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Palatino"/>
                <a:ea typeface="Palatino"/>
                <a:cs typeface="Palatino"/>
                <a:sym typeface="Palatino"/>
              </a:rPr>
              <a:t> and Churches)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Title 11"/>
          <p:cNvSpPr txBox="1">
            <a:spLocks/>
          </p:cNvSpPr>
          <p:nvPr/>
        </p:nvSpPr>
        <p:spPr>
          <a:xfrm>
            <a:off x="299193" y="298821"/>
            <a:ext cx="12369800" cy="1028817"/>
          </a:xfrm>
          <a:prstGeom prst="rect">
            <a:avLst/>
          </a:prstGeom>
        </p:spPr>
        <p:txBody>
          <a:bodyPr/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-128" baseline="0">
                <a:ln>
                  <a:noFill/>
                </a:ln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  <a:uFillTx/>
                <a:latin typeface="+mn-lt"/>
                <a:ea typeface="+mn-ea"/>
                <a:cs typeface="+mn-cs"/>
                <a:sym typeface="Didot"/>
              </a:defRPr>
            </a:lvl1pPr>
            <a:lvl2pPr marL="0" marR="0" indent="2286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-128" baseline="0">
                <a:ln>
                  <a:noFill/>
                </a:ln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  <a:uFillTx/>
                <a:latin typeface="+mn-lt"/>
                <a:ea typeface="+mn-ea"/>
                <a:cs typeface="+mn-cs"/>
                <a:sym typeface="Didot"/>
              </a:defRPr>
            </a:lvl2pPr>
            <a:lvl3pPr marL="0" marR="0" indent="4572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-128" baseline="0">
                <a:ln>
                  <a:noFill/>
                </a:ln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  <a:uFillTx/>
                <a:latin typeface="+mn-lt"/>
                <a:ea typeface="+mn-ea"/>
                <a:cs typeface="+mn-cs"/>
                <a:sym typeface="Didot"/>
              </a:defRPr>
            </a:lvl3pPr>
            <a:lvl4pPr marL="0" marR="0" indent="6858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-128" baseline="0">
                <a:ln>
                  <a:noFill/>
                </a:ln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  <a:uFillTx/>
                <a:latin typeface="+mn-lt"/>
                <a:ea typeface="+mn-ea"/>
                <a:cs typeface="+mn-cs"/>
                <a:sym typeface="Didot"/>
              </a:defRPr>
            </a:lvl4pPr>
            <a:lvl5pPr marL="0" marR="0" indent="9144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-128" baseline="0">
                <a:ln>
                  <a:noFill/>
                </a:ln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  <a:uFillTx/>
                <a:latin typeface="+mn-lt"/>
                <a:ea typeface="+mn-ea"/>
                <a:cs typeface="+mn-cs"/>
                <a:sym typeface="Didot"/>
              </a:defRPr>
            </a:lvl5pPr>
            <a:lvl6pPr marL="0" marR="0" indent="11430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-128" baseline="0">
                <a:ln>
                  <a:noFill/>
                </a:ln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  <a:uFillTx/>
                <a:latin typeface="+mn-lt"/>
                <a:ea typeface="+mn-ea"/>
                <a:cs typeface="+mn-cs"/>
                <a:sym typeface="Didot"/>
              </a:defRPr>
            </a:lvl6pPr>
            <a:lvl7pPr marL="0" marR="0" indent="13716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-128" baseline="0">
                <a:ln>
                  <a:noFill/>
                </a:ln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  <a:uFillTx/>
                <a:latin typeface="+mn-lt"/>
                <a:ea typeface="+mn-ea"/>
                <a:cs typeface="+mn-cs"/>
                <a:sym typeface="Didot"/>
              </a:defRPr>
            </a:lvl7pPr>
            <a:lvl8pPr marL="0" marR="0" indent="16002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-128" baseline="0">
                <a:ln>
                  <a:noFill/>
                </a:ln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  <a:uFillTx/>
                <a:latin typeface="+mn-lt"/>
                <a:ea typeface="+mn-ea"/>
                <a:cs typeface="+mn-cs"/>
                <a:sym typeface="Didot"/>
              </a:defRPr>
            </a:lvl8pPr>
            <a:lvl9pPr marL="0" marR="0" indent="182880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400" b="0" i="0" u="none" strike="noStrike" cap="none" spc="-128" baseline="0">
                <a:ln>
                  <a:noFill/>
                </a:ln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  <a:uFillTx/>
                <a:latin typeface="+mn-lt"/>
                <a:ea typeface="+mn-ea"/>
                <a:cs typeface="+mn-cs"/>
                <a:sym typeface="Didot"/>
              </a:defRPr>
            </a:lvl9pPr>
          </a:lstStyle>
          <a:p>
            <a:pPr algn="ctr" hangingPunct="1"/>
            <a:r>
              <a:rPr lang="en-US" dirty="0" smtClean="0"/>
              <a:t>The New Age</a:t>
            </a:r>
          </a:p>
          <a:p>
            <a:pPr algn="ctr" hangingPunct="1"/>
            <a:r>
              <a:rPr lang="en-US" dirty="0" smtClean="0"/>
              <a:t>The Church 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172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CHURCH OF CHRIST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Beginning of the Church Age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Peter Preached: </a:t>
            </a:r>
          </a:p>
          <a:p>
            <a:pPr lvl="1"/>
            <a:r>
              <a:rPr lang="en-US" dirty="0" smtClean="0"/>
              <a:t>Acts </a:t>
            </a:r>
            <a:r>
              <a:rPr lang="en-US" dirty="0" smtClean="0"/>
              <a:t>2:38, </a:t>
            </a:r>
            <a:r>
              <a:rPr lang="en-US" dirty="0" smtClean="0"/>
              <a:t>Repent, and be baptized every one of you in the name of Jesus Christ for the remission of sins</a:t>
            </a:r>
          </a:p>
          <a:p>
            <a:r>
              <a:rPr lang="en-US" dirty="0" smtClean="0"/>
              <a:t>Jesus Said:</a:t>
            </a:r>
          </a:p>
          <a:p>
            <a:pPr lvl="1"/>
            <a:r>
              <a:rPr lang="en-US" dirty="0" smtClean="0"/>
              <a:t>Lk 24:47,</a:t>
            </a:r>
            <a:r>
              <a:rPr lang="en-US" dirty="0" smtClean="0"/>
              <a:t> And that repentance and remission of sins should be preached in his name among all nations</a:t>
            </a:r>
          </a:p>
          <a:p>
            <a:pPr lvl="1"/>
            <a:r>
              <a:rPr lang="en-US" dirty="0" smtClean="0"/>
              <a:t>Mt 28:19, </a:t>
            </a:r>
            <a:r>
              <a:rPr lang="en-US" dirty="0" smtClean="0"/>
              <a:t>Go ye therefore, and teach all nations, baptizing them </a:t>
            </a:r>
            <a:endParaRPr lang="en-US" dirty="0" smtClean="0"/>
          </a:p>
          <a:p>
            <a:pPr lvl="1"/>
            <a:r>
              <a:rPr lang="en-US" dirty="0" smtClean="0"/>
              <a:t>Mk 16:15-16, G</a:t>
            </a:r>
            <a:r>
              <a:rPr lang="en-US" dirty="0" smtClean="0"/>
              <a:t>o ye into all the world, and preach the gospel to every creature. He that believeth and is baptized shall be saved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89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CHURCH OF CHRIST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Beginning of the Church Age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Luke gives </a:t>
            </a:r>
            <a:r>
              <a:rPr lang="en-US" dirty="0" smtClean="0"/>
              <a:t>us a fairly detailed narration of the events that lead up to the beginning of the Church age</a:t>
            </a:r>
          </a:p>
          <a:p>
            <a:pPr lvl="1"/>
            <a:r>
              <a:rPr lang="en-US" dirty="0" smtClean="0"/>
              <a:t>Gospel of Luke</a:t>
            </a:r>
          </a:p>
          <a:p>
            <a:pPr lvl="1"/>
            <a:r>
              <a:rPr lang="en-US" dirty="0" smtClean="0"/>
              <a:t>Book of 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17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CHURCH OF CHRIST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Beginning </a:t>
            </a:r>
            <a:r>
              <a:rPr lang="en-US" dirty="0"/>
              <a:t>of the </a:t>
            </a:r>
            <a:r>
              <a:rPr lang="en-US" dirty="0" smtClean="0"/>
              <a:t>Church Age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Jesus’ Final Instructions to Apostles</a:t>
            </a:r>
          </a:p>
          <a:p>
            <a:pPr lvl="1"/>
            <a:r>
              <a:rPr lang="en-US" dirty="0"/>
              <a:t>Lk 24:49 – Act 1:4, </a:t>
            </a:r>
            <a:r>
              <a:rPr lang="en-US" dirty="0" smtClean="0"/>
              <a:t>wait </a:t>
            </a:r>
            <a:r>
              <a:rPr lang="en-US" dirty="0"/>
              <a:t>in </a:t>
            </a:r>
            <a:r>
              <a:rPr lang="en-US" dirty="0" smtClean="0"/>
              <a:t>Jerusalem</a:t>
            </a:r>
          </a:p>
        </p:txBody>
      </p:sp>
    </p:spTree>
    <p:extLst>
      <p:ext uri="{BB962C8B-B14F-4D97-AF65-F5344CB8AC3E}">
        <p14:creationId xmlns:p14="http://schemas.microsoft.com/office/powerpoint/2010/main" val="380556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CHURCH OF CHRIST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Beginning </a:t>
            </a:r>
            <a:r>
              <a:rPr lang="en-US" dirty="0"/>
              <a:t>of the </a:t>
            </a:r>
            <a:r>
              <a:rPr lang="en-US" dirty="0" smtClean="0"/>
              <a:t>Church Age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Jesus’ Final </a:t>
            </a:r>
            <a:r>
              <a:rPr lang="en-US" dirty="0" smtClean="0"/>
              <a:t>Instructions</a:t>
            </a:r>
            <a:r>
              <a:rPr lang="en-US" dirty="0"/>
              <a:t> to Apostles</a:t>
            </a:r>
          </a:p>
          <a:p>
            <a:pPr lvl="1"/>
            <a:r>
              <a:rPr lang="en-US" dirty="0"/>
              <a:t>Lk 24:49 – Act 1:4, </a:t>
            </a:r>
            <a:r>
              <a:rPr lang="en-US" dirty="0" smtClean="0"/>
              <a:t>Wait </a:t>
            </a:r>
            <a:r>
              <a:rPr lang="en-US" dirty="0"/>
              <a:t>in Jerusalem</a:t>
            </a:r>
          </a:p>
          <a:p>
            <a:pPr lvl="1"/>
            <a:r>
              <a:rPr lang="en-US" dirty="0" smtClean="0"/>
              <a:t>Lk </a:t>
            </a:r>
            <a:r>
              <a:rPr lang="en-US" dirty="0"/>
              <a:t>24:49 – Acts </a:t>
            </a:r>
            <a:r>
              <a:rPr lang="en-US" dirty="0" smtClean="0"/>
              <a:t>1:4-5, </a:t>
            </a:r>
            <a:r>
              <a:rPr lang="en-US" dirty="0" smtClean="0"/>
              <a:t>8; Promise of the Spirit</a:t>
            </a:r>
          </a:p>
          <a:p>
            <a:pPr lvl="2"/>
            <a:r>
              <a:rPr lang="en-US" dirty="0" smtClean="0"/>
              <a:t>Joel Prophesied</a:t>
            </a:r>
            <a:endParaRPr lang="en-US" dirty="0"/>
          </a:p>
          <a:p>
            <a:pPr lvl="3"/>
            <a:r>
              <a:rPr lang="en-US" dirty="0"/>
              <a:t>Joel 2:28-31</a:t>
            </a:r>
          </a:p>
          <a:p>
            <a:pPr lvl="2"/>
            <a:r>
              <a:rPr lang="en-US" dirty="0"/>
              <a:t>John the Baptizer Prophesied</a:t>
            </a:r>
          </a:p>
          <a:p>
            <a:pPr lvl="3"/>
            <a:r>
              <a:rPr lang="en-US" dirty="0" smtClean="0"/>
              <a:t>Mt </a:t>
            </a:r>
            <a:r>
              <a:rPr lang="en-US" dirty="0" smtClean="0"/>
              <a:t>3:11 (Mk 1:8, </a:t>
            </a:r>
            <a:r>
              <a:rPr lang="en-US" dirty="0" smtClean="0"/>
              <a:t>Lk </a:t>
            </a:r>
            <a:r>
              <a:rPr lang="en-US" dirty="0" smtClean="0"/>
              <a:t>3:16), </a:t>
            </a:r>
            <a:r>
              <a:rPr lang="en-US" dirty="0"/>
              <a:t>Jn </a:t>
            </a:r>
            <a:r>
              <a:rPr lang="en-US" dirty="0" smtClean="0"/>
              <a:t>1:33</a:t>
            </a:r>
            <a:endParaRPr lang="en-US" dirty="0"/>
          </a:p>
          <a:p>
            <a:pPr lvl="2"/>
            <a:r>
              <a:rPr lang="en-US" dirty="0"/>
              <a:t>Jesus Prophesied</a:t>
            </a:r>
          </a:p>
          <a:p>
            <a:pPr lvl="3"/>
            <a:r>
              <a:rPr lang="en-US" dirty="0"/>
              <a:t>Jn </a:t>
            </a:r>
            <a:r>
              <a:rPr lang="en-US" dirty="0" smtClean="0"/>
              <a:t>14:16-17, 25-26, Jn 16:7-13</a:t>
            </a: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11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CHURCH OF CHRIST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Beginning </a:t>
            </a:r>
            <a:r>
              <a:rPr lang="en-US" dirty="0"/>
              <a:t>of the </a:t>
            </a:r>
            <a:r>
              <a:rPr lang="en-US" dirty="0" smtClean="0"/>
              <a:t>Church Age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Apostles Obey Jesus</a:t>
            </a:r>
          </a:p>
          <a:p>
            <a:pPr lvl="1"/>
            <a:r>
              <a:rPr lang="en-US" dirty="0" smtClean="0"/>
              <a:t>Lk </a:t>
            </a:r>
            <a:r>
              <a:rPr lang="en-US" dirty="0"/>
              <a:t>24:50-51 – Act 1:9-11, Ascension of Jesus</a:t>
            </a:r>
          </a:p>
          <a:p>
            <a:pPr lvl="1"/>
            <a:r>
              <a:rPr lang="en-US" dirty="0" smtClean="0"/>
              <a:t>Lk </a:t>
            </a:r>
            <a:r>
              <a:rPr lang="en-US" dirty="0"/>
              <a:t>24:52 – Acts 1:12, Disciples return to Jerusalem </a:t>
            </a:r>
          </a:p>
          <a:p>
            <a:pPr lvl="1"/>
            <a:r>
              <a:rPr lang="en-US" dirty="0" smtClean="0"/>
              <a:t>Lk </a:t>
            </a:r>
            <a:r>
              <a:rPr lang="en-US" dirty="0"/>
              <a:t>24:53 – Act 1:13-26, Disciples wait in Jerusalem</a:t>
            </a:r>
          </a:p>
        </p:txBody>
      </p:sp>
    </p:spTree>
    <p:extLst>
      <p:ext uri="{BB962C8B-B14F-4D97-AF65-F5344CB8AC3E}">
        <p14:creationId xmlns:p14="http://schemas.microsoft.com/office/powerpoint/2010/main" val="138860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CHURCH OF CHRIST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Beginning </a:t>
            </a:r>
            <a:r>
              <a:rPr lang="en-US" dirty="0"/>
              <a:t>of the </a:t>
            </a:r>
            <a:r>
              <a:rPr lang="en-US" dirty="0" smtClean="0"/>
              <a:t>Church Age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Apostles Obey Jesus</a:t>
            </a:r>
          </a:p>
          <a:p>
            <a:pPr lvl="1"/>
            <a:r>
              <a:rPr lang="en-US" dirty="0" smtClean="0"/>
              <a:t>Lk </a:t>
            </a:r>
            <a:r>
              <a:rPr lang="en-US" dirty="0"/>
              <a:t>24:50-51 – Act 1:9-11, Ascension of Jesus</a:t>
            </a:r>
          </a:p>
          <a:p>
            <a:pPr lvl="1"/>
            <a:r>
              <a:rPr lang="en-US" dirty="0" smtClean="0"/>
              <a:t>Lk </a:t>
            </a:r>
            <a:r>
              <a:rPr lang="en-US" dirty="0"/>
              <a:t>24:52 – Acts 1:12, Disciples return to Jerusalem </a:t>
            </a:r>
          </a:p>
          <a:p>
            <a:pPr lvl="1"/>
            <a:r>
              <a:rPr lang="en-US" dirty="0" smtClean="0"/>
              <a:t>Lk </a:t>
            </a:r>
            <a:r>
              <a:rPr lang="en-US" dirty="0"/>
              <a:t>24:53 – Act 1:13-26, Disciples wait in </a:t>
            </a:r>
            <a:r>
              <a:rPr lang="en-US" dirty="0" smtClean="0"/>
              <a:t>Jerusalem</a:t>
            </a:r>
          </a:p>
          <a:p>
            <a:r>
              <a:rPr lang="en-US" dirty="0"/>
              <a:t>Apostles </a:t>
            </a:r>
            <a:r>
              <a:rPr lang="en-US" dirty="0" smtClean="0"/>
              <a:t>R</a:t>
            </a:r>
            <a:r>
              <a:rPr lang="en-US" dirty="0" smtClean="0"/>
              <a:t>eceive Holy </a:t>
            </a:r>
            <a:r>
              <a:rPr lang="en-US" dirty="0" smtClean="0"/>
              <a:t>Spirit Baptism</a:t>
            </a:r>
          </a:p>
          <a:p>
            <a:pPr lvl="1"/>
            <a:r>
              <a:rPr lang="en-US" dirty="0" smtClean="0"/>
              <a:t>Act </a:t>
            </a:r>
            <a:r>
              <a:rPr lang="en-US" dirty="0"/>
              <a:t>2:1-4, Promise of Holy Spirit </a:t>
            </a:r>
            <a:r>
              <a:rPr lang="en-US" dirty="0" smtClean="0"/>
              <a:t>for the Apostles </a:t>
            </a:r>
            <a:r>
              <a:rPr lang="en-US" dirty="0" smtClean="0"/>
              <a:t>fulfilled</a:t>
            </a:r>
          </a:p>
          <a:p>
            <a:pPr lvl="1"/>
            <a:r>
              <a:rPr lang="en-US" dirty="0" smtClean="0"/>
              <a:t>Acts 2:16, Peter states that this is the fulfillment of Joel’s prophesy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761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CHURCH OF CHRIST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Beginning </a:t>
            </a:r>
            <a:r>
              <a:rPr lang="en-US" dirty="0"/>
              <a:t>of the </a:t>
            </a:r>
            <a:r>
              <a:rPr lang="en-US" dirty="0" smtClean="0"/>
              <a:t>Church Age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Peter Preaches the 1</a:t>
            </a:r>
            <a:r>
              <a:rPr lang="en-US" baseline="30000" dirty="0" smtClean="0"/>
              <a:t>st</a:t>
            </a:r>
            <a:r>
              <a:rPr lang="en-US" dirty="0" smtClean="0"/>
              <a:t> Gospel Sermon</a:t>
            </a:r>
          </a:p>
          <a:p>
            <a:pPr lvl="1"/>
            <a:r>
              <a:rPr lang="en-US" dirty="0" smtClean="0"/>
              <a:t>Acts 2:14-21, Peter teaches fulfillment of Joel’s prophecy</a:t>
            </a:r>
          </a:p>
          <a:p>
            <a:pPr lvl="1"/>
            <a:r>
              <a:rPr lang="en-US" dirty="0" smtClean="0"/>
              <a:t>Acts 2:22-36, Peter teaches Jesus is the </a:t>
            </a:r>
            <a:r>
              <a:rPr lang="en-US" dirty="0" smtClean="0"/>
              <a:t>Messiah</a:t>
            </a:r>
          </a:p>
          <a:p>
            <a:pPr lvl="1"/>
            <a:r>
              <a:rPr lang="en-US" dirty="0" smtClean="0"/>
              <a:t>Acts 2:37, Audience is convinced </a:t>
            </a:r>
          </a:p>
          <a:p>
            <a:pPr lvl="1"/>
            <a:r>
              <a:rPr lang="en-US" dirty="0" smtClean="0"/>
              <a:t>Acts 2:38-41, Peter preaches repentance and baptism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9458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CHURCH OF CHRIST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The Beginning of the Church Age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Peter Preached: </a:t>
            </a:r>
          </a:p>
          <a:p>
            <a:pPr lvl="1"/>
            <a:r>
              <a:rPr lang="en-US" dirty="0" smtClean="0"/>
              <a:t>Acts </a:t>
            </a:r>
            <a:r>
              <a:rPr lang="en-US" dirty="0" smtClean="0"/>
              <a:t>2:38, </a:t>
            </a:r>
            <a:r>
              <a:rPr lang="en-US" dirty="0" smtClean="0"/>
              <a:t>Repent, and be baptized every one of you in the name of Jesus Christ for the remission of sins</a:t>
            </a:r>
          </a:p>
          <a:p>
            <a:r>
              <a:rPr lang="en-US" dirty="0" smtClean="0"/>
              <a:t>Jesus Said:</a:t>
            </a:r>
          </a:p>
          <a:p>
            <a:pPr lvl="1"/>
            <a:r>
              <a:rPr lang="en-US" dirty="0" smtClean="0"/>
              <a:t>Lk 24:47,</a:t>
            </a:r>
            <a:r>
              <a:rPr lang="en-US" dirty="0" smtClean="0"/>
              <a:t> And that repentance and remission of sins should be preached in his name among all nations</a:t>
            </a:r>
          </a:p>
          <a:p>
            <a:pPr lvl="1"/>
            <a:r>
              <a:rPr lang="en-US" dirty="0" smtClean="0"/>
              <a:t>Mt 28:19, </a:t>
            </a:r>
            <a:r>
              <a:rPr lang="en-US" dirty="0" smtClean="0"/>
              <a:t>Go ye therefore, and teach all nations, baptizing them </a:t>
            </a:r>
            <a:endParaRPr lang="en-US" dirty="0" smtClean="0"/>
          </a:p>
          <a:p>
            <a:pPr lvl="1"/>
            <a:r>
              <a:rPr lang="en-US" dirty="0" smtClean="0"/>
              <a:t>Mk 16:15-16, G</a:t>
            </a:r>
            <a:r>
              <a:rPr lang="en-US" dirty="0" smtClean="0"/>
              <a:t>o ye into all the world, and preach the gospel to every creature. He that believeth and is baptized shall be saved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79175" y="2977473"/>
            <a:ext cx="2169994" cy="548640"/>
          </a:xfrm>
          <a:prstGeom prst="rect">
            <a:avLst/>
          </a:prstGeom>
          <a:noFill/>
          <a:ln w="38100" cap="flat">
            <a:solidFill>
              <a:srgbClr val="C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94849" y="5929921"/>
            <a:ext cx="1840172" cy="457200"/>
          </a:xfrm>
          <a:prstGeom prst="rect">
            <a:avLst/>
          </a:prstGeom>
          <a:noFill/>
          <a:ln w="38100" cap="flat">
            <a:solidFill>
              <a:srgbClr val="C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74091" y="6548816"/>
            <a:ext cx="1100918" cy="457200"/>
          </a:xfrm>
          <a:prstGeom prst="rect">
            <a:avLst/>
          </a:prstGeom>
          <a:noFill/>
          <a:ln w="38100" cap="flat">
            <a:solidFill>
              <a:srgbClr val="C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53016" y="7665456"/>
            <a:ext cx="1332930" cy="457200"/>
          </a:xfrm>
          <a:prstGeom prst="rect">
            <a:avLst/>
          </a:prstGeom>
          <a:noFill/>
          <a:ln w="38100" cap="flat">
            <a:solidFill>
              <a:srgbClr val="C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64173" y="3566270"/>
            <a:ext cx="4496938" cy="548640"/>
          </a:xfrm>
          <a:prstGeom prst="rect">
            <a:avLst/>
          </a:prstGeom>
          <a:noFill/>
          <a:ln w="38100" cap="flat">
            <a:solidFill>
              <a:srgbClr val="C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55559" y="4070249"/>
            <a:ext cx="3157181" cy="548640"/>
          </a:xfrm>
          <a:prstGeom prst="rect">
            <a:avLst/>
          </a:prstGeom>
          <a:noFill/>
          <a:ln w="38100" cap="flat">
            <a:solidFill>
              <a:srgbClr val="C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863153" y="5450196"/>
            <a:ext cx="6041408" cy="457200"/>
          </a:xfrm>
          <a:prstGeom prst="rect">
            <a:avLst/>
          </a:prstGeom>
          <a:noFill/>
          <a:ln w="38100" cap="flat">
            <a:solidFill>
              <a:srgbClr val="C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54020" y="6533909"/>
            <a:ext cx="1783305" cy="457200"/>
          </a:xfrm>
          <a:prstGeom prst="rect">
            <a:avLst/>
          </a:prstGeom>
          <a:noFill/>
          <a:ln w="38100" cap="flat">
            <a:solidFill>
              <a:srgbClr val="C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41494" y="8105084"/>
            <a:ext cx="4585646" cy="457200"/>
          </a:xfrm>
          <a:prstGeom prst="rect">
            <a:avLst/>
          </a:prstGeom>
          <a:noFill/>
          <a:ln w="38100" cap="flat">
            <a:solidFill>
              <a:srgbClr val="C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</p:spTree>
    <p:extLst>
      <p:ext uri="{BB962C8B-B14F-4D97-AF65-F5344CB8AC3E}">
        <p14:creationId xmlns:p14="http://schemas.microsoft.com/office/powerpoint/2010/main" val="106639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CHURCH OF CHRIST 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Beginning </a:t>
            </a:r>
            <a:r>
              <a:rPr lang="en-US" dirty="0"/>
              <a:t>of the </a:t>
            </a:r>
            <a:r>
              <a:rPr lang="en-US" dirty="0" smtClean="0"/>
              <a:t>Church Age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Rest of the Story</a:t>
            </a:r>
          </a:p>
          <a:p>
            <a:pPr lvl="1"/>
            <a:r>
              <a:rPr lang="en-US" dirty="0" smtClean="0"/>
              <a:t>Acts 2:42-47, </a:t>
            </a:r>
            <a:r>
              <a:rPr lang="en-US" dirty="0"/>
              <a:t>The Church </a:t>
            </a:r>
            <a:r>
              <a:rPr lang="en-US" dirty="0" smtClean="0"/>
              <a:t>established</a:t>
            </a:r>
            <a:endParaRPr lang="en-US" dirty="0"/>
          </a:p>
          <a:p>
            <a:pPr lvl="1"/>
            <a:r>
              <a:rPr lang="en-US" dirty="0" smtClean="0"/>
              <a:t>Acts 3-28, Spread of the gospel &amp; establishment of Churches </a:t>
            </a:r>
            <a:r>
              <a:rPr lang="en-US" dirty="0" smtClean="0"/>
              <a:t>from Jerusalem to whole </a:t>
            </a:r>
            <a:r>
              <a:rPr lang="en-US" dirty="0" smtClean="0"/>
              <a:t>world</a:t>
            </a:r>
          </a:p>
          <a:p>
            <a:pPr lvl="1"/>
            <a:r>
              <a:rPr lang="en-US" dirty="0" smtClean="0"/>
              <a:t>The remaining 22 books of the New Testament define what a Christian and the Church are to be</a:t>
            </a:r>
          </a:p>
          <a:p>
            <a:pPr lvl="2"/>
            <a:r>
              <a:rPr lang="en-US" dirty="0" smtClean="0"/>
              <a:t>Romans – Revelation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39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Editorial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>
              <a:hueOff val="109193"/>
              <a:satOff val="-4874"/>
              <a:lumOff val="12971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Editorial">
  <a:themeElements>
    <a:clrScheme name="Editorial">
      <a:dk1>
        <a:srgbClr val="000000"/>
      </a:dk1>
      <a:lt1>
        <a:srgbClr val="FFFFFF"/>
      </a:lt1>
      <a:dk2>
        <a:srgbClr val="615F5C"/>
      </a:dk2>
      <a:lt2>
        <a:srgbClr val="D6D3CB"/>
      </a:lt2>
      <a:accent1>
        <a:srgbClr val="4D76A4"/>
      </a:accent1>
      <a:accent2>
        <a:srgbClr val="729460"/>
      </a:accent2>
      <a:accent3>
        <a:srgbClr val="D6AD40"/>
      </a:accent3>
      <a:accent4>
        <a:srgbClr val="DC7D39"/>
      </a:accent4>
      <a:accent5>
        <a:srgbClr val="C36061"/>
      </a:accent5>
      <a:accent6>
        <a:srgbClr val="7E649B"/>
      </a:accent6>
      <a:hlink>
        <a:srgbClr val="0000FF"/>
      </a:hlink>
      <a:folHlink>
        <a:srgbClr val="FF00FF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>
              <a:hueOff val="109193"/>
              <a:satOff val="-4874"/>
              <a:lumOff val="12971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584</Words>
  <Application>Microsoft Office PowerPoint</Application>
  <PresentationFormat>Custom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Calibri</vt:lpstr>
      <vt:lpstr>Courier New</vt:lpstr>
      <vt:lpstr>Didot</vt:lpstr>
      <vt:lpstr>Helvetica</vt:lpstr>
      <vt:lpstr>Helvetica Neue</vt:lpstr>
      <vt:lpstr>Palatino</vt:lpstr>
      <vt:lpstr>Times New Roman</vt:lpstr>
      <vt:lpstr>Wingdings</vt:lpstr>
      <vt:lpstr>Zapf Dingbats</vt:lpstr>
      <vt:lpstr>Editorial</vt:lpstr>
      <vt:lpstr>The Beginning of the Church Age</vt:lpstr>
      <vt:lpstr>THE CHURCH OF CHRIST </vt:lpstr>
      <vt:lpstr>THE CHURCH OF CHRIST </vt:lpstr>
      <vt:lpstr>THE CHURCH OF CHRIST </vt:lpstr>
      <vt:lpstr>THE CHURCH OF CHRIST </vt:lpstr>
      <vt:lpstr>THE CHURCH OF CHRIST </vt:lpstr>
      <vt:lpstr>THE CHURCH OF CHRIST </vt:lpstr>
      <vt:lpstr>THE CHURCH OF CHRIST </vt:lpstr>
      <vt:lpstr>THE CHURCH OF CHRIST </vt:lpstr>
      <vt:lpstr>PowerPoint Presentation</vt:lpstr>
      <vt:lpstr>THE CHURCH OF CHRIST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257</cp:revision>
  <dcterms:modified xsi:type="dcterms:W3CDTF">2018-10-21T14:29:14Z</dcterms:modified>
</cp:coreProperties>
</file>