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88" r:id="rId2"/>
    <p:sldId id="298" r:id="rId3"/>
    <p:sldId id="301" r:id="rId4"/>
    <p:sldId id="299" r:id="rId5"/>
    <p:sldId id="306" r:id="rId6"/>
    <p:sldId id="305" r:id="rId7"/>
    <p:sldId id="307" r:id="rId8"/>
    <p:sldId id="308" r:id="rId9"/>
    <p:sldId id="296" r:id="rId10"/>
    <p:sldId id="309" r:id="rId11"/>
    <p:sldId id="311" r:id="rId12"/>
    <p:sldId id="325" r:id="rId13"/>
    <p:sldId id="312" r:id="rId14"/>
    <p:sldId id="313" r:id="rId15"/>
    <p:sldId id="314" r:id="rId16"/>
    <p:sldId id="318" r:id="rId17"/>
    <p:sldId id="326" r:id="rId18"/>
    <p:sldId id="323" r:id="rId1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3300"/>
    <a:srgbClr val="3333CC"/>
    <a:srgbClr val="66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1" autoAdjust="0"/>
    <p:restoredTop sz="86400" autoAdjust="0"/>
  </p:normalViewPr>
  <p:slideViewPr>
    <p:cSldViewPr>
      <p:cViewPr varScale="1">
        <p:scale>
          <a:sx n="78" d="100"/>
          <a:sy n="78" d="100"/>
        </p:scale>
        <p:origin x="138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9AB22E-3F9F-4E82-B630-ED7A8106FC1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28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CD0EDE-A35E-4F54-80C3-5C71B12586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2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King goes to Zacchaeus a</a:t>
            </a:r>
            <a:r>
              <a:rPr lang="en-US" baseline="0" dirty="0" smtClean="0"/>
              <a:t> publican</a:t>
            </a:r>
          </a:p>
          <a:p>
            <a:r>
              <a:rPr lang="en-US" baseline="0" dirty="0" smtClean="0"/>
              <a:t>The King enters Jerusalem on a donkey, a sign of peace; not on a horse (fast and strong - a sign of war)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5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point</a:t>
            </a:r>
            <a:r>
              <a:rPr lang="en-US" baseline="0" dirty="0" smtClean="0"/>
              <a:t> about </a:t>
            </a:r>
          </a:p>
          <a:p>
            <a:r>
              <a:rPr lang="en-US" baseline="0" dirty="0" smtClean="0"/>
              <a:t>Christian is obliged to obey God, we belong to God, we are designed for a purpose; so is the Church. </a:t>
            </a:r>
          </a:p>
          <a:p>
            <a:r>
              <a:rPr lang="en-US" baseline="0" dirty="0" smtClean="0"/>
              <a:t>But from OT Pattern we so see a difference in what is devoted to God and the individual.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82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point</a:t>
            </a:r>
            <a:r>
              <a:rPr lang="en-US" baseline="0" dirty="0" smtClean="0"/>
              <a:t> about </a:t>
            </a:r>
          </a:p>
          <a:p>
            <a:r>
              <a:rPr lang="en-US" baseline="0" dirty="0" smtClean="0"/>
              <a:t>Christian is obliged to obey God, we belong to God, we are designed for a purpose; so is the Church. </a:t>
            </a:r>
          </a:p>
          <a:p>
            <a:r>
              <a:rPr lang="en-US" baseline="0" dirty="0" smtClean="0"/>
              <a:t>But from OT Pattern we so see a difference in what is devoted to God and the individual.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8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View from Mt Olives would have been</a:t>
            </a:r>
            <a:r>
              <a:rPr lang="en-US" baseline="0" dirty="0" smtClean="0"/>
              <a:t> at a higher elevation than the Temple</a:t>
            </a:r>
          </a:p>
          <a:p>
            <a:r>
              <a:rPr lang="en-US" baseline="0" dirty="0" smtClean="0"/>
              <a:t>Also other places along the road(s) going to Jerusalem from the West.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8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View from Mt Olives would have been</a:t>
            </a:r>
            <a:r>
              <a:rPr lang="en-US" baseline="0" dirty="0" smtClean="0"/>
              <a:t> at a higher elevation than the Temple</a:t>
            </a:r>
          </a:p>
          <a:p>
            <a:r>
              <a:rPr lang="en-US" baseline="0" dirty="0" smtClean="0"/>
              <a:t>Also other places along the road(s) going to Jerusalem from the West.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4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Market Area likely displaced the Gentiles</a:t>
            </a:r>
            <a:r>
              <a:rPr lang="en-US" baseline="0" dirty="0" smtClean="0"/>
              <a:t> from the “temple”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1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0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entire “temple” area, including</a:t>
            </a:r>
            <a:r>
              <a:rPr lang="en-US" baseline="0" dirty="0" smtClean="0"/>
              <a:t> additional areas around the temple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34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Would have been full of vendors in preparation of the Passover</a:t>
            </a:r>
          </a:p>
          <a:p>
            <a:pPr lvl="0"/>
            <a:r>
              <a:rPr lang="en-US" dirty="0" smtClean="0"/>
              <a:t>Likely displaced Gentiles and others who would worship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40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Would have been full of vendors in preparation of the Passover</a:t>
            </a:r>
          </a:p>
          <a:p>
            <a:pPr lvl="0"/>
            <a:r>
              <a:rPr lang="en-US" dirty="0" smtClean="0"/>
              <a:t>Likely displaced Gentiles and others who would </a:t>
            </a:r>
            <a:r>
              <a:rPr lang="en-US" dirty="0" smtClean="0"/>
              <a:t>worship</a:t>
            </a:r>
          </a:p>
          <a:p>
            <a:pPr lvl="0"/>
            <a:r>
              <a:rPr lang="en-US" dirty="0" smtClean="0"/>
              <a:t>Should have been</a:t>
            </a:r>
            <a:r>
              <a:rPr lang="en-US" baseline="0" dirty="0" smtClean="0"/>
              <a:t> bringing their best to offer, not leaving their best at home to purchase general stock from a pen like the stock yards. </a:t>
            </a:r>
            <a:endParaRPr lang="en-US" dirty="0" smtClean="0"/>
          </a:p>
          <a:p>
            <a:pPr lvl="0"/>
            <a:r>
              <a:rPr lang="en-US" dirty="0" smtClean="0"/>
              <a:t>The</a:t>
            </a:r>
            <a:r>
              <a:rPr lang="en-US" baseline="0" dirty="0" smtClean="0"/>
              <a:t> irony; only Jewish money was accepted for the temple tax but you could purchase your sacrifice 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96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Temple</a:t>
            </a:r>
            <a:r>
              <a:rPr lang="en-US" baseline="0" dirty="0" smtClean="0"/>
              <a:t> was “built” for God and “belonged” to God </a:t>
            </a:r>
          </a:p>
          <a:p>
            <a:r>
              <a:rPr lang="en-US" baseline="0" dirty="0" smtClean="0"/>
              <a:t>Owner determines </a:t>
            </a:r>
            <a:r>
              <a:rPr lang="en-US" baseline="0" dirty="0" smtClean="0"/>
              <a:t>purpose</a:t>
            </a:r>
          </a:p>
          <a:p>
            <a:r>
              <a:rPr lang="en-US" baseline="0" dirty="0" smtClean="0"/>
              <a:t>Guidelines were very stringent when dealing with things that pertain to worshiping God; even a free will or voluntary offering had to be according to God’s pattern.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0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152401" y="6691682"/>
            <a:ext cx="8833104" cy="1606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93522" y="6363385"/>
            <a:ext cx="8532779" cy="32624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057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1752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4361688" y="1847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21278"/>
            <a:ext cx="7772400" cy="1431322"/>
          </a:xfrm>
        </p:spPr>
        <p:txBody>
          <a:bodyPr anchor="ctr">
            <a:normAutofit/>
          </a:bodyPr>
          <a:lstStyle>
            <a:lvl1pPr>
              <a:defRPr sz="4800" b="1" cap="none" spc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pperplate Gothic Bold" panose="020E0705020206020404" pitchFamily="34" charset="0"/>
              </a:defRPr>
            </a:lvl1pPr>
          </a:lstStyle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  <p:pic>
        <p:nvPicPr>
          <p:cNvPr id="4" name="Picture 3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396" y="2360390"/>
            <a:ext cx="8801210" cy="432253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55445" y="2362200"/>
            <a:ext cx="8857031" cy="432072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6304" y="3893630"/>
            <a:ext cx="8679997" cy="1836457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 cap="all" spc="250" baseline="0">
                <a:solidFill>
                  <a:schemeClr val="tx1"/>
                </a:solidFill>
                <a:latin typeface="Copperplate Gothic Bold" panose="020E0705020206020404" pitchFamily="34" charset="0"/>
                <a:cs typeface="Aharoni" panose="02010803020104030203" pitchFamily="2" charset="-79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 Donk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342" y="609600"/>
            <a:ext cx="3239258" cy="5867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399"/>
            <a:ext cx="3048000" cy="1981201"/>
          </a:xfrm>
        </p:spPr>
        <p:txBody>
          <a:bodyPr anchor="ctr">
            <a:noAutofit/>
          </a:bodyPr>
          <a:lstStyle>
            <a:lvl1pPr algn="ctr">
              <a:buNone/>
              <a:defRPr sz="3200" b="1">
                <a:solidFill>
                  <a:srgbClr val="FFFFFF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6995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0" y="515112"/>
            <a:ext cx="914400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361944" y="685799"/>
            <a:ext cx="5782056" cy="5696489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 b="1"/>
            </a:lvl1pPr>
            <a:lvl2pPr marL="354013" indent="-354013">
              <a:buFont typeface="Wingdings" panose="05000000000000000000" pitchFamily="2" charset="2"/>
              <a:buChar char="v"/>
              <a:defRPr sz="3200" b="1"/>
            </a:lvl2pPr>
            <a:lvl3pPr marL="687388" indent="-338138">
              <a:buFont typeface="Wingdings" panose="05000000000000000000" pitchFamily="2" charset="2"/>
              <a:buChar char="Ø"/>
              <a:defRPr sz="2800" b="1"/>
            </a:lvl3pPr>
            <a:lvl4pPr marL="1031875" indent="-336550">
              <a:buSzPct val="70000"/>
              <a:defRPr sz="2800"/>
            </a:lvl4pPr>
            <a:lvl5pPr marL="1258888" indent="-228600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6200" y="6388385"/>
            <a:ext cx="8906256" cy="3095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143000" y="3196094"/>
            <a:ext cx="3239258" cy="3651281"/>
          </a:xfrm>
          <a:prstGeom prst="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66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2209800"/>
            <a:ext cx="8503920" cy="4114800"/>
          </a:xfrm>
        </p:spPr>
        <p:txBody>
          <a:bodyPr/>
          <a:lstStyle>
            <a:lvl1pPr marL="461963" indent="-461963"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3600"/>
            </a:lvl1pPr>
            <a:lvl2pPr marL="796925" indent="-331788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3200"/>
            </a:lvl2pPr>
            <a:lvl3pPr marL="1141413" indent="-338138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 sz="2800"/>
            </a:lvl3pPr>
            <a:lvl4pPr marL="1376363" indent="-228600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lvl4pPr>
            <a:lvl5pPr marL="1601788" indent="-233363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Straight Connector 3"/>
          <p:cNvSpPr>
            <a:spLocks noChangeShapeType="1"/>
          </p:cNvSpPr>
          <p:nvPr userDrawn="1"/>
        </p:nvSpPr>
        <p:spPr bwMode="auto">
          <a:xfrm>
            <a:off x="155448" y="19050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4267200" y="16002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4361688" y="16946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76784" y="762000"/>
            <a:ext cx="8796528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19200"/>
          </a:xfrm>
        </p:spPr>
        <p:txBody>
          <a:bodyPr anchor="ctr">
            <a:normAutofit/>
          </a:bodyPr>
          <a:lstStyle>
            <a:lvl1pPr>
              <a:defRPr sz="4800" b="1" cap="none" spc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pperplate Gothic Bold" panose="020E0705020206020404" pitchFamily="34" charset="0"/>
              </a:defRPr>
            </a:lvl1pPr>
          </a:lstStyle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187952" y="2209800"/>
            <a:ext cx="4727448" cy="4114800"/>
          </a:xfrm>
        </p:spPr>
        <p:txBody>
          <a:bodyPr/>
          <a:lstStyle>
            <a:lvl1pPr marL="461963" indent="-461963"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3600"/>
            </a:lvl1pPr>
            <a:lvl2pPr marL="796925" indent="-331788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3200"/>
            </a:lvl2pPr>
            <a:lvl3pPr marL="1141413" indent="-338138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 sz="2800"/>
            </a:lvl3pPr>
            <a:lvl4pPr marL="1376363" indent="-228600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lvl4pPr>
            <a:lvl5pPr marL="1601788" indent="-233363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Straight Connector 3"/>
          <p:cNvSpPr>
            <a:spLocks noChangeShapeType="1"/>
          </p:cNvSpPr>
          <p:nvPr userDrawn="1"/>
        </p:nvSpPr>
        <p:spPr bwMode="auto">
          <a:xfrm>
            <a:off x="155448" y="19050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4267200" y="16002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4361688" y="16946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76784" y="762000"/>
            <a:ext cx="8796528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19200"/>
          </a:xfrm>
        </p:spPr>
        <p:txBody>
          <a:bodyPr anchor="ctr">
            <a:normAutofit/>
          </a:bodyPr>
          <a:lstStyle>
            <a:lvl1pPr>
              <a:defRPr sz="4800" b="1" cap="none" spc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pperplate Gothic Bold" panose="020E0705020206020404" pitchFamily="34" charset="0"/>
              </a:defRPr>
            </a:lvl1pPr>
          </a:lstStyle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54959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 and P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187952" y="1923288"/>
            <a:ext cx="4727448" cy="4401312"/>
          </a:xfrm>
        </p:spPr>
        <p:txBody>
          <a:bodyPr/>
          <a:lstStyle>
            <a:lvl1pPr marL="461963" indent="-461963"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3600"/>
            </a:lvl1pPr>
            <a:lvl2pPr marL="796925" indent="-331788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3200"/>
            </a:lvl2pPr>
            <a:lvl3pPr marL="1141413" indent="-338138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 sz="2800"/>
            </a:lvl3pPr>
            <a:lvl4pPr marL="1376363" indent="-228600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lvl4pPr>
            <a:lvl5pPr marL="1601788" indent="-233363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76784" y="685800"/>
            <a:ext cx="8796528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 anchor="ctr">
            <a:normAutofit/>
          </a:bodyPr>
          <a:lstStyle>
            <a:lvl1pPr>
              <a:defRPr sz="4800" b="1" cap="none" spc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pperplate Gothic Bold" panose="020E0705020206020404" pitchFamily="34" charset="0"/>
              </a:defRPr>
            </a:lvl1pPr>
          </a:lstStyle>
          <a:p>
            <a:r>
              <a:rPr kumimoji="0" lang="en-US" dirty="0" smtClean="0"/>
              <a:t>Click to edit Master</a:t>
            </a:r>
            <a:endParaRPr kumimoji="0" lang="en-US" dirty="0"/>
          </a:p>
        </p:txBody>
      </p:sp>
      <p:sp>
        <p:nvSpPr>
          <p:cNvPr id="4" name="Straight Connector 3"/>
          <p:cNvSpPr>
            <a:spLocks noChangeShapeType="1"/>
          </p:cNvSpPr>
          <p:nvPr userDrawn="1"/>
        </p:nvSpPr>
        <p:spPr bwMode="auto">
          <a:xfrm>
            <a:off x="155448" y="15240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4267200" y="12192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4361688" y="13136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91203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 marL="274320" indent="-274320">
              <a:buClrTx/>
              <a:buSzPct val="75000"/>
              <a:buFont typeface="Wingdings" panose="05000000000000000000" pitchFamily="2" charset="2"/>
              <a:buChar char="q"/>
              <a:defRPr sz="2500"/>
            </a:lvl1pPr>
            <a:lvl2pPr marL="548640" indent="-274320">
              <a:buClrTx/>
              <a:buSzPct val="75000"/>
              <a:buFont typeface="Wingdings" panose="05000000000000000000" pitchFamily="2" charset="2"/>
              <a:buChar char="q"/>
              <a:defRPr/>
            </a:lvl2pPr>
            <a:lvl3pPr marL="822960" indent="-228600">
              <a:buClrTx/>
              <a:buSzPct val="75000"/>
              <a:buFont typeface="Wingdings" panose="05000000000000000000" pitchFamily="2" charset="2"/>
              <a:buChar char="q"/>
              <a:defRPr/>
            </a:lvl3pPr>
            <a:lvl4pPr marL="1097280" indent="-228600">
              <a:buClrTx/>
              <a:buSzPct val="75000"/>
              <a:buFont typeface="Wingdings" panose="05000000000000000000" pitchFamily="2" charset="2"/>
              <a:buChar char="q"/>
              <a:defRPr/>
            </a:lvl4pPr>
            <a:lvl5pPr marL="1371600" indent="-228600">
              <a:buClrTx/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 marL="274320" indent="-274320">
              <a:buClrTx/>
              <a:buSzPct val="75000"/>
              <a:buFont typeface="Wingdings" panose="05000000000000000000" pitchFamily="2" charset="2"/>
              <a:buChar char="q"/>
              <a:defRPr sz="2500"/>
            </a:lvl1pPr>
            <a:lvl2pPr marL="548640" indent="-274320">
              <a:buClrTx/>
              <a:buSzPct val="75000"/>
              <a:buFont typeface="Wingdings" panose="05000000000000000000" pitchFamily="2" charset="2"/>
              <a:buChar char="q"/>
              <a:defRPr/>
            </a:lvl2pPr>
            <a:lvl3pPr marL="822960" indent="-228600">
              <a:buClrTx/>
              <a:buSzPct val="75000"/>
              <a:buFont typeface="Wingdings" panose="05000000000000000000" pitchFamily="2" charset="2"/>
              <a:buChar char="q"/>
              <a:defRPr/>
            </a:lvl3pPr>
            <a:lvl4pPr marL="1097280" indent="-228600">
              <a:buClrTx/>
              <a:buSzPct val="75000"/>
              <a:buFont typeface="Wingdings" panose="05000000000000000000" pitchFamily="2" charset="2"/>
              <a:buChar char="q"/>
              <a:defRPr/>
            </a:lvl4pPr>
            <a:lvl5pPr marL="1371600" indent="-228600">
              <a:buClrTx/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bg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800" b="1" dirty="0" smtClean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>
            <a:lvl1pPr marL="274320" indent="-274320">
              <a:buClrTx/>
              <a:buSzPct val="75000"/>
              <a:buFont typeface="Wingdings" panose="05000000000000000000" pitchFamily="2" charset="2"/>
              <a:buChar char="q"/>
              <a:defRPr/>
            </a:lvl1pPr>
            <a:lvl2pPr marL="548640" indent="-274320">
              <a:buClrTx/>
              <a:buSzPct val="75000"/>
              <a:buFont typeface="Wingdings" panose="05000000000000000000" pitchFamily="2" charset="2"/>
              <a:buChar char="q"/>
              <a:defRPr/>
            </a:lvl2pPr>
            <a:lvl3pPr marL="822960" indent="-228600">
              <a:buClrTx/>
              <a:buSzPct val="75000"/>
              <a:buFont typeface="Wingdings" panose="05000000000000000000" pitchFamily="2" charset="2"/>
              <a:buChar char="q"/>
              <a:defRPr/>
            </a:lvl3pPr>
            <a:lvl4pPr marL="1097280" indent="-228600">
              <a:buClrTx/>
              <a:buSzPct val="75000"/>
              <a:buFont typeface="Wingdings" panose="05000000000000000000" pitchFamily="2" charset="2"/>
              <a:buChar char="q"/>
              <a:defRPr/>
            </a:lvl4pPr>
            <a:lvl5pPr marL="1371600" indent="-228600">
              <a:buClrTx/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>
            <a:lvl1pPr marL="274320" indent="-274320">
              <a:buClrTx/>
              <a:buSzPct val="75000"/>
              <a:buFont typeface="Wingdings" panose="05000000000000000000" pitchFamily="2" charset="2"/>
              <a:buChar char="q"/>
              <a:defRPr/>
            </a:lvl1pPr>
            <a:lvl2pPr marL="548640" indent="-274320">
              <a:buClrTx/>
              <a:buSzPct val="75000"/>
              <a:buFont typeface="Wingdings" panose="05000000000000000000" pitchFamily="2" charset="2"/>
              <a:buChar char="q"/>
              <a:defRPr/>
            </a:lvl2pPr>
            <a:lvl3pPr marL="822960" indent="-228600">
              <a:buClrTx/>
              <a:buSzPct val="75000"/>
              <a:buFont typeface="Wingdings" panose="05000000000000000000" pitchFamily="2" charset="2"/>
              <a:buChar char="q"/>
              <a:defRPr/>
            </a:lvl3pPr>
            <a:lvl4pPr marL="1097280" indent="-228600">
              <a:buClrTx/>
              <a:buSzPct val="75000"/>
              <a:buFont typeface="Wingdings" panose="05000000000000000000" pitchFamily="2" charset="2"/>
              <a:buChar char="q"/>
              <a:defRPr/>
            </a:lvl4pPr>
            <a:lvl5pPr marL="1371600" indent="-228600">
              <a:buClrTx/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01752" y="228600"/>
            <a:ext cx="8534400" cy="12192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" y="609600"/>
            <a:ext cx="3200400" cy="5867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399"/>
            <a:ext cx="3048000" cy="1981201"/>
          </a:xfrm>
        </p:spPr>
        <p:txBody>
          <a:bodyPr anchor="ctr">
            <a:noAutofit/>
          </a:bodyPr>
          <a:lstStyle>
            <a:lvl1pPr algn="l">
              <a:buNone/>
              <a:defRPr sz="3200" b="1">
                <a:solidFill>
                  <a:srgbClr val="FFFFFF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9728" y="3429000"/>
            <a:ext cx="3166872" cy="2697163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3200" b="1">
                <a:solidFill>
                  <a:srgbClr val="FFFFFF"/>
                </a:solidFill>
                <a:latin typeface="Copperplate Gothic Bold" panose="020E07050202060204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52400"/>
            <a:ext cx="914400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0" y="515112"/>
            <a:ext cx="8985504" cy="18288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371088" y="685799"/>
            <a:ext cx="5772912" cy="5696489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600" b="1"/>
            </a:lvl1pPr>
            <a:lvl2pPr marL="354013" indent="-35401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3200" b="1"/>
            </a:lvl2pPr>
            <a:lvl3pPr marL="687388" indent="-338138">
              <a:spcBef>
                <a:spcPts val="600"/>
              </a:spcBef>
              <a:spcAft>
                <a:spcPts val="600"/>
              </a:spcAft>
              <a:defRPr sz="2800" b="0"/>
            </a:lvl3pPr>
            <a:lvl4pPr marL="973138" indent="-287338"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2400"/>
            </a:lvl4pPr>
            <a:lvl5pPr marL="1317625" indent="-228600"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6200" y="6388385"/>
            <a:ext cx="8906256" cy="3095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1" r:id="rId3"/>
    <p:sldLayoutId id="2147483672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  <p:sldLayoutId id="2147483670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b="1" kern="120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Jesus’ Last Week</a:t>
            </a:r>
            <a:br>
              <a:rPr lang="en-US" smtClean="0"/>
            </a:br>
            <a:r>
              <a:rPr lang="en-US" smtClean="0"/>
              <a:t>A Day of Rejections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Lk </a:t>
            </a:r>
            <a:r>
              <a:rPr lang="en-US" dirty="0"/>
              <a:t>19:1-10, </a:t>
            </a:r>
            <a:r>
              <a:rPr lang="en-US" dirty="0" smtClean="0"/>
              <a:t>Zacchaeus</a:t>
            </a:r>
          </a:p>
          <a:p>
            <a:r>
              <a:rPr lang="en-US" dirty="0"/>
              <a:t>Mk 11:7-11, </a:t>
            </a:r>
            <a:r>
              <a:rPr lang="en-US" dirty="0" smtClean="0"/>
              <a:t>Jesus Triumphal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8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Temple Structure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5013539">
            <a:off x="6444424" y="4024306"/>
            <a:ext cx="1550401" cy="2478472"/>
          </a:xfrm>
          <a:prstGeom prst="rightArrow">
            <a:avLst>
              <a:gd name="adj1" fmla="val 50000"/>
              <a:gd name="adj2" fmla="val 3366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Market Areas</a:t>
            </a:r>
            <a:endParaRPr lang="en-US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 rot="15013539">
            <a:off x="3244024" y="4433150"/>
            <a:ext cx="1550401" cy="2478472"/>
          </a:xfrm>
          <a:prstGeom prst="rightArrow">
            <a:avLst>
              <a:gd name="adj1" fmla="val 50000"/>
              <a:gd name="adj2" fmla="val 3366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Market Areas</a:t>
            </a:r>
            <a:endParaRPr lang="en-US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 rot="4292865">
            <a:off x="3505599" y="1424047"/>
            <a:ext cx="1550401" cy="2667203"/>
          </a:xfrm>
          <a:prstGeom prst="rightArrow">
            <a:avLst>
              <a:gd name="adj1" fmla="val 50000"/>
              <a:gd name="adj2" fmla="val 3366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Temple</a:t>
            </a:r>
            <a:endParaRPr lang="en-US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03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Day of Rejection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Temple Cleansing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Mk </a:t>
            </a:r>
            <a:r>
              <a:rPr lang="en-US" dirty="0" smtClean="0"/>
              <a:t>11:15-19</a:t>
            </a:r>
          </a:p>
          <a:p>
            <a:pPr lvl="1"/>
            <a:r>
              <a:rPr lang="en-US" dirty="0" smtClean="0"/>
              <a:t>Jn 2:13-16, Similar event in first year of Jesus’ ministry</a:t>
            </a:r>
          </a:p>
          <a:p>
            <a:pPr lvl="1"/>
            <a:r>
              <a:rPr lang="en-US" dirty="0" smtClean="0"/>
              <a:t>Jesus Clears the Floor</a:t>
            </a:r>
          </a:p>
          <a:p>
            <a:pPr lvl="2"/>
            <a:r>
              <a:rPr lang="en-US" dirty="0" smtClean="0"/>
              <a:t>House of Merchandise </a:t>
            </a:r>
          </a:p>
          <a:p>
            <a:pPr lvl="2"/>
            <a:r>
              <a:rPr lang="en-US" dirty="0" smtClean="0"/>
              <a:t>Din of Thieves</a:t>
            </a:r>
          </a:p>
        </p:txBody>
      </p:sp>
    </p:spTree>
    <p:extLst>
      <p:ext uri="{BB962C8B-B14F-4D97-AF65-F5344CB8AC3E}">
        <p14:creationId xmlns:p14="http://schemas.microsoft.com/office/powerpoint/2010/main" val="24641178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Day of Rejection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Temple Cleansing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Mk </a:t>
            </a:r>
            <a:r>
              <a:rPr lang="en-US" dirty="0" smtClean="0"/>
              <a:t>11:15-19</a:t>
            </a:r>
          </a:p>
          <a:p>
            <a:pPr lvl="1"/>
            <a:r>
              <a:rPr lang="en-US" dirty="0" smtClean="0"/>
              <a:t>Temple </a:t>
            </a:r>
            <a:r>
              <a:rPr lang="en-US" dirty="0"/>
              <a:t>Purpose Perverted</a:t>
            </a:r>
          </a:p>
          <a:p>
            <a:pPr lvl="2"/>
            <a:r>
              <a:rPr lang="en-US" dirty="0"/>
              <a:t>House of </a:t>
            </a:r>
            <a:r>
              <a:rPr lang="en-US" dirty="0" smtClean="0"/>
              <a:t>Prayer</a:t>
            </a:r>
          </a:p>
          <a:p>
            <a:pPr lvl="2"/>
            <a:r>
              <a:rPr lang="en-US" dirty="0" smtClean="0"/>
              <a:t>II Sam 24:18-25, Sacrificing from ones own possessions</a:t>
            </a:r>
          </a:p>
        </p:txBody>
      </p:sp>
    </p:spTree>
    <p:extLst>
      <p:ext uri="{BB962C8B-B14F-4D97-AF65-F5344CB8AC3E}">
        <p14:creationId xmlns:p14="http://schemas.microsoft.com/office/powerpoint/2010/main" val="12306729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Day of Rejection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Temple Cleansing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Lessons</a:t>
            </a:r>
          </a:p>
          <a:p>
            <a:pPr lvl="1"/>
            <a:r>
              <a:rPr lang="en-US" dirty="0" smtClean="0"/>
              <a:t>A Rebuke of the Religion of the Jews</a:t>
            </a:r>
          </a:p>
          <a:p>
            <a:pPr lvl="1"/>
            <a:r>
              <a:rPr lang="en-US" dirty="0" smtClean="0"/>
              <a:t>Mk 7:1-13, Vain worship</a:t>
            </a:r>
          </a:p>
          <a:p>
            <a:pPr lvl="1"/>
            <a:r>
              <a:rPr lang="en-US" dirty="0" smtClean="0"/>
              <a:t>Mt 7:21-24, depart from me workers of iniquity </a:t>
            </a:r>
          </a:p>
          <a:p>
            <a:pPr lvl="1"/>
            <a:r>
              <a:rPr lang="en-US" dirty="0" smtClean="0"/>
              <a:t>Jews were doing their own thing</a:t>
            </a:r>
          </a:p>
          <a:p>
            <a:pPr lvl="2"/>
            <a:r>
              <a:rPr lang="en-US" dirty="0"/>
              <a:t>Ex 30:9, no </a:t>
            </a:r>
            <a:r>
              <a:rPr lang="en-US" dirty="0" smtClean="0"/>
              <a:t>strange incense</a:t>
            </a:r>
          </a:p>
          <a:p>
            <a:pPr lvl="2"/>
            <a:r>
              <a:rPr lang="en-US" dirty="0" smtClean="0"/>
              <a:t>Ex </a:t>
            </a:r>
            <a:r>
              <a:rPr lang="en-US" dirty="0"/>
              <a:t>30:37-38, </a:t>
            </a:r>
            <a:r>
              <a:rPr lang="en-US" dirty="0" smtClean="0"/>
              <a:t>“</a:t>
            </a:r>
            <a:r>
              <a:rPr lang="en-US" dirty="0"/>
              <a:t>God’s” </a:t>
            </a:r>
            <a:r>
              <a:rPr lang="en-US" dirty="0" smtClean="0"/>
              <a:t>incense was sacred </a:t>
            </a:r>
            <a:endParaRPr lang="en-US" dirty="0"/>
          </a:p>
          <a:p>
            <a:pPr lvl="2"/>
            <a:r>
              <a:rPr lang="en-US" dirty="0"/>
              <a:t>Lev 10:1-7, Nadab &amp; Abihu</a:t>
            </a:r>
          </a:p>
          <a:p>
            <a:pPr lvl="2"/>
            <a:r>
              <a:rPr lang="en-US" dirty="0" smtClean="0"/>
              <a:t>Lev </a:t>
            </a:r>
            <a:r>
              <a:rPr lang="en-US" dirty="0"/>
              <a:t>22:17-25, Free will offerings </a:t>
            </a:r>
            <a:r>
              <a:rPr lang="en-US" dirty="0" smtClean="0"/>
              <a:t>specified</a:t>
            </a:r>
          </a:p>
        </p:txBody>
      </p:sp>
    </p:spTree>
    <p:extLst>
      <p:ext uri="{BB962C8B-B14F-4D97-AF65-F5344CB8AC3E}">
        <p14:creationId xmlns:p14="http://schemas.microsoft.com/office/powerpoint/2010/main" val="38502971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Day of Rejection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Temple Cleansing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  <a:p>
            <a:pPr lvl="1"/>
            <a:r>
              <a:rPr lang="en-US" dirty="0" smtClean="0"/>
              <a:t>Are we Perverting God’s Purpose?</a:t>
            </a:r>
          </a:p>
          <a:p>
            <a:pPr lvl="1"/>
            <a:r>
              <a:rPr lang="en-US" dirty="0" smtClean="0"/>
              <a:t>Our Body</a:t>
            </a:r>
          </a:p>
          <a:p>
            <a:pPr lvl="2"/>
            <a:r>
              <a:rPr lang="en-US" dirty="0"/>
              <a:t>I Cor 3:16-17, </a:t>
            </a:r>
            <a:r>
              <a:rPr lang="en-US" dirty="0" smtClean="0"/>
              <a:t>Temple of God – Is Holy</a:t>
            </a:r>
            <a:endParaRPr lang="en-US" dirty="0"/>
          </a:p>
          <a:p>
            <a:pPr lvl="2"/>
            <a:r>
              <a:rPr lang="en-US" dirty="0" smtClean="0"/>
              <a:t>I </a:t>
            </a:r>
            <a:r>
              <a:rPr lang="en-US" dirty="0"/>
              <a:t>Cor </a:t>
            </a:r>
            <a:r>
              <a:rPr lang="en-US" dirty="0" smtClean="0"/>
              <a:t>6:19-20, temple of God – do not pollute</a:t>
            </a:r>
          </a:p>
          <a:p>
            <a:pPr lvl="2"/>
            <a:r>
              <a:rPr lang="en-US" dirty="0"/>
              <a:t>II Cor </a:t>
            </a:r>
            <a:r>
              <a:rPr lang="en-US" dirty="0" smtClean="0"/>
              <a:t>6:14-18, temple of God – be separate </a:t>
            </a:r>
          </a:p>
        </p:txBody>
      </p:sp>
    </p:spTree>
    <p:extLst>
      <p:ext uri="{BB962C8B-B14F-4D97-AF65-F5344CB8AC3E}">
        <p14:creationId xmlns:p14="http://schemas.microsoft.com/office/powerpoint/2010/main" val="32434972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Day of Rejection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mtClean="0"/>
              <a:t>Temple Cleansing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Are we Perverting God’s Purpose?</a:t>
            </a:r>
          </a:p>
          <a:p>
            <a:pPr lvl="1"/>
            <a:r>
              <a:rPr lang="en-US" dirty="0" smtClean="0"/>
              <a:t>Christ’s Church</a:t>
            </a:r>
          </a:p>
          <a:p>
            <a:pPr lvl="2"/>
            <a:r>
              <a:rPr lang="en-US" dirty="0" smtClean="0"/>
              <a:t>Eph </a:t>
            </a:r>
            <a:r>
              <a:rPr lang="en-US" dirty="0" smtClean="0"/>
              <a:t>1:22, 5:23, Belongs to Christ</a:t>
            </a:r>
          </a:p>
          <a:p>
            <a:pPr lvl="2"/>
            <a:r>
              <a:rPr lang="en-US" dirty="0" smtClean="0"/>
              <a:t>Act 4:34-35, Giving to “Church”</a:t>
            </a:r>
          </a:p>
          <a:p>
            <a:pPr lvl="3"/>
            <a:r>
              <a:rPr lang="en-US" dirty="0" smtClean="0"/>
              <a:t>Act 5:4, was theirs, now church </a:t>
            </a:r>
          </a:p>
        </p:txBody>
      </p:sp>
    </p:spTree>
    <p:extLst>
      <p:ext uri="{BB962C8B-B14F-4D97-AF65-F5344CB8AC3E}">
        <p14:creationId xmlns:p14="http://schemas.microsoft.com/office/powerpoint/2010/main" val="34645739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Day of Rejection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mtClean="0"/>
              <a:t>Temple Cleansing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Are we Perverting God’s Purpose?</a:t>
            </a:r>
          </a:p>
          <a:p>
            <a:pPr lvl="1"/>
            <a:r>
              <a:rPr lang="en-US" dirty="0" smtClean="0"/>
              <a:t>Our Lives</a:t>
            </a:r>
          </a:p>
          <a:p>
            <a:pPr lvl="2"/>
            <a:r>
              <a:rPr lang="en-US" dirty="0" smtClean="0"/>
              <a:t>Cleanse</a:t>
            </a:r>
          </a:p>
          <a:p>
            <a:pPr lvl="2"/>
            <a:r>
              <a:rPr lang="en-US" dirty="0" smtClean="0"/>
              <a:t>Behave like a Christian </a:t>
            </a:r>
          </a:p>
        </p:txBody>
      </p:sp>
    </p:spTree>
    <p:extLst>
      <p:ext uri="{BB962C8B-B14F-4D97-AF65-F5344CB8AC3E}">
        <p14:creationId xmlns:p14="http://schemas.microsoft.com/office/powerpoint/2010/main" val="13530765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Day of Rejection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mtClean="0"/>
              <a:t>Temple Cleansing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Are we Perverting God’s Purpose?</a:t>
            </a:r>
          </a:p>
          <a:p>
            <a:pPr lvl="1"/>
            <a:r>
              <a:rPr lang="en-US" dirty="0" smtClean="0"/>
              <a:t>Christ’s Church</a:t>
            </a:r>
          </a:p>
          <a:p>
            <a:pPr lvl="2"/>
            <a:r>
              <a:rPr lang="en-US" dirty="0" smtClean="0"/>
              <a:t>House of Prayer</a:t>
            </a:r>
          </a:p>
          <a:p>
            <a:pPr lvl="2"/>
            <a:r>
              <a:rPr lang="en-US" dirty="0" smtClean="0"/>
              <a:t>Displacing worship with…</a:t>
            </a:r>
          </a:p>
          <a:p>
            <a:pPr lvl="2"/>
            <a:r>
              <a:rPr lang="en-US" dirty="0" smtClean="0"/>
              <a:t>Do we add to what has been instructed?</a:t>
            </a:r>
          </a:p>
          <a:p>
            <a:pPr lvl="2"/>
            <a:r>
              <a:rPr lang="en-US" dirty="0"/>
              <a:t>Do we </a:t>
            </a:r>
            <a:r>
              <a:rPr lang="en-US" dirty="0" smtClean="0"/>
              <a:t>do less than what has been instructed?</a:t>
            </a:r>
          </a:p>
        </p:txBody>
      </p:sp>
    </p:spTree>
    <p:extLst>
      <p:ext uri="{BB962C8B-B14F-4D97-AF65-F5344CB8AC3E}">
        <p14:creationId xmlns:p14="http://schemas.microsoft.com/office/powerpoint/2010/main" val="42641934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Cleansing of the Temple</a:t>
            </a:r>
          </a:p>
          <a:p>
            <a:pPr lvl="1"/>
            <a:r>
              <a:rPr lang="en-US" dirty="0" smtClean="0"/>
              <a:t>Opportunity had Past</a:t>
            </a:r>
          </a:p>
          <a:p>
            <a:pPr lvl="2"/>
            <a:r>
              <a:rPr lang="en-US" dirty="0" smtClean="0"/>
              <a:t>Time of Judgment</a:t>
            </a:r>
          </a:p>
          <a:p>
            <a:pPr lvl="1"/>
            <a:r>
              <a:rPr lang="en-US" dirty="0" smtClean="0"/>
              <a:t>But If you had Repented…</a:t>
            </a:r>
          </a:p>
          <a:p>
            <a:pPr lvl="1"/>
            <a:r>
              <a:rPr lang="en-US" dirty="0" smtClean="0"/>
              <a:t>Fulfill God’s Purpose</a:t>
            </a:r>
          </a:p>
          <a:p>
            <a:pPr lvl="2"/>
            <a:r>
              <a:rPr lang="en-US" dirty="0" smtClean="0"/>
              <a:t>In Ourselves </a:t>
            </a:r>
          </a:p>
          <a:p>
            <a:pPr lvl="2"/>
            <a:r>
              <a:rPr lang="en-US" dirty="0" smtClean="0"/>
              <a:t>In Christ’s Church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Day of Rejection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910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Travels – Friday/Sunday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87552"/>
            <a:ext cx="9144000" cy="5870448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6699459">
            <a:off x="6393425" y="4497010"/>
            <a:ext cx="914400" cy="9144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1110246" y="1988070"/>
            <a:ext cx="1335024" cy="193088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458717">
            <a:off x="8222225" y="3352800"/>
            <a:ext cx="914400" cy="9144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10400" y="345605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Zacchaeus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Jericho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Lk 19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7825" y="5171694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Jesus on Donkey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Mk 11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Travels – Monday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87552"/>
            <a:ext cx="9144000" cy="587044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0800000">
            <a:off x="8077200" y="5181600"/>
            <a:ext cx="914400" cy="9144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1110246" y="1988070"/>
            <a:ext cx="1335024" cy="193088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24600" y="52578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Jesus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Spends Night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Mt 21:17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2603534">
            <a:off x="6934200" y="3352800"/>
            <a:ext cx="914400" cy="9144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3429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Barren Fig Tree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1094" y="4968262"/>
            <a:ext cx="156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Jesus Laments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5203723" y="4799495"/>
            <a:ext cx="914400" cy="916609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059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/>
      <p:bldP spid="12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Temple Structure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5013539">
            <a:off x="5149334" y="5045648"/>
            <a:ext cx="1550401" cy="2155233"/>
          </a:xfrm>
          <a:prstGeom prst="rightArrow">
            <a:avLst>
              <a:gd name="adj1" fmla="val 50000"/>
              <a:gd name="adj2" fmla="val 3366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Their View</a:t>
            </a:r>
            <a:endParaRPr lang="en-US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8469" y="1524000"/>
            <a:ext cx="37609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Lk 19:41-44</a:t>
            </a:r>
            <a:endParaRPr lang="en-US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Temple Structure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4" y="1600200"/>
            <a:ext cx="9136626" cy="5257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5013539">
            <a:off x="5149334" y="5045648"/>
            <a:ext cx="1550401" cy="2155233"/>
          </a:xfrm>
          <a:prstGeom prst="rightArrow">
            <a:avLst>
              <a:gd name="adj1" fmla="val 50000"/>
              <a:gd name="adj2" fmla="val 3366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Their View</a:t>
            </a:r>
            <a:endParaRPr lang="en-US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65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 of Rejection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Lamenting over Jerusalem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Lk </a:t>
            </a:r>
            <a:r>
              <a:rPr lang="en-US" dirty="0" smtClean="0"/>
              <a:t>19:41-44</a:t>
            </a:r>
          </a:p>
          <a:p>
            <a:pPr lvl="1"/>
            <a:r>
              <a:rPr lang="en-US" dirty="0" smtClean="0"/>
              <a:t>Wept – Strong’s </a:t>
            </a:r>
            <a:r>
              <a:rPr lang="en-US" dirty="0"/>
              <a:t>to sob</a:t>
            </a:r>
            <a:r>
              <a:rPr lang="en-US" dirty="0" smtClean="0"/>
              <a:t>, </a:t>
            </a:r>
            <a:r>
              <a:rPr lang="en-US" b="1" dirty="0"/>
              <a:t>wail </a:t>
            </a:r>
            <a:r>
              <a:rPr lang="en-US" b="1" dirty="0" smtClean="0"/>
              <a:t>aloud</a:t>
            </a:r>
            <a:endParaRPr lang="en-US" dirty="0"/>
          </a:p>
          <a:p>
            <a:pPr lvl="2"/>
            <a:r>
              <a:rPr lang="en-US" dirty="0" smtClean="0"/>
              <a:t>Jn 11:35 “Jesus Wept” </a:t>
            </a:r>
            <a:r>
              <a:rPr lang="en-US" dirty="0"/>
              <a:t>is rather to cry </a:t>
            </a:r>
            <a:r>
              <a:rPr lang="en-US" dirty="0" smtClean="0"/>
              <a:t>silently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442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Day of Rejection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mtClean="0"/>
              <a:t>Lamenting over Jerusalem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Lk 19:41-44</a:t>
            </a:r>
          </a:p>
          <a:p>
            <a:pPr lvl="1"/>
            <a:r>
              <a:rPr lang="en-US" dirty="0" smtClean="0"/>
              <a:t>Jesus has pity/shows empathy </a:t>
            </a:r>
          </a:p>
          <a:p>
            <a:pPr lvl="2"/>
            <a:r>
              <a:rPr lang="en-US" dirty="0"/>
              <a:t>Though rejected and about to carryout judgment </a:t>
            </a:r>
            <a:r>
              <a:rPr lang="en-US" dirty="0" smtClean="0"/>
              <a:t>against</a:t>
            </a:r>
          </a:p>
          <a:p>
            <a:pPr lvl="2"/>
            <a:r>
              <a:rPr lang="en-US" dirty="0" smtClean="0"/>
              <a:t>Mt 23:37-39, the same day</a:t>
            </a:r>
          </a:p>
          <a:p>
            <a:pPr lvl="1"/>
            <a:r>
              <a:rPr lang="en-US" dirty="0" smtClean="0"/>
              <a:t>Jas 1:20, For the wrath of man works not the righteousness of God</a:t>
            </a:r>
          </a:p>
        </p:txBody>
      </p:sp>
    </p:spTree>
    <p:extLst>
      <p:ext uri="{BB962C8B-B14F-4D97-AF65-F5344CB8AC3E}">
        <p14:creationId xmlns:p14="http://schemas.microsoft.com/office/powerpoint/2010/main" val="33505791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Day of Rejection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Temple Cleansing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Mk </a:t>
            </a:r>
            <a:r>
              <a:rPr lang="en-US" dirty="0" smtClean="0"/>
              <a:t>11:15-19</a:t>
            </a:r>
          </a:p>
          <a:p>
            <a:pPr lvl="1"/>
            <a:r>
              <a:rPr lang="en-US" dirty="0" smtClean="0"/>
              <a:t>Large “market area”</a:t>
            </a:r>
          </a:p>
        </p:txBody>
      </p:sp>
    </p:spTree>
    <p:extLst>
      <p:ext uri="{BB962C8B-B14F-4D97-AF65-F5344CB8AC3E}">
        <p14:creationId xmlns:p14="http://schemas.microsoft.com/office/powerpoint/2010/main" val="19584973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Temple Structure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87552"/>
            <a:ext cx="8839200" cy="58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3303</TotalTime>
  <Words>783</Words>
  <Application>Microsoft Office PowerPoint</Application>
  <PresentationFormat>On-screen Show (4:3)</PresentationFormat>
  <Paragraphs>143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Aharoni</vt:lpstr>
      <vt:lpstr>Arial Black</vt:lpstr>
      <vt:lpstr>Calibri</vt:lpstr>
      <vt:lpstr>Copperplate Gothic Bold</vt:lpstr>
      <vt:lpstr>Courier New</vt:lpstr>
      <vt:lpstr>Georgia</vt:lpstr>
      <vt:lpstr>Times New Roman</vt:lpstr>
      <vt:lpstr>Wingdings</vt:lpstr>
      <vt:lpstr>Wingdings 2</vt:lpstr>
      <vt:lpstr>Civic</vt:lpstr>
      <vt:lpstr>Jesus’ Last Week A Day of Rejections</vt:lpstr>
      <vt:lpstr>Jesus Travels – Friday/Sunday </vt:lpstr>
      <vt:lpstr>Jesus Travels – Monday</vt:lpstr>
      <vt:lpstr>Temple Structure</vt:lpstr>
      <vt:lpstr>Temple Structure</vt:lpstr>
      <vt:lpstr>A Day of Rejection</vt:lpstr>
      <vt:lpstr>A Day of Rejection</vt:lpstr>
      <vt:lpstr>A Day of Rejection</vt:lpstr>
      <vt:lpstr>Temple Structure</vt:lpstr>
      <vt:lpstr>Temple Structure</vt:lpstr>
      <vt:lpstr>A Day of Rejection</vt:lpstr>
      <vt:lpstr>A Day of Rejection</vt:lpstr>
      <vt:lpstr>A Day of Rejection</vt:lpstr>
      <vt:lpstr>A Day of Rejection</vt:lpstr>
      <vt:lpstr>A Day of Rejection</vt:lpstr>
      <vt:lpstr>A Day of Rejection</vt:lpstr>
      <vt:lpstr>A Day of Rejection</vt:lpstr>
      <vt:lpstr>A Day of Rejection</vt:lpstr>
    </vt:vector>
  </TitlesOfParts>
  <Company>EVANGELIST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rdward</cp:lastModifiedBy>
  <cp:revision>336</cp:revision>
  <dcterms:created xsi:type="dcterms:W3CDTF">1998-07-07T15:18:40Z</dcterms:created>
  <dcterms:modified xsi:type="dcterms:W3CDTF">2018-12-18T18:11:34Z</dcterms:modified>
</cp:coreProperties>
</file>