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757" r:id="rId2"/>
  </p:sldMasterIdLst>
  <p:notesMasterIdLst>
    <p:notesMasterId r:id="rId17"/>
  </p:notesMasterIdLst>
  <p:sldIdLst>
    <p:sldId id="275" r:id="rId3"/>
    <p:sldId id="276" r:id="rId4"/>
    <p:sldId id="281" r:id="rId5"/>
    <p:sldId id="282" r:id="rId6"/>
    <p:sldId id="287" r:id="rId7"/>
    <p:sldId id="283" r:id="rId8"/>
    <p:sldId id="292" r:id="rId9"/>
    <p:sldId id="291" r:id="rId10"/>
    <p:sldId id="284" r:id="rId11"/>
    <p:sldId id="285" r:id="rId12"/>
    <p:sldId id="286" r:id="rId13"/>
    <p:sldId id="288" r:id="rId14"/>
    <p:sldId id="290" r:id="rId15"/>
    <p:sldId id="293" r:id="rId16"/>
  </p:sldIdLst>
  <p:sldSz cx="9144000" cy="6858000" type="screen4x3"/>
  <p:notesSz cx="9144000" cy="6858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FF0000"/>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514" autoAdjust="0"/>
  </p:normalViewPr>
  <p:slideViewPr>
    <p:cSldViewPr>
      <p:cViewPr varScale="1">
        <p:scale>
          <a:sx n="82" d="100"/>
          <a:sy n="82" d="100"/>
        </p:scale>
        <p:origin x="1402" y="6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eaLnBrk="0" hangingPunct="0">
              <a:defRPr sz="1200">
                <a:cs typeface="+mn-cs"/>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eaLnBrk="0" hangingPunct="0">
              <a:defRPr sz="1200">
                <a:cs typeface="+mn-cs"/>
              </a:defRPr>
            </a:lvl1pPr>
          </a:lstStyle>
          <a:p>
            <a:pPr>
              <a:defRPr/>
            </a:pPr>
            <a:fld id="{24D26B81-F3FC-433B-B501-03A9BE5F0A4C}" type="datetimeFigureOut">
              <a:rPr lang="en-US"/>
              <a:pPr>
                <a:defRPr/>
              </a:pPr>
              <a:t>1/27/2019</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eaLnBrk="0" hangingPunct="0">
              <a:defRPr sz="1200">
                <a:cs typeface="+mn-cs"/>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eaLnBrk="0" hangingPunct="0">
              <a:defRPr sz="1200">
                <a:cs typeface="+mn-cs"/>
              </a:defRPr>
            </a:lvl1pPr>
          </a:lstStyle>
          <a:p>
            <a:pPr>
              <a:defRPr/>
            </a:pPr>
            <a:fld id="{BC337EA1-8E39-466B-87CA-C50F45803578}" type="slidenum">
              <a:rPr lang="en-US"/>
              <a:pPr>
                <a:defRPr/>
              </a:pPr>
              <a:t>‹#›</a:t>
            </a:fld>
            <a:endParaRPr lang="en-US"/>
          </a:p>
        </p:txBody>
      </p:sp>
    </p:spTree>
    <p:extLst>
      <p:ext uri="{BB962C8B-B14F-4D97-AF65-F5344CB8AC3E}">
        <p14:creationId xmlns:p14="http://schemas.microsoft.com/office/powerpoint/2010/main" val="38776319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Indication that he was no</a:t>
            </a:r>
            <a:r>
              <a:rPr lang="en-US" baseline="0" dirty="0" smtClean="0"/>
              <a:t> long accepted with the Jews, his own county men.  </a:t>
            </a:r>
          </a:p>
          <a:p>
            <a:r>
              <a:rPr lang="en-US" baseline="0" dirty="0" smtClean="0"/>
              <a:t>They would not have hogs!  </a:t>
            </a:r>
            <a:endParaRPr lang="en-US" dirty="0"/>
          </a:p>
        </p:txBody>
      </p:sp>
      <p:sp>
        <p:nvSpPr>
          <p:cNvPr id="4" name="Slide Number Placeholder 3"/>
          <p:cNvSpPr>
            <a:spLocks noGrp="1"/>
          </p:cNvSpPr>
          <p:nvPr>
            <p:ph type="sldNum" sz="quarter" idx="10"/>
          </p:nvPr>
        </p:nvSpPr>
        <p:spPr/>
        <p:txBody>
          <a:bodyPr/>
          <a:lstStyle/>
          <a:p>
            <a:pPr>
              <a:defRPr/>
            </a:pPr>
            <a:fld id="{BC337EA1-8E39-466B-87CA-C50F45803578}" type="slidenum">
              <a:rPr lang="en-US" smtClean="0"/>
              <a:pPr>
                <a:defRPr/>
              </a:pPr>
              <a:t>5</a:t>
            </a:fld>
            <a:endParaRPr lang="en-US"/>
          </a:p>
        </p:txBody>
      </p:sp>
    </p:spTree>
    <p:extLst>
      <p:ext uri="{BB962C8B-B14F-4D97-AF65-F5344CB8AC3E}">
        <p14:creationId xmlns:p14="http://schemas.microsoft.com/office/powerpoint/2010/main" val="402937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337EA1-8E39-466B-87CA-C50F45803578}" type="slidenum">
              <a:rPr lang="en-US" smtClean="0"/>
              <a:pPr>
                <a:defRPr/>
              </a:pPr>
              <a:t>6</a:t>
            </a:fld>
            <a:endParaRPr lang="en-US"/>
          </a:p>
        </p:txBody>
      </p:sp>
    </p:spTree>
    <p:extLst>
      <p:ext uri="{BB962C8B-B14F-4D97-AF65-F5344CB8AC3E}">
        <p14:creationId xmlns:p14="http://schemas.microsoft.com/office/powerpoint/2010/main" val="3361809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fathers response is the d</a:t>
            </a:r>
            <a:r>
              <a:rPr lang="en-US" dirty="0" smtClean="0"/>
              <a:t>efinition of</a:t>
            </a:r>
            <a:r>
              <a:rPr lang="en-US" baseline="0" dirty="0" smtClean="0"/>
              <a:t> </a:t>
            </a:r>
            <a:r>
              <a:rPr lang="en-US" baseline="0" dirty="0" smtClean="0"/>
              <a:t>grace; </a:t>
            </a:r>
            <a:r>
              <a:rPr lang="en-US" baseline="0" dirty="0" smtClean="0"/>
              <a:t>nothing </a:t>
            </a:r>
            <a:r>
              <a:rPr lang="en-US" baseline="0" dirty="0" smtClean="0"/>
              <a:t>was owed the son, if anything the son owed his father </a:t>
            </a:r>
          </a:p>
          <a:p>
            <a:r>
              <a:rPr lang="en-US" baseline="0" dirty="0" smtClean="0"/>
              <a:t>the father assumed the debt and then gave generously</a:t>
            </a:r>
          </a:p>
          <a:p>
            <a:r>
              <a:rPr lang="en-US" baseline="0" dirty="0" smtClean="0"/>
              <a:t>Where is the chastisement? Wasted my life long work!</a:t>
            </a:r>
            <a:endParaRPr lang="en-US" dirty="0"/>
          </a:p>
        </p:txBody>
      </p:sp>
      <p:sp>
        <p:nvSpPr>
          <p:cNvPr id="4" name="Slide Number Placeholder 3"/>
          <p:cNvSpPr>
            <a:spLocks noGrp="1"/>
          </p:cNvSpPr>
          <p:nvPr>
            <p:ph type="sldNum" sz="quarter" idx="10"/>
          </p:nvPr>
        </p:nvSpPr>
        <p:spPr/>
        <p:txBody>
          <a:bodyPr/>
          <a:lstStyle/>
          <a:p>
            <a:pPr>
              <a:defRPr/>
            </a:pPr>
            <a:fld id="{BC337EA1-8E39-466B-87CA-C50F45803578}" type="slidenum">
              <a:rPr lang="en-US" smtClean="0"/>
              <a:pPr>
                <a:defRPr/>
              </a:pPr>
              <a:t>7</a:t>
            </a:fld>
            <a:endParaRPr lang="en-US"/>
          </a:p>
        </p:txBody>
      </p:sp>
    </p:spTree>
    <p:extLst>
      <p:ext uri="{BB962C8B-B14F-4D97-AF65-F5344CB8AC3E}">
        <p14:creationId xmlns:p14="http://schemas.microsoft.com/office/powerpoint/2010/main" val="1593632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Similarly</a:t>
            </a:r>
            <a:r>
              <a:rPr lang="en-US" baseline="0" dirty="0" smtClean="0"/>
              <a:t> the shepherd did not chastise the lost sheep but carried it back to the flock</a:t>
            </a:r>
          </a:p>
          <a:p>
            <a:r>
              <a:rPr lang="en-US" baseline="0" dirty="0" smtClean="0"/>
              <a:t>Justice might require some of these, but God is not all just.</a:t>
            </a:r>
          </a:p>
          <a:p>
            <a:r>
              <a:rPr lang="en-US" baseline="0" dirty="0" smtClean="0"/>
              <a:t>We do not punish good,  the good is that the son repented.  Do not pile on. </a:t>
            </a:r>
            <a:endParaRPr lang="en-US" dirty="0"/>
          </a:p>
        </p:txBody>
      </p:sp>
      <p:sp>
        <p:nvSpPr>
          <p:cNvPr id="4" name="Slide Number Placeholder 3"/>
          <p:cNvSpPr>
            <a:spLocks noGrp="1"/>
          </p:cNvSpPr>
          <p:nvPr>
            <p:ph type="sldNum" sz="quarter" idx="10"/>
          </p:nvPr>
        </p:nvSpPr>
        <p:spPr/>
        <p:txBody>
          <a:bodyPr/>
          <a:lstStyle/>
          <a:p>
            <a:pPr>
              <a:defRPr/>
            </a:pPr>
            <a:fld id="{BC337EA1-8E39-466B-87CA-C50F45803578}" type="slidenum">
              <a:rPr lang="en-US" smtClean="0"/>
              <a:pPr>
                <a:defRPr/>
              </a:pPr>
              <a:t>8</a:t>
            </a:fld>
            <a:endParaRPr lang="en-US"/>
          </a:p>
        </p:txBody>
      </p:sp>
    </p:spTree>
    <p:extLst>
      <p:ext uri="{BB962C8B-B14F-4D97-AF65-F5344CB8AC3E}">
        <p14:creationId xmlns:p14="http://schemas.microsoft.com/office/powerpoint/2010/main" val="224483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Lost are not just those without the church;</a:t>
            </a:r>
            <a:r>
              <a:rPr lang="en-US" baseline="0" dirty="0" smtClean="0"/>
              <a:t> these “sinners” were Jews!</a:t>
            </a:r>
          </a:p>
          <a:p>
            <a:r>
              <a:rPr lang="en-US" baseline="0" dirty="0" smtClean="0"/>
              <a:t>Sometimes we spend our time looking at other people failures and overlooking our own;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We</a:t>
            </a:r>
            <a:r>
              <a:rPr lang="en-US" baseline="0" dirty="0" smtClean="0"/>
              <a:t> need to learn to stop looking at others, it is ‘I’</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pPr>
              <a:defRPr/>
            </a:pPr>
            <a:fld id="{BC337EA1-8E39-466B-87CA-C50F45803578}" type="slidenum">
              <a:rPr lang="en-US" smtClean="0"/>
              <a:pPr>
                <a:defRPr/>
              </a:pPr>
              <a:t>11</a:t>
            </a:fld>
            <a:endParaRPr lang="en-US"/>
          </a:p>
        </p:txBody>
      </p:sp>
    </p:spTree>
    <p:extLst>
      <p:ext uri="{BB962C8B-B14F-4D97-AF65-F5344CB8AC3E}">
        <p14:creationId xmlns:p14="http://schemas.microsoft.com/office/powerpoint/2010/main" val="3534314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further debt!  All assumed by God and</a:t>
            </a:r>
            <a:r>
              <a:rPr lang="en-US" baseline="0" dirty="0" smtClean="0"/>
              <a:t> Christ</a:t>
            </a:r>
          </a:p>
          <a:p>
            <a:r>
              <a:rPr lang="en-US" baseline="0" dirty="0" smtClean="0"/>
              <a:t>Important aspect of this parable, the actual purpose of this parable - God is gracious to the “Lost” not the “found</a:t>
            </a:r>
            <a:r>
              <a:rPr lang="en-US" baseline="0" dirty="0" smtClean="0"/>
              <a:t>”</a:t>
            </a:r>
          </a:p>
          <a:p>
            <a:r>
              <a:rPr lang="en-US" baseline="0" dirty="0" smtClean="0"/>
              <a:t>The “Found” here are the Pharisees who gave the pretense they were righteous, figurative language.  Not literal.  Mt 5, righteousness must exceed that of the Pharisees, figurative language, they were not </a:t>
            </a:r>
            <a:r>
              <a:rPr lang="en-US" baseline="0" dirty="0" err="1" smtClean="0"/>
              <a:t>righteouse</a:t>
            </a:r>
            <a:r>
              <a:rPr lang="en-US" baseline="0" dirty="0" smtClean="0"/>
              <a:t>. </a:t>
            </a:r>
            <a:endParaRPr lang="en-US" dirty="0"/>
          </a:p>
        </p:txBody>
      </p:sp>
      <p:sp>
        <p:nvSpPr>
          <p:cNvPr id="4" name="Slide Number Placeholder 3"/>
          <p:cNvSpPr>
            <a:spLocks noGrp="1"/>
          </p:cNvSpPr>
          <p:nvPr>
            <p:ph type="sldNum" sz="quarter" idx="10"/>
          </p:nvPr>
        </p:nvSpPr>
        <p:spPr/>
        <p:txBody>
          <a:bodyPr/>
          <a:lstStyle/>
          <a:p>
            <a:pPr>
              <a:defRPr/>
            </a:pPr>
            <a:fld id="{BC337EA1-8E39-466B-87CA-C50F45803578}" type="slidenum">
              <a:rPr lang="en-US" smtClean="0"/>
              <a:pPr>
                <a:defRPr/>
              </a:pPr>
              <a:t>12</a:t>
            </a:fld>
            <a:endParaRPr lang="en-US"/>
          </a:p>
        </p:txBody>
      </p:sp>
    </p:spTree>
    <p:extLst>
      <p:ext uri="{BB962C8B-B14F-4D97-AF65-F5344CB8AC3E}">
        <p14:creationId xmlns:p14="http://schemas.microsoft.com/office/powerpoint/2010/main" val="3788065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need to learn to stop looking at others, it is ‘I’</a:t>
            </a:r>
            <a:endParaRPr lang="en-US" dirty="0"/>
          </a:p>
        </p:txBody>
      </p:sp>
      <p:sp>
        <p:nvSpPr>
          <p:cNvPr id="4" name="Slide Number Placeholder 3"/>
          <p:cNvSpPr>
            <a:spLocks noGrp="1"/>
          </p:cNvSpPr>
          <p:nvPr>
            <p:ph type="sldNum" sz="quarter" idx="10"/>
          </p:nvPr>
        </p:nvSpPr>
        <p:spPr/>
        <p:txBody>
          <a:bodyPr/>
          <a:lstStyle/>
          <a:p>
            <a:pPr>
              <a:defRPr/>
            </a:pPr>
            <a:fld id="{BC337EA1-8E39-466B-87CA-C50F45803578}" type="slidenum">
              <a:rPr lang="en-US" smtClean="0"/>
              <a:pPr>
                <a:defRPr/>
              </a:pPr>
              <a:t>13</a:t>
            </a:fld>
            <a:endParaRPr lang="en-US"/>
          </a:p>
        </p:txBody>
      </p:sp>
    </p:spTree>
    <p:extLst>
      <p:ext uri="{BB962C8B-B14F-4D97-AF65-F5344CB8AC3E}">
        <p14:creationId xmlns:p14="http://schemas.microsoft.com/office/powerpoint/2010/main" val="13669071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C337EA1-8E39-466B-87CA-C50F45803578}" type="slidenum">
              <a:rPr lang="en-US" smtClean="0"/>
              <a:pPr>
                <a:defRPr/>
              </a:pPr>
              <a:t>14</a:t>
            </a:fld>
            <a:endParaRPr lang="en-US"/>
          </a:p>
        </p:txBody>
      </p:sp>
    </p:spTree>
    <p:extLst>
      <p:ext uri="{BB962C8B-B14F-4D97-AF65-F5344CB8AC3E}">
        <p14:creationId xmlns:p14="http://schemas.microsoft.com/office/powerpoint/2010/main" val="2508009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953901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5215648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4556797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2400" y="152400"/>
            <a:ext cx="8839200" cy="6172200"/>
          </a:xfrm>
          <a:prstGeom prst="rect">
            <a:avLst/>
          </a:prstGeom>
        </p:spPr>
      </p:pic>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91000" y="152400"/>
            <a:ext cx="4953000" cy="3203448"/>
          </a:xfrm>
        </p:spPr>
        <p:txBody>
          <a:bodyPr anchor="b">
            <a:normAutofit/>
          </a:bodyPr>
          <a:lstStyle>
            <a:lvl1pPr algn="l">
              <a:lnSpc>
                <a:spcPct val="85000"/>
              </a:lnSpc>
              <a:defRPr sz="8000" b="1"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88007" y="5029200"/>
            <a:ext cx="7543800" cy="1143000"/>
          </a:xfrm>
        </p:spPr>
        <p:txBody>
          <a:bodyPr lIns="91440" rIns="91440" anchor="ctr">
            <a:noAutofit/>
          </a:bodyPr>
          <a:lstStyle>
            <a:lvl1pPr marL="0" indent="0" algn="ctr">
              <a:buNone/>
              <a:defRPr sz="4000" b="1" cap="all" spc="200" baseline="0">
                <a:solidFill>
                  <a:schemeClr val="bg1"/>
                </a:solidFill>
                <a:effectLst>
                  <a:outerShdw blurRad="38100" dist="38100" dir="2700000" algn="tl">
                    <a:srgbClr val="000000">
                      <a:alpha val="43137"/>
                    </a:srgbClr>
                  </a:outerShdw>
                </a:effectLst>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9250909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2960" y="286605"/>
            <a:ext cx="7543800" cy="968438"/>
          </a:xfrm>
        </p:spPr>
        <p:txBody>
          <a:bodyPr>
            <a:noAutofit/>
          </a:bodyPr>
          <a:lstStyle>
            <a:lvl1pPr algn="ctr">
              <a:defRPr sz="5400" b="1"/>
            </a:lvl1pPr>
          </a:lstStyle>
          <a:p>
            <a:r>
              <a:rPr lang="en-US" dirty="0" smtClean="0"/>
              <a:t>Click to edit Master title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291872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1/27/2019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5265390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1/27/2019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261410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1/27/2019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78584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1/27/2019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765335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pPr/>
              <a:t>1/27/2019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90870962"/>
      </p:ext>
    </p:extLst>
  </p:cSld>
  <p:clrMapOvr>
    <a:masterClrMapping/>
  </p:clrMapOvr>
  <p:transition>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6200" y="400396"/>
            <a:ext cx="2895600" cy="2114204"/>
          </a:xfrm>
        </p:spPr>
        <p:txBody>
          <a:bodyPr anchor="t">
            <a:noAutofit/>
          </a:bodyPr>
          <a:lstStyle>
            <a:lvl1pPr algn="ctr">
              <a:defRPr sz="4800" b="1">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200400" y="304800"/>
            <a:ext cx="5943600" cy="6553200"/>
          </a:xfrm>
        </p:spPr>
        <p:txBody>
          <a:bodyPr/>
          <a:lstStyle>
            <a:lvl1pPr>
              <a:defRPr sz="4000" b="1"/>
            </a:lvl1pPr>
            <a:lvl2pPr marL="461963" indent="-461963">
              <a:buSzPct val="80000"/>
              <a:buFont typeface="Wingdings" panose="05000000000000000000" pitchFamily="2" charset="2"/>
              <a:buChar char="v"/>
              <a:defRPr sz="3600"/>
            </a:lvl2pPr>
            <a:lvl3pPr marL="914400" indent="-452438">
              <a:buSzPct val="80000"/>
              <a:buFont typeface="Wingdings" panose="05000000000000000000" pitchFamily="2" charset="2"/>
              <a:buChar char="Ø"/>
              <a:defRPr sz="3200"/>
            </a:lvl3pPr>
            <a:lvl4pPr marL="1317625" indent="-403225">
              <a:buSzPct val="80000"/>
              <a:buFont typeface="Wingdings" panose="05000000000000000000" pitchFamily="2" charset="2"/>
              <a:buChar char="q"/>
              <a:defRPr sz="2800"/>
            </a:lvl4pPr>
            <a:lvl5pPr marL="1660525" indent="-182563">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 name="Picture 9"/>
          <p:cNvPicPr>
            <a:picLocks noChangeAspect="1"/>
          </p:cNvPicPr>
          <p:nvPr userDrawn="1"/>
        </p:nvPicPr>
        <p:blipFill rotWithShape="1">
          <a:blip r:embed="rId2" cstate="email">
            <a:extLst>
              <a:ext uri="{28A0092B-C50C-407E-A947-70E740481C1C}">
                <a14:useLocalDpi xmlns:a14="http://schemas.microsoft.com/office/drawing/2010/main" val="0"/>
              </a:ext>
            </a:extLst>
          </a:blip>
          <a:srcRect/>
          <a:stretch/>
        </p:blipFill>
        <p:spPr>
          <a:xfrm>
            <a:off x="-17947" y="3200400"/>
            <a:ext cx="3048000" cy="3581400"/>
          </a:xfrm>
          <a:prstGeom prst="rect">
            <a:avLst/>
          </a:prstGeom>
        </p:spPr>
      </p:pic>
      <p:sp>
        <p:nvSpPr>
          <p:cNvPr id="4" name="Text Placeholder 3"/>
          <p:cNvSpPr>
            <a:spLocks noGrp="1"/>
          </p:cNvSpPr>
          <p:nvPr>
            <p:ph type="body" sz="half" idx="2"/>
          </p:nvPr>
        </p:nvSpPr>
        <p:spPr>
          <a:xfrm>
            <a:off x="0" y="2590800"/>
            <a:ext cx="2971800" cy="3028604"/>
          </a:xfrm>
        </p:spPr>
        <p:txBody>
          <a:bodyPr lIns="91440" rIns="91440">
            <a:normAutofit/>
          </a:bodyPr>
          <a:lstStyle>
            <a:lvl1pPr marL="0" indent="0">
              <a:buNone/>
              <a:defRPr sz="4000" b="0">
                <a:solidFill>
                  <a:schemeClr val="bg1"/>
                </a:solidFill>
                <a:latin typeface="Aharoni" panose="02010803020104030203" pitchFamily="2" charset="-79"/>
                <a:cs typeface="Aharoni" panose="02010803020104030203" pitchFamily="2" charset="-79"/>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val="266369067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bwMode="auto">
          <a:xfrm>
            <a:off x="457200" y="1295400"/>
            <a:ext cx="8229600" cy="4800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2055" name="Rectangle 2"/>
          <p:cNvSpPr>
            <a:spLocks noGrp="1" noChangeArrowheads="1"/>
          </p:cNvSpPr>
          <p:nvPr>
            <p:ph type="title"/>
          </p:nvPr>
        </p:nvSpPr>
        <p:spPr bwMode="auto">
          <a:xfrm>
            <a:off x="457200" y="15240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Tree>
  </p:cSld>
  <p:clrMap bg1="dk2" tx1="lt1" bg2="dk1" tx2="lt2" accent1="accent1" accent2="accent2" accent3="accent3" accent4="accent4" accent5="accent5" accent6="accent6" hlink="hlink" folHlink="folHlink"/>
  <p:sldLayoutIdLst>
    <p:sldLayoutId id="2147483744" r:id="rId1"/>
  </p:sldLayoutIdLst>
  <p:transition>
    <p:fade thruBlk="1"/>
  </p:transition>
  <p:timing>
    <p:tnLst>
      <p:par>
        <p:cTn id="1" dur="indefinite" restart="never" nodeType="tmRoot"/>
      </p:par>
    </p:tnLst>
  </p:timing>
  <p:txStyles>
    <p:titleStyle>
      <a:lvl1pPr algn="ctr" rtl="0" eaLnBrk="0" fontAlgn="base" hangingPunct="0">
        <a:spcBef>
          <a:spcPct val="0"/>
        </a:spcBef>
        <a:spcAft>
          <a:spcPct val="0"/>
        </a:spcAft>
        <a:defRPr sz="4400" b="1">
          <a:solidFill>
            <a:schemeClr val="bg2"/>
          </a:solidFill>
          <a:latin typeface="Comic Sans MS" pitchFamily="66" charset="0"/>
          <a:ea typeface="+mj-ea"/>
          <a:cs typeface="+mj-cs"/>
        </a:defRPr>
      </a:lvl1pPr>
      <a:lvl2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Comic Sans MS" pitchFamily="66" charset="0"/>
          <a:cs typeface="Arial" charset="0"/>
        </a:defRPr>
      </a:lvl2pPr>
      <a:lvl3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Comic Sans MS" pitchFamily="66" charset="0"/>
          <a:cs typeface="Arial" charset="0"/>
        </a:defRPr>
      </a:lvl3pPr>
      <a:lvl4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Comic Sans MS" pitchFamily="66" charset="0"/>
          <a:cs typeface="Arial" charset="0"/>
        </a:defRPr>
      </a:lvl4pPr>
      <a:lvl5pPr algn="ctr" rtl="0" eaLnBrk="0" fontAlgn="base" hangingPunct="0">
        <a:spcBef>
          <a:spcPct val="0"/>
        </a:spcBef>
        <a:spcAft>
          <a:spcPct val="0"/>
        </a:spcAft>
        <a:defRPr sz="4400" b="1">
          <a:solidFill>
            <a:srgbClr val="FFFF00"/>
          </a:solidFill>
          <a:effectLst>
            <a:outerShdw blurRad="38100" dist="38100" dir="2700000" algn="tl">
              <a:srgbClr val="000000"/>
            </a:outerShdw>
          </a:effectLst>
          <a:latin typeface="Comic Sans MS" pitchFamily="66"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bg2"/>
        </a:buClr>
        <a:buSzPct val="65000"/>
        <a:buFont typeface="Wingdings" pitchFamily="2" charset="2"/>
        <a:buChar char="n"/>
        <a:defRPr sz="3200">
          <a:solidFill>
            <a:schemeClr val="bg2"/>
          </a:solidFill>
          <a:effectLst>
            <a:outerShdw blurRad="38100" dist="38100" dir="2700000" algn="tl">
              <a:srgbClr val="000000"/>
            </a:outerShdw>
          </a:effectLst>
          <a:latin typeface="Comic Sans MS" pitchFamily="66" charset="0"/>
          <a:ea typeface="+mn-ea"/>
          <a:cs typeface="+mn-cs"/>
        </a:defRPr>
      </a:lvl1pPr>
      <a:lvl2pPr marL="742950" indent="-285750" algn="l" rtl="0" eaLnBrk="0" fontAlgn="base" hangingPunct="0">
        <a:spcBef>
          <a:spcPct val="20000"/>
        </a:spcBef>
        <a:spcAft>
          <a:spcPct val="0"/>
        </a:spcAft>
        <a:buClr>
          <a:schemeClr val="bg2"/>
        </a:buClr>
        <a:buSzPct val="65000"/>
        <a:buFont typeface="Wingdings" pitchFamily="2" charset="2"/>
        <a:buChar char="n"/>
        <a:defRPr sz="2800">
          <a:solidFill>
            <a:schemeClr val="bg2"/>
          </a:solidFill>
          <a:effectLst>
            <a:outerShdw blurRad="38100" dist="38100" dir="2700000" algn="tl">
              <a:srgbClr val="000000"/>
            </a:outerShdw>
          </a:effectLst>
          <a:latin typeface="Comic Sans MS" pitchFamily="66" charset="0"/>
          <a:cs typeface="+mn-cs"/>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bg2"/>
          </a:solidFill>
          <a:effectLst>
            <a:outerShdw blurRad="38100" dist="38100" dir="2700000" algn="tl">
              <a:srgbClr val="000000"/>
            </a:outerShdw>
          </a:effectLst>
          <a:latin typeface="Comic Sans MS" pitchFamily="66" charset="0"/>
          <a:cs typeface="+mn-cs"/>
        </a:defRPr>
      </a:lvl3pPr>
      <a:lvl4pPr marL="1600200" indent="-228600" algn="l" rtl="0" eaLnBrk="0" fontAlgn="base" hangingPunct="0">
        <a:spcBef>
          <a:spcPct val="20000"/>
        </a:spcBef>
        <a:spcAft>
          <a:spcPct val="0"/>
        </a:spcAft>
        <a:buClr>
          <a:schemeClr val="bg2"/>
        </a:buClr>
        <a:buSzPct val="65000"/>
        <a:buFont typeface="Wingdings" pitchFamily="2" charset="2"/>
        <a:buChar char="n"/>
        <a:defRPr sz="2000">
          <a:solidFill>
            <a:schemeClr val="bg2"/>
          </a:solidFill>
          <a:effectLst>
            <a:outerShdw blurRad="38100" dist="38100" dir="2700000" algn="tl">
              <a:srgbClr val="000000"/>
            </a:outerShdw>
          </a:effectLst>
          <a:latin typeface="Comic Sans MS" pitchFamily="66" charset="0"/>
          <a:cs typeface="+mn-cs"/>
        </a:defRPr>
      </a:lvl4pPr>
      <a:lvl5pPr marL="2057400" indent="-228600" algn="l" rtl="0" eaLnBrk="0" fontAlgn="base" hangingPunct="0">
        <a:spcBef>
          <a:spcPct val="20000"/>
        </a:spcBef>
        <a:spcAft>
          <a:spcPct val="0"/>
        </a:spcAft>
        <a:buClr>
          <a:schemeClr val="bg2"/>
        </a:buClr>
        <a:buSzPct val="65000"/>
        <a:buFont typeface="Wingdings" pitchFamily="2" charset="2"/>
        <a:buChar char="n"/>
        <a:defRPr sz="2000">
          <a:solidFill>
            <a:schemeClr val="bg2"/>
          </a:solidFill>
          <a:effectLst>
            <a:outerShdw blurRad="38100" dist="38100" dir="2700000" algn="tl">
              <a:srgbClr val="000000"/>
            </a:outerShdw>
          </a:effectLst>
          <a:latin typeface="Comic Sans MS" pitchFamily="66" charset="0"/>
          <a:cs typeface="+mn-cs"/>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05E48206-6208-4002-9AF5-B38F54CDB384}" type="datetimeFigureOut">
              <a:rPr lang="en-US" dirty="0"/>
              <a:t>1/27/2019</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0807978"/>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Lst>
  <p:transition>
    <p:fade thruBlk="1"/>
  </p:transition>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chor="t"/>
          <a:lstStyle/>
          <a:p>
            <a:r>
              <a:rPr lang="en-US" dirty="0" smtClean="0"/>
              <a:t>Parables of the Lost</a:t>
            </a:r>
            <a:endParaRPr lang="en-US" dirty="0"/>
          </a:p>
        </p:txBody>
      </p:sp>
      <p:sp>
        <p:nvSpPr>
          <p:cNvPr id="5" name="Subtitle 4"/>
          <p:cNvSpPr>
            <a:spLocks noGrp="1"/>
          </p:cNvSpPr>
          <p:nvPr>
            <p:ph type="subTitle" idx="1"/>
          </p:nvPr>
        </p:nvSpPr>
        <p:spPr/>
        <p:txBody>
          <a:bodyPr/>
          <a:lstStyle/>
          <a:p>
            <a:r>
              <a:rPr lang="en-US" dirty="0" smtClean="0"/>
              <a:t>Luke 15</a:t>
            </a: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lstStyle/>
          <a:p>
            <a:r>
              <a:rPr lang="en-US" dirty="0" smtClean="0"/>
              <a:t>Lk 15:31-32, Fathers Pep Talk – Older Son</a:t>
            </a:r>
          </a:p>
          <a:p>
            <a:pPr lvl="1"/>
            <a:r>
              <a:rPr lang="en-US" dirty="0" smtClean="0"/>
              <a:t>You are always here</a:t>
            </a:r>
          </a:p>
          <a:p>
            <a:pPr lvl="1"/>
            <a:r>
              <a:rPr lang="en-US" dirty="0" smtClean="0"/>
              <a:t>You will inherit all that I have</a:t>
            </a:r>
          </a:p>
          <a:p>
            <a:pPr lvl="1"/>
            <a:r>
              <a:rPr lang="en-US" dirty="0" smtClean="0"/>
              <a:t>We Rejoice</a:t>
            </a:r>
          </a:p>
          <a:p>
            <a:pPr lvl="2"/>
            <a:r>
              <a:rPr lang="en-US" dirty="0" smtClean="0"/>
              <a:t>Brother who was dead is not alive</a:t>
            </a:r>
          </a:p>
          <a:p>
            <a:pPr lvl="2"/>
            <a:r>
              <a:rPr lang="en-US" dirty="0"/>
              <a:t>Brother who was lost is now </a:t>
            </a:r>
            <a:r>
              <a:rPr lang="en-US" dirty="0" smtClean="0"/>
              <a:t>found</a:t>
            </a:r>
            <a:endParaRPr lang="en-US" dirty="0"/>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Lost Son</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190148595"/>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normAutofit/>
          </a:bodyPr>
          <a:lstStyle/>
          <a:p>
            <a:r>
              <a:rPr lang="en-US" dirty="0" smtClean="0"/>
              <a:t>Who are the Lost?</a:t>
            </a:r>
          </a:p>
          <a:p>
            <a:pPr lvl="1"/>
            <a:r>
              <a:rPr lang="en-US" dirty="0" smtClean="0"/>
              <a:t>Any and all/within-without</a:t>
            </a:r>
          </a:p>
          <a:p>
            <a:pPr lvl="1"/>
            <a:r>
              <a:rPr lang="en-US" dirty="0" smtClean="0"/>
              <a:t>You &amp; Me</a:t>
            </a:r>
          </a:p>
          <a:p>
            <a:pPr lvl="1"/>
            <a:r>
              <a:rPr lang="en-US" dirty="0" smtClean="0"/>
              <a:t>Not just “sinners”</a:t>
            </a:r>
          </a:p>
          <a:p>
            <a:pPr lvl="2"/>
            <a:r>
              <a:rPr lang="en-US" dirty="0" smtClean="0"/>
              <a:t>How much more this applies to one that is a brother</a:t>
            </a:r>
          </a:p>
          <a:p>
            <a:r>
              <a:rPr lang="en-US" dirty="0" smtClean="0"/>
              <a:t>Finding the Lost</a:t>
            </a:r>
          </a:p>
          <a:p>
            <a:pPr lvl="1"/>
            <a:r>
              <a:rPr lang="en-US" dirty="0" smtClean="0"/>
              <a:t>Sometimes we need to find them</a:t>
            </a:r>
          </a:p>
          <a:p>
            <a:pPr lvl="1"/>
            <a:r>
              <a:rPr lang="en-US" dirty="0" smtClean="0"/>
              <a:t>Sometimes they find us</a:t>
            </a:r>
            <a:endParaRPr lang="en-US" dirty="0"/>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Lessons </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410506086"/>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normAutofit lnSpcReduction="10000"/>
          </a:bodyPr>
          <a:lstStyle/>
          <a:p>
            <a:r>
              <a:rPr lang="en-US" dirty="0" smtClean="0"/>
              <a:t>Proper response in restoring</a:t>
            </a:r>
          </a:p>
          <a:p>
            <a:pPr lvl="1"/>
            <a:r>
              <a:rPr lang="en-US" dirty="0" smtClean="0"/>
              <a:t>Encourage</a:t>
            </a:r>
          </a:p>
          <a:p>
            <a:pPr lvl="2"/>
            <a:r>
              <a:rPr lang="en-US" dirty="0" smtClean="0"/>
              <a:t>A time for lifting up</a:t>
            </a:r>
          </a:p>
          <a:p>
            <a:pPr lvl="1"/>
            <a:r>
              <a:rPr lang="en-US" dirty="0"/>
              <a:t>Compassion, Mercy, &amp; Grace</a:t>
            </a:r>
          </a:p>
          <a:p>
            <a:pPr lvl="2"/>
            <a:r>
              <a:rPr lang="en-US" dirty="0" smtClean="0"/>
              <a:t>The Shepherd carried the sheep</a:t>
            </a:r>
          </a:p>
          <a:p>
            <a:pPr lvl="2"/>
            <a:r>
              <a:rPr lang="en-US" dirty="0" smtClean="0"/>
              <a:t>The Father was Gracious to his son</a:t>
            </a:r>
          </a:p>
          <a:p>
            <a:pPr lvl="2"/>
            <a:r>
              <a:rPr lang="en-US" dirty="0" smtClean="0"/>
              <a:t>God is Gracious to us sinners</a:t>
            </a:r>
          </a:p>
          <a:p>
            <a:pPr lvl="2"/>
            <a:r>
              <a:rPr lang="en-US" dirty="0" smtClean="0"/>
              <a:t>Jas 2:13, justice w/o mercy</a:t>
            </a:r>
          </a:p>
          <a:p>
            <a:pPr lvl="1"/>
            <a:r>
              <a:rPr lang="en-US" dirty="0" smtClean="0"/>
              <a:t>Rejoice</a:t>
            </a:r>
          </a:p>
          <a:p>
            <a:pPr lvl="2"/>
            <a:r>
              <a:rPr lang="en-US" dirty="0" smtClean="0"/>
              <a:t>God and angels do</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Lessons</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66770142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Who Are The Lost?</a:t>
            </a:r>
          </a:p>
          <a:p>
            <a:r>
              <a:rPr lang="en-US" dirty="0" smtClean="0"/>
              <a:t>Finding The Lost</a:t>
            </a:r>
          </a:p>
          <a:p>
            <a:r>
              <a:rPr lang="en-US" dirty="0" smtClean="0"/>
              <a:t>Proper Response In Restoring</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Summary</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153428425"/>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lstStyle/>
          <a:p>
            <a:endParaRPr lang="en-US" dirty="0" smtClean="0"/>
          </a:p>
          <a:p>
            <a:endParaRPr lang="en-US" dirty="0" smtClean="0"/>
          </a:p>
          <a:p>
            <a:r>
              <a:rPr lang="en-US" dirty="0" smtClean="0"/>
              <a:t>Praise God for his Grace!</a:t>
            </a:r>
          </a:p>
          <a:p>
            <a:r>
              <a:rPr lang="en-US" dirty="0" smtClean="0"/>
              <a:t>Rejoice in Salvation!</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Summary</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634973246"/>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lstStyle/>
          <a:p>
            <a:r>
              <a:rPr lang="en-US" dirty="0" smtClean="0"/>
              <a:t>Introduction</a:t>
            </a:r>
          </a:p>
          <a:p>
            <a:pPr lvl="1"/>
            <a:r>
              <a:rPr lang="en-US" dirty="0"/>
              <a:t>Lk </a:t>
            </a:r>
            <a:r>
              <a:rPr lang="en-US" dirty="0" smtClean="0"/>
              <a:t>15:2, the </a:t>
            </a:r>
            <a:r>
              <a:rPr lang="en-US" dirty="0"/>
              <a:t>Pharisees and scribes murmured, saying, This man </a:t>
            </a:r>
            <a:r>
              <a:rPr lang="en-US" dirty="0" smtClean="0"/>
              <a:t>receives sinners </a:t>
            </a:r>
            <a:r>
              <a:rPr lang="en-US" dirty="0"/>
              <a:t>and </a:t>
            </a:r>
            <a:r>
              <a:rPr lang="en-US" dirty="0" smtClean="0"/>
              <a:t>eats with them</a:t>
            </a:r>
          </a:p>
          <a:p>
            <a:pPr lvl="1"/>
            <a:r>
              <a:rPr lang="en-US" dirty="0" smtClean="0"/>
              <a:t>Jesus responds teaching 3 parables</a:t>
            </a:r>
          </a:p>
          <a:p>
            <a:pPr lvl="2"/>
            <a:r>
              <a:rPr lang="en-US" dirty="0" smtClean="0"/>
              <a:t>The Lost Sheep</a:t>
            </a:r>
          </a:p>
          <a:p>
            <a:pPr lvl="2"/>
            <a:r>
              <a:rPr lang="en-US" dirty="0" smtClean="0"/>
              <a:t>The Lost Coin</a:t>
            </a:r>
          </a:p>
          <a:p>
            <a:pPr lvl="2"/>
            <a:r>
              <a:rPr lang="en-US" dirty="0" smtClean="0"/>
              <a:t>The Lost (Prodigal) Son</a:t>
            </a:r>
            <a:endParaRPr lang="en-US" dirty="0"/>
          </a:p>
        </p:txBody>
      </p:sp>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1754407864"/>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additive="base">
                                        <p:cTn id="1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lstStyle/>
          <a:p>
            <a:r>
              <a:rPr lang="en-US" dirty="0" smtClean="0"/>
              <a:t>Lk 15:11-13, Son Takes </a:t>
            </a:r>
            <a:r>
              <a:rPr lang="en-US" dirty="0"/>
              <a:t>his Inheritance and Waste on Riotous Living </a:t>
            </a:r>
            <a:endParaRPr lang="en-US" dirty="0" smtClean="0"/>
          </a:p>
          <a:p>
            <a:pPr lvl="1"/>
            <a:r>
              <a:rPr lang="en-US" dirty="0" smtClean="0"/>
              <a:t>Son was </a:t>
            </a:r>
            <a:r>
              <a:rPr lang="en-US" dirty="0"/>
              <a:t>eager to leave </a:t>
            </a:r>
            <a:r>
              <a:rPr lang="en-US" dirty="0" smtClean="0"/>
              <a:t>home</a:t>
            </a:r>
          </a:p>
          <a:p>
            <a:pPr lvl="2"/>
            <a:r>
              <a:rPr lang="en-US" dirty="0" smtClean="0"/>
              <a:t>Premature</a:t>
            </a:r>
          </a:p>
          <a:p>
            <a:pPr lvl="2"/>
            <a:r>
              <a:rPr lang="en-US" dirty="0" smtClean="0"/>
              <a:t>Father gracious to give inheritance</a:t>
            </a:r>
          </a:p>
          <a:p>
            <a:pPr lvl="1"/>
            <a:r>
              <a:rPr lang="en-US" dirty="0" smtClean="0"/>
              <a:t>Wasted it on riotous living</a:t>
            </a:r>
          </a:p>
          <a:p>
            <a:pPr lvl="2"/>
            <a:r>
              <a:rPr lang="en-US" dirty="0"/>
              <a:t>15:30, Brother said he wasted it on </a:t>
            </a:r>
            <a:r>
              <a:rPr lang="en-US" dirty="0" smtClean="0"/>
              <a:t>Harlot’s</a:t>
            </a:r>
            <a:endParaRPr lang="en-US" dirty="0"/>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Lost Son</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685945934"/>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normAutofit/>
          </a:bodyPr>
          <a:lstStyle/>
          <a:p>
            <a:r>
              <a:rPr lang="en-US" dirty="0" smtClean="0"/>
              <a:t>Lk 15:14-19, He Repents</a:t>
            </a:r>
          </a:p>
          <a:p>
            <a:pPr lvl="1"/>
            <a:r>
              <a:rPr lang="en-US" dirty="0" smtClean="0"/>
              <a:t>Vs. 14, Famine</a:t>
            </a:r>
          </a:p>
          <a:p>
            <a:pPr lvl="2"/>
            <a:r>
              <a:rPr lang="en-US" dirty="0" smtClean="0"/>
              <a:t>Wasted all his wealth</a:t>
            </a:r>
          </a:p>
          <a:p>
            <a:pPr lvl="2"/>
            <a:r>
              <a:rPr lang="en-US" dirty="0" smtClean="0"/>
              <a:t>Riotous living</a:t>
            </a:r>
          </a:p>
          <a:p>
            <a:pPr lvl="3"/>
            <a:r>
              <a:rPr lang="en-US" dirty="0" smtClean="0"/>
              <a:t>Without self-control </a:t>
            </a:r>
          </a:p>
          <a:p>
            <a:pPr lvl="3"/>
            <a:r>
              <a:rPr lang="en-US" dirty="0" smtClean="0"/>
              <a:t>Lived for the moment</a:t>
            </a:r>
          </a:p>
          <a:p>
            <a:pPr lvl="2"/>
            <a:r>
              <a:rPr lang="en-US" dirty="0" smtClean="0"/>
              <a:t>He made many poor decisions</a:t>
            </a:r>
          </a:p>
          <a:p>
            <a:pPr lvl="2"/>
            <a:r>
              <a:rPr lang="en-US" dirty="0" smtClean="0"/>
              <a:t>All his “friends” abandoned him</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Lost Son</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985560788"/>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normAutofit lnSpcReduction="10000"/>
          </a:bodyPr>
          <a:lstStyle/>
          <a:p>
            <a:r>
              <a:rPr lang="en-US" dirty="0" smtClean="0"/>
              <a:t>Lk 15:14-19, </a:t>
            </a:r>
            <a:r>
              <a:rPr lang="en-US" dirty="0"/>
              <a:t>He Repents</a:t>
            </a:r>
            <a:endParaRPr lang="en-US" dirty="0" smtClean="0"/>
          </a:p>
          <a:p>
            <a:pPr lvl="1"/>
            <a:r>
              <a:rPr lang="en-US" dirty="0" smtClean="0"/>
              <a:t>Vs. 14, Famine</a:t>
            </a:r>
          </a:p>
          <a:p>
            <a:pPr lvl="1"/>
            <a:r>
              <a:rPr lang="en-US" dirty="0" smtClean="0"/>
              <a:t>Vs. 15-16, wanted eat the hog feed</a:t>
            </a:r>
          </a:p>
          <a:p>
            <a:pPr lvl="2"/>
            <a:r>
              <a:rPr lang="en-US" dirty="0" smtClean="0"/>
              <a:t>Worst of the worst</a:t>
            </a:r>
          </a:p>
          <a:p>
            <a:pPr lvl="2"/>
            <a:r>
              <a:rPr lang="en-US" dirty="0" smtClean="0"/>
              <a:t>Unclean animal</a:t>
            </a:r>
          </a:p>
          <a:p>
            <a:pPr lvl="1"/>
            <a:r>
              <a:rPr lang="en-US" dirty="0" smtClean="0"/>
              <a:t>Vs. 17-19, Came to himself</a:t>
            </a:r>
          </a:p>
          <a:p>
            <a:pPr lvl="2"/>
            <a:r>
              <a:rPr lang="en-US" dirty="0" smtClean="0"/>
              <a:t>Humbled</a:t>
            </a:r>
          </a:p>
          <a:p>
            <a:pPr lvl="2"/>
            <a:r>
              <a:rPr lang="en-US" dirty="0" smtClean="0"/>
              <a:t>Rational</a:t>
            </a:r>
          </a:p>
          <a:p>
            <a:pPr lvl="2"/>
            <a:r>
              <a:rPr lang="en-US" dirty="0" smtClean="0"/>
              <a:t>Common response to hardship</a:t>
            </a:r>
          </a:p>
          <a:p>
            <a:pPr lvl="2"/>
            <a:r>
              <a:rPr lang="en-US" dirty="0" smtClean="0"/>
              <a:t>Heb 12:5-13, chastening of the Lord</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Lost Son</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673344633"/>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 calcmode="lin" valueType="num">
                                      <p:cBhvr additive="base">
                                        <p:cTn id="3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additive="base">
                                        <p:cTn id="3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normAutofit/>
          </a:bodyPr>
          <a:lstStyle/>
          <a:p>
            <a:r>
              <a:rPr lang="en-US" dirty="0" smtClean="0"/>
              <a:t>Lk 15:20-24, Fathers Response</a:t>
            </a:r>
          </a:p>
          <a:p>
            <a:pPr lvl="1"/>
            <a:r>
              <a:rPr lang="en-US" dirty="0" smtClean="0"/>
              <a:t>Defined by –</a:t>
            </a:r>
            <a:r>
              <a:rPr lang="en-US" dirty="0"/>
              <a:t> </a:t>
            </a:r>
            <a:r>
              <a:rPr lang="en-US" dirty="0" smtClean="0"/>
              <a:t>Compassion, Mercy, &amp; Grace</a:t>
            </a:r>
          </a:p>
          <a:p>
            <a:pPr lvl="2"/>
            <a:r>
              <a:rPr lang="en-US" dirty="0" smtClean="0"/>
              <a:t>Eagerly accepts him back</a:t>
            </a:r>
          </a:p>
          <a:p>
            <a:pPr lvl="3"/>
            <a:r>
              <a:rPr lang="en-US" dirty="0" smtClean="0"/>
              <a:t>Saw his son a long ways off</a:t>
            </a:r>
          </a:p>
          <a:p>
            <a:pPr lvl="3"/>
            <a:r>
              <a:rPr lang="en-US" dirty="0" smtClean="0"/>
              <a:t>Runs out to meet him</a:t>
            </a:r>
          </a:p>
          <a:p>
            <a:pPr lvl="3"/>
            <a:r>
              <a:rPr lang="en-US" dirty="0" smtClean="0"/>
              <a:t>Embraced Him</a:t>
            </a:r>
          </a:p>
          <a:p>
            <a:pPr lvl="2"/>
            <a:r>
              <a:rPr lang="en-US" dirty="0" smtClean="0"/>
              <a:t>Adorned him with clothing</a:t>
            </a:r>
          </a:p>
          <a:p>
            <a:pPr lvl="3"/>
            <a:r>
              <a:rPr lang="en-US" dirty="0"/>
              <a:t>Brings him the best robe</a:t>
            </a:r>
          </a:p>
          <a:p>
            <a:pPr lvl="3"/>
            <a:r>
              <a:rPr lang="en-US" dirty="0"/>
              <a:t>Gave him a ring</a:t>
            </a:r>
          </a:p>
          <a:p>
            <a:pPr lvl="3"/>
            <a:r>
              <a:rPr lang="en-US" dirty="0"/>
              <a:t>Gave him </a:t>
            </a:r>
            <a:r>
              <a:rPr lang="en-US" dirty="0" smtClean="0"/>
              <a:t>shoes</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Lost Son</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920534055"/>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normAutofit/>
          </a:bodyPr>
          <a:lstStyle/>
          <a:p>
            <a:r>
              <a:rPr lang="en-US" dirty="0" smtClean="0"/>
              <a:t>Lk 15:20-24, Fathers Response</a:t>
            </a:r>
          </a:p>
          <a:p>
            <a:pPr lvl="1"/>
            <a:r>
              <a:rPr lang="en-US" dirty="0"/>
              <a:t>Defined by – Compassion</a:t>
            </a:r>
            <a:r>
              <a:rPr lang="en-US" dirty="0" smtClean="0"/>
              <a:t>, Mercy, &amp; Grace</a:t>
            </a:r>
          </a:p>
          <a:p>
            <a:pPr lvl="2"/>
            <a:r>
              <a:rPr lang="en-US" dirty="0" smtClean="0"/>
              <a:t>Eagerly accepts him back</a:t>
            </a:r>
          </a:p>
          <a:p>
            <a:pPr lvl="2"/>
            <a:r>
              <a:rPr lang="en-US" dirty="0" smtClean="0"/>
              <a:t>Adorned him with clothing</a:t>
            </a:r>
          </a:p>
          <a:p>
            <a:pPr lvl="2"/>
            <a:r>
              <a:rPr lang="en-US" dirty="0" smtClean="0"/>
              <a:t>Prepared a great feast</a:t>
            </a:r>
          </a:p>
          <a:p>
            <a:pPr lvl="3"/>
            <a:r>
              <a:rPr lang="en-US" dirty="0" smtClean="0"/>
              <a:t>Killed the fatted calf</a:t>
            </a:r>
          </a:p>
          <a:p>
            <a:pPr lvl="3"/>
            <a:r>
              <a:rPr lang="en-US" dirty="0" smtClean="0"/>
              <a:t>Eat and be merry</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Lost Son</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709940540"/>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normAutofit/>
          </a:bodyPr>
          <a:lstStyle/>
          <a:p>
            <a:r>
              <a:rPr lang="en-US" dirty="0" smtClean="0"/>
              <a:t>Lk 15:20-24, Fathers Response</a:t>
            </a:r>
          </a:p>
          <a:p>
            <a:pPr lvl="1"/>
            <a:r>
              <a:rPr lang="en-US" dirty="0"/>
              <a:t>Compassion, Mercy, &amp; Grace</a:t>
            </a:r>
          </a:p>
          <a:p>
            <a:pPr lvl="1"/>
            <a:r>
              <a:rPr lang="en-US" dirty="0" smtClean="0"/>
              <a:t>What he did not do…</a:t>
            </a:r>
          </a:p>
          <a:p>
            <a:pPr lvl="2"/>
            <a:r>
              <a:rPr lang="en-US" dirty="0" smtClean="0"/>
              <a:t>Chastise or Rebuke</a:t>
            </a:r>
          </a:p>
          <a:p>
            <a:pPr lvl="2"/>
            <a:r>
              <a:rPr lang="en-US" dirty="0" smtClean="0"/>
              <a:t>Ridicule or Mock</a:t>
            </a:r>
          </a:p>
          <a:p>
            <a:pPr lvl="2"/>
            <a:r>
              <a:rPr lang="en-US" dirty="0" smtClean="0"/>
              <a:t>Harbor ill will</a:t>
            </a:r>
          </a:p>
          <a:p>
            <a:pPr lvl="2"/>
            <a:r>
              <a:rPr lang="en-US" dirty="0" smtClean="0"/>
              <a:t>Charge him with his debt</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Lost Son</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527525213"/>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Parables of the Lost</a:t>
            </a:r>
          </a:p>
        </p:txBody>
      </p:sp>
      <p:sp>
        <p:nvSpPr>
          <p:cNvPr id="3" name="Content Placeholder 2"/>
          <p:cNvSpPr>
            <a:spLocks noGrp="1"/>
          </p:cNvSpPr>
          <p:nvPr>
            <p:ph idx="1"/>
          </p:nvPr>
        </p:nvSpPr>
        <p:spPr/>
        <p:txBody>
          <a:bodyPr/>
          <a:lstStyle/>
          <a:p>
            <a:r>
              <a:rPr lang="en-US" dirty="0" smtClean="0"/>
              <a:t>Lk 15:25-30, Older Son</a:t>
            </a:r>
          </a:p>
          <a:p>
            <a:pPr lvl="1"/>
            <a:r>
              <a:rPr lang="en-US" dirty="0" smtClean="0"/>
              <a:t>Vs. 28-30, Angry</a:t>
            </a:r>
          </a:p>
          <a:p>
            <a:pPr lvl="2"/>
            <a:r>
              <a:rPr lang="en-US" dirty="0" smtClean="0"/>
              <a:t>Because of the loss of inheritance?</a:t>
            </a:r>
          </a:p>
          <a:p>
            <a:pPr lvl="2"/>
            <a:r>
              <a:rPr lang="en-US" dirty="0" smtClean="0"/>
              <a:t>Because of jealousy</a:t>
            </a:r>
          </a:p>
          <a:p>
            <a:pPr lvl="3"/>
            <a:r>
              <a:rPr lang="en-US" dirty="0" smtClean="0"/>
              <a:t>Party for “heathen” brother and he was without reproach </a:t>
            </a:r>
          </a:p>
          <a:p>
            <a:pPr lvl="3"/>
            <a:r>
              <a:rPr lang="en-US" dirty="0" smtClean="0"/>
              <a:t>Grace shown by Father</a:t>
            </a:r>
          </a:p>
          <a:p>
            <a:pPr lvl="2"/>
            <a:r>
              <a:rPr lang="en-US" dirty="0" smtClean="0"/>
              <a:t>Not righteousness indignation</a:t>
            </a:r>
          </a:p>
          <a:p>
            <a:pPr lvl="3"/>
            <a:r>
              <a:rPr lang="en-US" dirty="0" smtClean="0"/>
              <a:t>Directed at sin not the sinner</a:t>
            </a:r>
          </a:p>
        </p:txBody>
      </p:sp>
      <p:sp>
        <p:nvSpPr>
          <p:cNvPr id="4" name="Text Placeholder 3"/>
          <p:cNvSpPr>
            <a:spLocks noGrp="1"/>
          </p:cNvSpPr>
          <p:nvPr>
            <p:ph type="body" sz="half" idx="2"/>
          </p:nvPr>
        </p:nvSpPr>
        <p:spPr>
          <a:xfrm>
            <a:off x="0" y="2667000"/>
            <a:ext cx="3048000" cy="533400"/>
          </a:xfrm>
        </p:spPr>
        <p:txBody>
          <a:bodyPr>
            <a:normAutofit fontScale="92500" lnSpcReduction="20000"/>
          </a:bodyPr>
          <a:lstStyle/>
          <a:p>
            <a:pPr algn="ctr"/>
            <a:r>
              <a:rPr lang="en-US" sz="4000" b="1" dirty="0" smtClean="0">
                <a:latin typeface="Aharoni" panose="02010803020104030203" pitchFamily="2" charset="-79"/>
                <a:cs typeface="Aharoni" panose="02010803020104030203" pitchFamily="2" charset="-79"/>
              </a:rPr>
              <a:t>Lost Son</a:t>
            </a:r>
            <a:endParaRPr lang="en-US" sz="4000" b="1"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294881783"/>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Textured">
  <a:themeElements>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fontScheme name="Textured">
      <a:majorFont>
        <a:latin typeface="Tahoma"/>
        <a:ea typeface=""/>
        <a:cs typeface="Arial"/>
      </a:majorFont>
      <a:minorFont>
        <a:latin typeface="Gill Sans MT"/>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1481</TotalTime>
  <Words>792</Words>
  <Application>Microsoft Office PowerPoint</Application>
  <PresentationFormat>On-screen Show (4:3)</PresentationFormat>
  <Paragraphs>145</Paragraphs>
  <Slides>14</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Aharoni</vt:lpstr>
      <vt:lpstr>Arial</vt:lpstr>
      <vt:lpstr>Calibri</vt:lpstr>
      <vt:lpstr>Calibri Light</vt:lpstr>
      <vt:lpstr>Comic Sans MS</vt:lpstr>
      <vt:lpstr>Tahoma</vt:lpstr>
      <vt:lpstr>Wingdings</vt:lpstr>
      <vt:lpstr>2_Textured</vt:lpstr>
      <vt:lpstr>Retrospect</vt:lpstr>
      <vt:lpstr>Parables of the Lost</vt:lpstr>
      <vt:lpstr>Parables of the Lost</vt:lpstr>
      <vt:lpstr>Parables of the Lost</vt:lpstr>
      <vt:lpstr>Parables of the Lost</vt:lpstr>
      <vt:lpstr>Parables of the Lost</vt:lpstr>
      <vt:lpstr>Parables of the Lost</vt:lpstr>
      <vt:lpstr>Parables of the Lost</vt:lpstr>
      <vt:lpstr>Parables of the Lost</vt:lpstr>
      <vt:lpstr>Parables of the Lost</vt:lpstr>
      <vt:lpstr>Parables of the Lost</vt:lpstr>
      <vt:lpstr>Parables of the Lost</vt:lpstr>
      <vt:lpstr>Parables of the Lost</vt:lpstr>
      <vt:lpstr>Parables of the Lost</vt:lpstr>
      <vt:lpstr>Parables of the Lost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Parables of the Lost</dc:title>
  <dc:creator/>
  <cp:lastModifiedBy>rdward</cp:lastModifiedBy>
  <cp:revision>293</cp:revision>
  <dcterms:created xsi:type="dcterms:W3CDTF">2005-05-14T13:55:04Z</dcterms:created>
  <dcterms:modified xsi:type="dcterms:W3CDTF">2019-01-27T21:44:25Z</dcterms:modified>
</cp:coreProperties>
</file>