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7"/>
  </p:notesMasterIdLst>
  <p:handoutMasterIdLst>
    <p:handoutMasterId r:id="rId18"/>
  </p:handoutMasterIdLst>
  <p:sldIdLst>
    <p:sldId id="288" r:id="rId2"/>
    <p:sldId id="324" r:id="rId3"/>
    <p:sldId id="325" r:id="rId4"/>
    <p:sldId id="326" r:id="rId5"/>
    <p:sldId id="327" r:id="rId6"/>
    <p:sldId id="305" r:id="rId7"/>
    <p:sldId id="330" r:id="rId8"/>
    <p:sldId id="331" r:id="rId9"/>
    <p:sldId id="334" r:id="rId10"/>
    <p:sldId id="328" r:id="rId11"/>
    <p:sldId id="329" r:id="rId12"/>
    <p:sldId id="333" r:id="rId13"/>
    <p:sldId id="335" r:id="rId14"/>
    <p:sldId id="336" r:id="rId15"/>
    <p:sldId id="332" r:id="rId1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3300"/>
    <a:srgbClr val="3333CC"/>
    <a:srgbClr val="66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71" autoAdjust="0"/>
    <p:restoredTop sz="86400" autoAdjust="0"/>
  </p:normalViewPr>
  <p:slideViewPr>
    <p:cSldViewPr>
      <p:cViewPr varScale="1">
        <p:scale>
          <a:sx n="78" d="100"/>
          <a:sy n="78" d="100"/>
        </p:scale>
        <p:origin x="138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Purpose is to evaluate the events of Jesus last week and take lessons from the teachings.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534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Jesus offered an unanswerable question;  Jews try of their own to get Jesus to stumble. </a:t>
            </a:r>
          </a:p>
          <a:p>
            <a:r>
              <a:rPr lang="en-US" baseline="0" dirty="0" smtClean="0"/>
              <a:t>Why the solicitation of others???</a:t>
            </a:r>
          </a:p>
          <a:p>
            <a:r>
              <a:rPr lang="en-US" dirty="0" smtClean="0"/>
              <a:t>Are they protecting themselves?</a:t>
            </a:r>
            <a:r>
              <a:rPr lang="en-US" baseline="0" dirty="0" smtClean="0"/>
              <a:t>  Saving face?  Do they think they could not approach Jesus any more because they were known and called out already?</a:t>
            </a:r>
          </a:p>
          <a:p>
            <a:r>
              <a:rPr lang="en-US" baseline="0" dirty="0" smtClean="0"/>
              <a:t>Is there any hint of sincerity in these that ask questions? Are they put up to it by the Leadership?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1443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Question by Jesus silences</a:t>
            </a:r>
            <a:r>
              <a:rPr lang="en-US" baseline="0" dirty="0" smtClean="0"/>
              <a:t> the Jews</a:t>
            </a:r>
          </a:p>
          <a:p>
            <a:r>
              <a:rPr lang="en-US" baseline="0" dirty="0" smtClean="0"/>
              <a:t>It is truly a difficult questions and it get right at the Deity and authority of Jesus.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8036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had to infuriate the Jews.  They were the “wise” ones, the leaders, the righteous;</a:t>
            </a:r>
            <a:r>
              <a:rPr lang="en-US" baseline="0" dirty="0" smtClean="0"/>
              <a:t> and here Jesus is entangling them and leaving them speechless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6201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good lesson</a:t>
            </a:r>
            <a:r>
              <a:rPr lang="en-US" baseline="0" dirty="0" smtClean="0"/>
              <a:t> on dealing with Adversaries and challenges; remember Jesus whaled over Jerusalem as he approached; Lk 19:41</a:t>
            </a:r>
          </a:p>
          <a:p>
            <a:r>
              <a:rPr lang="en-US" dirty="0" smtClean="0"/>
              <a:t>Like Nathanial to David.  Thou are the one!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2633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Parables</a:t>
            </a:r>
          </a:p>
          <a:p>
            <a:r>
              <a:rPr lang="en-US" dirty="0" smtClean="0"/>
              <a:t>The 2 sons; we must repent and do his will; </a:t>
            </a:r>
          </a:p>
          <a:p>
            <a:r>
              <a:rPr lang="en-US" dirty="0" smtClean="0"/>
              <a:t>Wicked manager; we must produce fruit</a:t>
            </a:r>
          </a:p>
          <a:p>
            <a:r>
              <a:rPr lang="en-US" dirty="0" smtClean="0"/>
              <a:t>The marriage feast; guest</a:t>
            </a:r>
            <a:r>
              <a:rPr lang="en-US" baseline="0" dirty="0" smtClean="0"/>
              <a:t> not prepared</a:t>
            </a:r>
          </a:p>
          <a:p>
            <a:endParaRPr lang="en-US" baseline="0" dirty="0" smtClean="0"/>
          </a:p>
          <a:p>
            <a:r>
              <a:rPr lang="en-US" baseline="0" dirty="0" smtClean="0"/>
              <a:t>David called Jesus Lord Do YOU?  Then we must do as the Lord says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841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Our purpose is to evaluate the events of Jesus last week and take lessons from the teachings. </a:t>
            </a:r>
            <a:endParaRPr lang="en-US" dirty="0" smtClean="0"/>
          </a:p>
          <a:p>
            <a:r>
              <a:rPr lang="en-US" dirty="0" smtClean="0"/>
              <a:t>Luke records detailed teaching and events</a:t>
            </a:r>
            <a:r>
              <a:rPr lang="en-US" baseline="0" dirty="0" smtClean="0"/>
              <a:t> of Jesus as he makes his way to Jerusalem for the final time.  By doing this we can see t</a:t>
            </a:r>
            <a:r>
              <a:rPr lang="en-US" dirty="0" smtClean="0"/>
              <a:t>he Holy Spirit giving</a:t>
            </a:r>
            <a:r>
              <a:rPr lang="en-US" baseline="0" dirty="0" smtClean="0"/>
              <a:t> us</a:t>
            </a:r>
            <a:r>
              <a:rPr lang="en-US" dirty="0" smtClean="0"/>
              <a:t> a picture and meaning deeper than the individual teachings as we often look at them.  We see a summary of Jesus ministry here. </a:t>
            </a:r>
            <a:r>
              <a:rPr lang="en-US" baseline="0" dirty="0" smtClean="0"/>
              <a:t>Luke – Contrasted those Jesus accepted and rejected.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669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Our purpose is to evaluate the events of Jesus last week and take lessons from the teachings.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697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Jesus’ disruption of the temple activities</a:t>
            </a:r>
            <a:r>
              <a:rPr lang="en-US" baseline="0" dirty="0" smtClean="0"/>
              <a:t> results in a confrontation with ALL the Jewish leadership – Jesus on “trail” for cleansing the Temple</a:t>
            </a:r>
          </a:p>
          <a:p>
            <a:r>
              <a:rPr lang="en-US" baseline="0" dirty="0" smtClean="0"/>
              <a:t>Also take note we have referenced each of the Gospel writers along the way.  Each one gives a little different perspective, maybe even a different purpose in their message.  Here Matthew gives a detailed report of the Jew’s interaction with Jesus the day after he cleanses the temple.  Previously Luke gave a detailed report of Jesus as he traveled to Jerusalem.  That leaves us with a theme from each writer.  Luke – Contrasted those Jesus accepted and rejected; Matthew – how Jesus dealt with his adversaries </a:t>
            </a:r>
          </a:p>
        </p:txBody>
      </p:sp>
    </p:spTree>
    <p:extLst>
      <p:ext uri="{BB962C8B-B14F-4D97-AF65-F5344CB8AC3E}">
        <p14:creationId xmlns:p14="http://schemas.microsoft.com/office/powerpoint/2010/main" val="434604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There are two questions that the Jews cannot answer.  Jesus gives one here.  The 2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is at the end of his interrogation as Matthew records them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Their reasoning shows their lack of honesty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in dealing with Jesus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83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Condemnation</a:t>
            </a:r>
            <a:r>
              <a:rPr lang="en-US" baseline="0" dirty="0" smtClean="0"/>
              <a:t> of the Jews</a:t>
            </a:r>
          </a:p>
          <a:p>
            <a:r>
              <a:rPr lang="en-US" baseline="0" dirty="0" smtClean="0"/>
              <a:t>The intention here is to review these parables at a surface level; </a:t>
            </a:r>
          </a:p>
          <a:p>
            <a:r>
              <a:rPr lang="en-US" baseline="0" dirty="0" smtClean="0"/>
              <a:t>The Jews rejected and could have repented like the first son, but they did not. </a:t>
            </a:r>
          </a:p>
          <a:p>
            <a:r>
              <a:rPr lang="en-US" baseline="0" dirty="0" smtClean="0"/>
              <a:t>Yet, the hated and shameful publicans and harlots are accepted.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154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Condemnation</a:t>
            </a:r>
            <a:r>
              <a:rPr lang="en-US" baseline="0" dirty="0" smtClean="0"/>
              <a:t> of the Jews</a:t>
            </a:r>
          </a:p>
          <a:p>
            <a:r>
              <a:rPr lang="en-US" baseline="0" dirty="0" smtClean="0"/>
              <a:t>Speaking of God’s prophets that were killed, Ref Mt 23:34-39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Kingdom taken from them and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given to another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529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Condemnation</a:t>
            </a:r>
            <a:r>
              <a:rPr lang="en-US" baseline="0" dirty="0" smtClean="0"/>
              <a:t> of the Jews</a:t>
            </a:r>
          </a:p>
          <a:p>
            <a:r>
              <a:rPr lang="en-US" baseline="0" dirty="0" smtClean="0"/>
              <a:t>Destruction of Jerusalem alluded to here</a:t>
            </a:r>
          </a:p>
          <a:p>
            <a:r>
              <a:rPr lang="en-US" baseline="0" dirty="0" smtClean="0"/>
              <a:t>Not all are accepted, must meet qualifications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3729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661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152401" y="6691682"/>
            <a:ext cx="8833104" cy="16061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93522" y="6363385"/>
            <a:ext cx="8532779" cy="326246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057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1752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 userDrawn="1"/>
        </p:nvSpPr>
        <p:spPr>
          <a:xfrm>
            <a:off x="4361688" y="1847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21278"/>
            <a:ext cx="7772400" cy="1431322"/>
          </a:xfrm>
        </p:spPr>
        <p:txBody>
          <a:bodyPr anchor="ctr">
            <a:normAutofit/>
          </a:bodyPr>
          <a:lstStyle>
            <a:lvl1pPr>
              <a:defRPr sz="4800" b="1" cap="none" spc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 smtClean="0"/>
              <a:t>Click to edit Master title</a:t>
            </a:r>
            <a:endParaRPr kumimoji="0"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1396" y="2360390"/>
            <a:ext cx="8801210" cy="4322538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155445" y="2362200"/>
            <a:ext cx="8857031" cy="4320728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6304" y="3893630"/>
            <a:ext cx="8679997" cy="1836457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 cap="all" spc="250" baseline="0">
                <a:solidFill>
                  <a:schemeClr val="tx1"/>
                </a:solidFill>
                <a:latin typeface="Copperplate Gothic Bold" panose="020E0705020206020404" pitchFamily="34" charset="0"/>
                <a:cs typeface="Aharoni" panose="02010803020104030203" pitchFamily="2" charset="-79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Pic Donke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7342" y="609600"/>
            <a:ext cx="3239258" cy="58674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399"/>
            <a:ext cx="3048000" cy="1981201"/>
          </a:xfrm>
        </p:spPr>
        <p:txBody>
          <a:bodyPr anchor="ctr">
            <a:noAutofit/>
          </a:bodyPr>
          <a:lstStyle>
            <a:lvl1pPr algn="ctr">
              <a:buNone/>
              <a:defRPr sz="3200" b="1">
                <a:solidFill>
                  <a:srgbClr val="FFFFFF"/>
                </a:solidFill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66995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0" y="515112"/>
            <a:ext cx="914400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361944" y="685799"/>
            <a:ext cx="5782056" cy="5696489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200" b="1"/>
            </a:lvl1pPr>
            <a:lvl2pPr marL="354013" indent="-354013">
              <a:buFont typeface="Wingdings" panose="05000000000000000000" pitchFamily="2" charset="2"/>
              <a:buChar char="v"/>
              <a:defRPr sz="3200" b="1"/>
            </a:lvl2pPr>
            <a:lvl3pPr marL="687388" indent="-338138">
              <a:buFont typeface="Wingdings" panose="05000000000000000000" pitchFamily="2" charset="2"/>
              <a:buChar char="Ø"/>
              <a:defRPr sz="2800" b="1"/>
            </a:lvl3pPr>
            <a:lvl4pPr marL="1031875" indent="-336550">
              <a:buSzPct val="70000"/>
              <a:defRPr sz="2800"/>
            </a:lvl4pPr>
            <a:lvl5pPr marL="1258888" indent="-228600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6200" y="6388385"/>
            <a:ext cx="8906256" cy="309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-1143000" y="3196094"/>
            <a:ext cx="3239258" cy="3651281"/>
          </a:xfrm>
          <a:prstGeom prst="rect">
            <a:avLst/>
          </a:prstGeom>
          <a:solidFill>
            <a:schemeClr val="accent1">
              <a:lumMod val="20000"/>
              <a:lumOff val="80000"/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660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2209800"/>
            <a:ext cx="8503920" cy="4114800"/>
          </a:xfrm>
        </p:spPr>
        <p:txBody>
          <a:bodyPr/>
          <a:lstStyle>
            <a:lvl1pPr marL="461963" indent="-461963">
              <a:buClr>
                <a:schemeClr val="tx1"/>
              </a:buClr>
              <a:buSzPct val="75000"/>
              <a:buFont typeface="Wingdings" panose="05000000000000000000" pitchFamily="2" charset="2"/>
              <a:buChar char="v"/>
              <a:defRPr sz="3600"/>
            </a:lvl1pPr>
            <a:lvl2pPr marL="796925" indent="-331788">
              <a:buClr>
                <a:schemeClr val="tx1"/>
              </a:buClr>
              <a:buSzPct val="75000"/>
              <a:buFont typeface="Wingdings" panose="05000000000000000000" pitchFamily="2" charset="2"/>
              <a:buChar char="Ø"/>
              <a:defRPr sz="3200"/>
            </a:lvl2pPr>
            <a:lvl3pPr marL="1141413" indent="-338138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 sz="2800"/>
            </a:lvl3pPr>
            <a:lvl4pPr marL="1376363" indent="-228600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4pPr>
            <a:lvl5pPr marL="1601788" indent="-233363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Straight Connector 3"/>
          <p:cNvSpPr>
            <a:spLocks noChangeShapeType="1"/>
          </p:cNvSpPr>
          <p:nvPr userDrawn="1"/>
        </p:nvSpPr>
        <p:spPr bwMode="auto">
          <a:xfrm>
            <a:off x="155448" y="19050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Oval 4"/>
          <p:cNvSpPr/>
          <p:nvPr userDrawn="1"/>
        </p:nvSpPr>
        <p:spPr>
          <a:xfrm>
            <a:off x="4267200" y="16002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Oval 5"/>
          <p:cNvSpPr/>
          <p:nvPr userDrawn="1"/>
        </p:nvSpPr>
        <p:spPr>
          <a:xfrm>
            <a:off x="4361688" y="16946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76784" y="762000"/>
            <a:ext cx="8796528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219200"/>
          </a:xfrm>
        </p:spPr>
        <p:txBody>
          <a:bodyPr anchor="ctr">
            <a:normAutofit/>
          </a:bodyPr>
          <a:lstStyle>
            <a:lvl1pPr>
              <a:defRPr sz="4800" b="1" cap="none" spc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 smtClean="0"/>
              <a:t>Click to edit Master title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187952" y="2209800"/>
            <a:ext cx="4727448" cy="4114800"/>
          </a:xfrm>
        </p:spPr>
        <p:txBody>
          <a:bodyPr/>
          <a:lstStyle>
            <a:lvl1pPr marL="461963" indent="-461963">
              <a:buClr>
                <a:schemeClr val="tx1"/>
              </a:buClr>
              <a:buSzPct val="75000"/>
              <a:buFont typeface="Wingdings" panose="05000000000000000000" pitchFamily="2" charset="2"/>
              <a:buChar char="v"/>
              <a:defRPr sz="3600"/>
            </a:lvl1pPr>
            <a:lvl2pPr marL="796925" indent="-331788">
              <a:buClr>
                <a:schemeClr val="tx1"/>
              </a:buClr>
              <a:buSzPct val="75000"/>
              <a:buFont typeface="Wingdings" panose="05000000000000000000" pitchFamily="2" charset="2"/>
              <a:buChar char="Ø"/>
              <a:defRPr sz="3200"/>
            </a:lvl2pPr>
            <a:lvl3pPr marL="1141413" indent="-338138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 sz="2800"/>
            </a:lvl3pPr>
            <a:lvl4pPr marL="1376363" indent="-228600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4pPr>
            <a:lvl5pPr marL="1601788" indent="-233363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Straight Connector 3"/>
          <p:cNvSpPr>
            <a:spLocks noChangeShapeType="1"/>
          </p:cNvSpPr>
          <p:nvPr userDrawn="1"/>
        </p:nvSpPr>
        <p:spPr bwMode="auto">
          <a:xfrm>
            <a:off x="155448" y="19050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Oval 4"/>
          <p:cNvSpPr/>
          <p:nvPr userDrawn="1"/>
        </p:nvSpPr>
        <p:spPr>
          <a:xfrm>
            <a:off x="4267200" y="16002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Oval 5"/>
          <p:cNvSpPr/>
          <p:nvPr userDrawn="1"/>
        </p:nvSpPr>
        <p:spPr>
          <a:xfrm>
            <a:off x="4361688" y="16946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76784" y="762000"/>
            <a:ext cx="8796528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219200"/>
          </a:xfrm>
        </p:spPr>
        <p:txBody>
          <a:bodyPr anchor="ctr">
            <a:normAutofit/>
          </a:bodyPr>
          <a:lstStyle>
            <a:lvl1pPr>
              <a:defRPr sz="4800" b="1" cap="none" spc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 smtClean="0"/>
              <a:t>Click to edit Master title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549592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Content and P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187952" y="1923288"/>
            <a:ext cx="4727448" cy="4401312"/>
          </a:xfrm>
        </p:spPr>
        <p:txBody>
          <a:bodyPr/>
          <a:lstStyle>
            <a:lvl1pPr marL="461963" indent="-461963">
              <a:buClr>
                <a:schemeClr val="tx1"/>
              </a:buClr>
              <a:buSzPct val="75000"/>
              <a:buFont typeface="Wingdings" panose="05000000000000000000" pitchFamily="2" charset="2"/>
              <a:buChar char="v"/>
              <a:defRPr sz="3600"/>
            </a:lvl1pPr>
            <a:lvl2pPr marL="796925" indent="-331788">
              <a:buClr>
                <a:schemeClr val="tx1"/>
              </a:buClr>
              <a:buSzPct val="75000"/>
              <a:buFont typeface="Wingdings" panose="05000000000000000000" pitchFamily="2" charset="2"/>
              <a:buChar char="Ø"/>
              <a:defRPr sz="3200"/>
            </a:lvl2pPr>
            <a:lvl3pPr marL="1141413" indent="-338138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 sz="2800"/>
            </a:lvl3pPr>
            <a:lvl4pPr marL="1376363" indent="-228600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4pPr>
            <a:lvl5pPr marL="1601788" indent="-233363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76784" y="685800"/>
            <a:ext cx="8796528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838200"/>
          </a:xfrm>
        </p:spPr>
        <p:txBody>
          <a:bodyPr anchor="ctr">
            <a:normAutofit/>
          </a:bodyPr>
          <a:lstStyle>
            <a:lvl1pPr>
              <a:defRPr sz="4800" b="1" cap="none" spc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 smtClean="0"/>
              <a:t>Click to edit Master</a:t>
            </a:r>
            <a:endParaRPr kumimoji="0" lang="en-US" dirty="0"/>
          </a:p>
        </p:txBody>
      </p:sp>
      <p:sp>
        <p:nvSpPr>
          <p:cNvPr id="4" name="Straight Connector 3"/>
          <p:cNvSpPr>
            <a:spLocks noChangeShapeType="1"/>
          </p:cNvSpPr>
          <p:nvPr userDrawn="1"/>
        </p:nvSpPr>
        <p:spPr bwMode="auto">
          <a:xfrm>
            <a:off x="155448" y="15240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Oval 4"/>
          <p:cNvSpPr/>
          <p:nvPr userDrawn="1"/>
        </p:nvSpPr>
        <p:spPr>
          <a:xfrm>
            <a:off x="4267200" y="12192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Oval 5"/>
          <p:cNvSpPr/>
          <p:nvPr userDrawn="1"/>
        </p:nvSpPr>
        <p:spPr>
          <a:xfrm>
            <a:off x="4361688" y="13136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291203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 sz="2500"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 sz="2500"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bg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800" b="1" dirty="0" smtClean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01752" y="228600"/>
            <a:ext cx="8534400" cy="1219200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</a:t>
            </a:r>
            <a:br>
              <a:rPr kumimoji="0" lang="en-US" dirty="0" smtClean="0"/>
            </a:br>
            <a:r>
              <a:rPr kumimoji="0" lang="en-US" dirty="0" smtClean="0"/>
              <a:t>Master title style</a:t>
            </a:r>
            <a:endParaRPr kumimoji="0"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6200" y="609600"/>
            <a:ext cx="3200400" cy="58674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399"/>
            <a:ext cx="3048000" cy="1981201"/>
          </a:xfrm>
        </p:spPr>
        <p:txBody>
          <a:bodyPr anchor="ctr">
            <a:noAutofit/>
          </a:bodyPr>
          <a:lstStyle>
            <a:lvl1pPr algn="l">
              <a:buNone/>
              <a:defRPr sz="3200" b="1">
                <a:solidFill>
                  <a:srgbClr val="FFFFFF"/>
                </a:solidFill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6200" y="3429000"/>
            <a:ext cx="3276600" cy="2697163"/>
          </a:xfrm>
        </p:spPr>
        <p:txBody>
          <a:bodyPr anchor="ctr">
            <a:normAutofit/>
          </a:bodyPr>
          <a:lstStyle>
            <a:lvl1pPr marL="0" indent="0">
              <a:spcAft>
                <a:spcPts val="1000"/>
              </a:spcAft>
              <a:buNone/>
              <a:defRPr sz="3000" b="1">
                <a:solidFill>
                  <a:srgbClr val="FFFFFF"/>
                </a:solidFill>
                <a:latin typeface="Copperplate Gothic Bold" panose="020E0705020206020404" pitchFamily="34" charset="0"/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76200"/>
            <a:ext cx="914400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0" y="515112"/>
            <a:ext cx="914400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371088" y="685799"/>
            <a:ext cx="5772912" cy="5696489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600" b="1"/>
            </a:lvl1pPr>
            <a:lvl2pPr marL="354013" indent="-354013">
              <a:buFont typeface="Wingdings" panose="05000000000000000000" pitchFamily="2" charset="2"/>
              <a:buChar char="Ø"/>
              <a:defRPr sz="3200" b="1"/>
            </a:lvl2pPr>
            <a:lvl3pPr marL="687388" indent="-338138">
              <a:defRPr sz="2800" b="0"/>
            </a:lvl3pPr>
            <a:lvl4pPr marL="973138" indent="-287338">
              <a:buSzPct val="100000"/>
              <a:buFont typeface="Courier New" panose="02070309020205020404" pitchFamily="49" charset="0"/>
              <a:buChar char="o"/>
              <a:defRPr sz="2400"/>
            </a:lvl4pPr>
            <a:lvl5pPr marL="1317625" indent="-228600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6200" y="6388385"/>
            <a:ext cx="8906256" cy="309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71" r:id="rId3"/>
    <p:sldLayoutId id="2147483672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3" r:id="rId10"/>
    <p:sldLayoutId id="2147483670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b="1" kern="1200" cap="none" spc="0">
          <a:ln w="0"/>
          <a:solidFill>
            <a:schemeClr val="accent1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Jesus’ Last Week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883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Returns to the Cleansed Temple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Jesus Further Interrogated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Jew’s Trick Questions</a:t>
            </a:r>
          </a:p>
          <a:p>
            <a:pPr lvl="1"/>
            <a:r>
              <a:rPr lang="en-US" dirty="0" smtClean="0"/>
              <a:t>They solicit others to ask Jesus questions</a:t>
            </a:r>
          </a:p>
          <a:p>
            <a:pPr lvl="1"/>
            <a:r>
              <a:rPr lang="en-US" dirty="0" smtClean="0"/>
              <a:t>Mt 22:16-22, </a:t>
            </a:r>
            <a:r>
              <a:rPr lang="en-US" dirty="0"/>
              <a:t>Herodian’s</a:t>
            </a:r>
            <a:r>
              <a:rPr lang="en-US" u="sng" dirty="0"/>
              <a:t> </a:t>
            </a:r>
            <a:r>
              <a:rPr lang="en-US" dirty="0" smtClean="0"/>
              <a:t>ask about Roman Taxes</a:t>
            </a:r>
          </a:p>
          <a:p>
            <a:pPr lvl="1"/>
            <a:r>
              <a:rPr lang="en-US" dirty="0"/>
              <a:t>Mt </a:t>
            </a:r>
            <a:r>
              <a:rPr lang="en-US" dirty="0" smtClean="0"/>
              <a:t>22:23-33, Sadducees on the Resurrection</a:t>
            </a:r>
          </a:p>
          <a:p>
            <a:pPr lvl="1"/>
            <a:r>
              <a:rPr lang="en-US" dirty="0" smtClean="0"/>
              <a:t>Mt 22:34-40, Lawyer on the Greatest Command </a:t>
            </a:r>
          </a:p>
        </p:txBody>
      </p:sp>
    </p:spTree>
    <p:extLst>
      <p:ext uri="{BB962C8B-B14F-4D97-AF65-F5344CB8AC3E}">
        <p14:creationId xmlns:p14="http://schemas.microsoft.com/office/powerpoint/2010/main" val="80533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Returns to the Cleansed Temple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Jesus’ 2</a:t>
            </a:r>
            <a:r>
              <a:rPr lang="en-US" baseline="30000" dirty="0" smtClean="0"/>
              <a:t>nd</a:t>
            </a:r>
            <a:r>
              <a:rPr lang="en-US" dirty="0" smtClean="0"/>
              <a:t>  Question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Jesus’ Second Question</a:t>
            </a:r>
          </a:p>
          <a:p>
            <a:pPr lvl="1"/>
            <a:r>
              <a:rPr lang="en-US" dirty="0"/>
              <a:t>Mt </a:t>
            </a:r>
            <a:r>
              <a:rPr lang="en-US" dirty="0" smtClean="0"/>
              <a:t>22:41-46, Christ, How </a:t>
            </a:r>
            <a:r>
              <a:rPr lang="en-US" dirty="0"/>
              <a:t>then doth David in spirit call him Lord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0932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King has been Rejected</a:t>
            </a:r>
          </a:p>
          <a:p>
            <a:pPr lvl="1"/>
            <a:r>
              <a:rPr lang="en-US" dirty="0" smtClean="0"/>
              <a:t>Dishonesty in the Jews in answering Question about John </a:t>
            </a:r>
          </a:p>
          <a:p>
            <a:pPr lvl="1"/>
            <a:r>
              <a:rPr lang="en-US" dirty="0" smtClean="0"/>
              <a:t>Dishonesty in Jews trying to entrap Jesus</a:t>
            </a:r>
          </a:p>
          <a:p>
            <a:pPr lvl="2"/>
            <a:r>
              <a:rPr lang="en-US" dirty="0" smtClean="0"/>
              <a:t>Jews could/would not answer either of Jesus’ Question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Jesus Interrogated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07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King has been Rejected</a:t>
            </a:r>
          </a:p>
          <a:p>
            <a:pPr lvl="1"/>
            <a:r>
              <a:rPr lang="en-US" dirty="0"/>
              <a:t>How Jesus Deals with confrontation</a:t>
            </a:r>
          </a:p>
          <a:p>
            <a:pPr lvl="2"/>
            <a:r>
              <a:rPr lang="en-US" dirty="0" smtClean="0"/>
              <a:t>3 parables “Call Out” the Jews Leaders yet does </a:t>
            </a:r>
            <a:r>
              <a:rPr lang="en-US" dirty="0"/>
              <a:t>so gently  </a:t>
            </a:r>
            <a:endParaRPr lang="en-US" dirty="0" smtClean="0"/>
          </a:p>
          <a:p>
            <a:pPr lvl="2"/>
            <a:r>
              <a:rPr lang="en-US" dirty="0" smtClean="0"/>
              <a:t>Jesus answers their 3 trick questions</a:t>
            </a:r>
            <a:endParaRPr lang="en-US" dirty="0"/>
          </a:p>
          <a:p>
            <a:pPr lvl="2"/>
            <a:r>
              <a:rPr lang="en-US" dirty="0"/>
              <a:t>We see Jesus still trying to convince the Jews</a:t>
            </a:r>
          </a:p>
          <a:p>
            <a:pPr lvl="2"/>
            <a:r>
              <a:rPr lang="en-US" dirty="0"/>
              <a:t>This will </a:t>
            </a:r>
            <a:r>
              <a:rPr lang="en-US" dirty="0" smtClean="0"/>
              <a:t>change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Jesus Interrogated</a:t>
            </a:r>
          </a:p>
        </p:txBody>
      </p:sp>
    </p:spTree>
    <p:extLst>
      <p:ext uri="{BB962C8B-B14F-4D97-AF65-F5344CB8AC3E}">
        <p14:creationId xmlns:p14="http://schemas.microsoft.com/office/powerpoint/2010/main" val="2315771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King has been Rejected</a:t>
            </a:r>
          </a:p>
          <a:p>
            <a:pPr lvl="1"/>
            <a:r>
              <a:rPr lang="en-US" dirty="0" smtClean="0"/>
              <a:t>Jesus </a:t>
            </a:r>
            <a:r>
              <a:rPr lang="en-US" dirty="0"/>
              <a:t>is beginning to aggressively </a:t>
            </a:r>
            <a:r>
              <a:rPr lang="en-US" dirty="0" smtClean="0"/>
              <a:t>and assertively challenge </a:t>
            </a:r>
            <a:r>
              <a:rPr lang="en-US" dirty="0"/>
              <a:t>those who are rejecting him</a:t>
            </a:r>
          </a:p>
          <a:p>
            <a:pPr lvl="2"/>
            <a:r>
              <a:rPr lang="en-US" dirty="0" smtClean="0"/>
              <a:t>Mt 23:38, House is left to you desolate 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Jesus Interrogated</a:t>
            </a:r>
          </a:p>
        </p:txBody>
      </p:sp>
    </p:spTree>
    <p:extLst>
      <p:ext uri="{BB962C8B-B14F-4D97-AF65-F5344CB8AC3E}">
        <p14:creationId xmlns:p14="http://schemas.microsoft.com/office/powerpoint/2010/main" val="4173422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Lessons for Us</a:t>
            </a:r>
          </a:p>
          <a:p>
            <a:pPr lvl="1"/>
            <a:r>
              <a:rPr lang="en-US" dirty="0" smtClean="0"/>
              <a:t>Be wise when we teach others</a:t>
            </a:r>
          </a:p>
          <a:p>
            <a:pPr lvl="2"/>
            <a:r>
              <a:rPr lang="en-US" dirty="0" smtClean="0"/>
              <a:t>We can be assertive yet gentle in dealing with our adversaries and the lost</a:t>
            </a:r>
          </a:p>
          <a:p>
            <a:pPr lvl="1"/>
            <a:r>
              <a:rPr lang="en-US" dirty="0" smtClean="0"/>
              <a:t>We must repent and do his will</a:t>
            </a:r>
          </a:p>
          <a:p>
            <a:pPr lvl="1"/>
            <a:r>
              <a:rPr lang="en-US" dirty="0" smtClean="0"/>
              <a:t>We must produce fruit</a:t>
            </a:r>
          </a:p>
          <a:p>
            <a:pPr lvl="1"/>
            <a:r>
              <a:rPr lang="en-US" dirty="0" smtClean="0"/>
              <a:t>All are invited </a:t>
            </a:r>
          </a:p>
          <a:p>
            <a:pPr lvl="1"/>
            <a:r>
              <a:rPr lang="en-US" dirty="0" smtClean="0"/>
              <a:t>We must still meet expectations</a:t>
            </a:r>
          </a:p>
          <a:p>
            <a:pPr lvl="1"/>
            <a:r>
              <a:rPr lang="en-US" dirty="0" smtClean="0"/>
              <a:t>Do you Call Jesus Lord?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Jesus Interrogated</a:t>
            </a:r>
          </a:p>
        </p:txBody>
      </p:sp>
    </p:spTree>
    <p:extLst>
      <p:ext uri="{BB962C8B-B14F-4D97-AF65-F5344CB8AC3E}">
        <p14:creationId xmlns:p14="http://schemas.microsoft.com/office/powerpoint/2010/main" val="397345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Week(s) leading up</a:t>
            </a:r>
          </a:p>
          <a:p>
            <a:pPr lvl="1"/>
            <a:r>
              <a:rPr lang="en-US" dirty="0" smtClean="0"/>
              <a:t>Lk 17:11, </a:t>
            </a:r>
            <a:r>
              <a:rPr lang="en-US" dirty="0"/>
              <a:t>Travels in Samaria &amp; Galilee to </a:t>
            </a:r>
            <a:r>
              <a:rPr lang="en-US" dirty="0" smtClean="0"/>
              <a:t>Jericho, </a:t>
            </a:r>
            <a:r>
              <a:rPr lang="en-US" dirty="0"/>
              <a:t>then to </a:t>
            </a:r>
            <a:r>
              <a:rPr lang="en-US" dirty="0" smtClean="0"/>
              <a:t>Bethany</a:t>
            </a:r>
          </a:p>
          <a:p>
            <a:pPr lvl="2"/>
            <a:r>
              <a:rPr lang="en-US" dirty="0"/>
              <a:t>Lk </a:t>
            </a:r>
            <a:r>
              <a:rPr lang="en-US" dirty="0" smtClean="0"/>
              <a:t>19:10, Seek and Save the Lost</a:t>
            </a:r>
            <a:endParaRPr lang="en-US" dirty="0"/>
          </a:p>
          <a:p>
            <a:pPr lvl="2"/>
            <a:r>
              <a:rPr lang="en-US" dirty="0"/>
              <a:t>10 lepers (Samaritan</a:t>
            </a:r>
            <a:r>
              <a:rPr lang="en-US" dirty="0" smtClean="0"/>
              <a:t>)</a:t>
            </a:r>
          </a:p>
          <a:p>
            <a:pPr lvl="2"/>
            <a:r>
              <a:rPr lang="en-US" dirty="0"/>
              <a:t>Advocate for Widow’s (Orphans)</a:t>
            </a:r>
          </a:p>
          <a:p>
            <a:pPr lvl="2"/>
            <a:r>
              <a:rPr lang="en-US" dirty="0" smtClean="0"/>
              <a:t>Publican</a:t>
            </a:r>
            <a:r>
              <a:rPr lang="en-US" dirty="0"/>
              <a:t>, Children, </a:t>
            </a:r>
            <a:r>
              <a:rPr lang="en-US" dirty="0" smtClean="0"/>
              <a:t>Zacchaeus, </a:t>
            </a:r>
            <a:r>
              <a:rPr lang="en-US" dirty="0"/>
              <a:t>&amp; Blind </a:t>
            </a:r>
            <a:r>
              <a:rPr lang="en-US" dirty="0" smtClean="0"/>
              <a:t>men	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Outline of Last Week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075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Sunday </a:t>
            </a:r>
          </a:p>
          <a:p>
            <a:pPr lvl="1"/>
            <a:r>
              <a:rPr lang="en-US" dirty="0" smtClean="0"/>
              <a:t>Mk 11:1-11, Rides Donkey into Jerusalem</a:t>
            </a:r>
          </a:p>
          <a:p>
            <a:r>
              <a:rPr lang="en-US" dirty="0" smtClean="0"/>
              <a:t>Monday</a:t>
            </a:r>
          </a:p>
          <a:p>
            <a:pPr lvl="1"/>
            <a:r>
              <a:rPr lang="en-US" dirty="0" smtClean="0"/>
              <a:t>Mk 11:12-26, Curses the Barren Fig Tree and Cleanses the Temple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Outline of Last Week</a:t>
            </a:r>
          </a:p>
        </p:txBody>
      </p:sp>
    </p:spTree>
    <p:extLst>
      <p:ext uri="{BB962C8B-B14F-4D97-AF65-F5344CB8AC3E}">
        <p14:creationId xmlns:p14="http://schemas.microsoft.com/office/powerpoint/2010/main" val="2860076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Jesus’ Last Week</a:t>
            </a:r>
            <a:br>
              <a:rPr lang="en-US" dirty="0" smtClean="0"/>
            </a:br>
            <a:r>
              <a:rPr lang="en-US" dirty="0" smtClean="0"/>
              <a:t>Attempts to Entangle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Tuesday</a:t>
            </a:r>
          </a:p>
          <a:p>
            <a:r>
              <a:rPr lang="en-US" dirty="0" smtClean="0"/>
              <a:t>Authority Challenged</a:t>
            </a:r>
          </a:p>
          <a:p>
            <a:r>
              <a:rPr lang="en-US" dirty="0"/>
              <a:t>Mt </a:t>
            </a:r>
            <a:r>
              <a:rPr lang="en-US" dirty="0" smtClean="0"/>
              <a:t>21:23-22:46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53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 Returns to the Cleansed Temple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mtClean="0"/>
              <a:t>Jesus Interrogated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Mt 21:23-27, By What Authority?</a:t>
            </a:r>
          </a:p>
          <a:p>
            <a:pPr lvl="1"/>
            <a:r>
              <a:rPr lang="en-US" smtClean="0"/>
              <a:t>Lk 20:1, chief priests, scribes, and elders approach and challenge Jesus</a:t>
            </a:r>
          </a:p>
          <a:p>
            <a:pPr lvl="1"/>
            <a:r>
              <a:rPr lang="en-US" smtClean="0"/>
              <a:t>Jesus answers with a question of his own</a:t>
            </a:r>
          </a:p>
          <a:p>
            <a:pPr lvl="2"/>
            <a:r>
              <a:rPr lang="en-US" smtClean="0"/>
              <a:t>Baptism of John: Of heaven or men?</a:t>
            </a:r>
          </a:p>
          <a:p>
            <a:pPr lvl="2"/>
            <a:r>
              <a:rPr lang="en-US" smtClean="0"/>
              <a:t>They “Reasoned”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43377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 Returns to the Cleansed Temple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mtClean="0"/>
              <a:t>Jesus Teaches in Parables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Mt 21:28-32, Parable of the 2 Sons</a:t>
            </a:r>
          </a:p>
          <a:p>
            <a:pPr lvl="1"/>
            <a:r>
              <a:rPr lang="en-US" dirty="0" smtClean="0"/>
              <a:t>One said would not go but did</a:t>
            </a:r>
          </a:p>
          <a:p>
            <a:pPr lvl="1"/>
            <a:r>
              <a:rPr lang="en-US" dirty="0" smtClean="0"/>
              <a:t>Other said he would go but did not</a:t>
            </a:r>
          </a:p>
          <a:p>
            <a:pPr lvl="1"/>
            <a:r>
              <a:rPr lang="en-US" dirty="0" smtClean="0"/>
              <a:t>Vs. 32, They did not believe John, nor did they repent</a:t>
            </a:r>
          </a:p>
          <a:p>
            <a:pPr lvl="2"/>
            <a:r>
              <a:rPr lang="en-US" dirty="0" smtClean="0"/>
              <a:t>Analogous to the first condition except they did not repent</a:t>
            </a:r>
          </a:p>
          <a:p>
            <a:pPr lvl="2"/>
            <a:r>
              <a:rPr lang="en-US" dirty="0" smtClean="0"/>
              <a:t>The publicans and the harlots believed John</a:t>
            </a:r>
          </a:p>
          <a:p>
            <a:pPr lvl="3"/>
            <a:r>
              <a:rPr lang="en-US" dirty="0" smtClean="0"/>
              <a:t>Would they follow through on their belief or fail as the 2</a:t>
            </a:r>
            <a:r>
              <a:rPr lang="en-US" baseline="30000" dirty="0" smtClean="0"/>
              <a:t>nd</a:t>
            </a:r>
            <a:r>
              <a:rPr lang="en-US" dirty="0" smtClean="0"/>
              <a:t> son did?</a:t>
            </a:r>
          </a:p>
        </p:txBody>
      </p:sp>
    </p:spTree>
    <p:extLst>
      <p:ext uri="{BB962C8B-B14F-4D97-AF65-F5344CB8AC3E}">
        <p14:creationId xmlns:p14="http://schemas.microsoft.com/office/powerpoint/2010/main" val="780244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Returns to the Cleansed Temple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Jesus Teaches in Parables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Mt 21:33-46, Parable of the Wicked Manager</a:t>
            </a:r>
          </a:p>
          <a:p>
            <a:pPr lvl="1"/>
            <a:r>
              <a:rPr lang="en-US" dirty="0" smtClean="0"/>
              <a:t>Owner turns vineyard over to a Manager</a:t>
            </a:r>
          </a:p>
          <a:p>
            <a:pPr lvl="2"/>
            <a:r>
              <a:rPr lang="en-US" dirty="0" smtClean="0"/>
              <a:t>Jews</a:t>
            </a:r>
          </a:p>
          <a:p>
            <a:pPr lvl="1"/>
            <a:r>
              <a:rPr lang="en-US" dirty="0" smtClean="0"/>
              <a:t>Servants sent to receive of harvest</a:t>
            </a:r>
          </a:p>
          <a:p>
            <a:pPr lvl="2"/>
            <a:r>
              <a:rPr lang="en-US" dirty="0" smtClean="0"/>
              <a:t>They were beat, killed, and stoned</a:t>
            </a:r>
          </a:p>
          <a:p>
            <a:pPr lvl="2"/>
            <a:r>
              <a:rPr lang="en-US" dirty="0" smtClean="0"/>
              <a:t>Prophets</a:t>
            </a:r>
            <a:endParaRPr lang="en-US" dirty="0"/>
          </a:p>
          <a:p>
            <a:pPr lvl="1"/>
            <a:r>
              <a:rPr lang="en-US" dirty="0" smtClean="0"/>
              <a:t>His son is sent and killed also</a:t>
            </a:r>
            <a:endParaRPr lang="en-US" dirty="0"/>
          </a:p>
          <a:p>
            <a:pPr lvl="2"/>
            <a:r>
              <a:rPr lang="en-US" dirty="0" smtClean="0"/>
              <a:t>Jesus</a:t>
            </a:r>
          </a:p>
        </p:txBody>
      </p:sp>
    </p:spTree>
    <p:extLst>
      <p:ext uri="{BB962C8B-B14F-4D97-AF65-F5344CB8AC3E}">
        <p14:creationId xmlns:p14="http://schemas.microsoft.com/office/powerpoint/2010/main" val="3246052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 Returns to the Cleansed Temple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mtClean="0"/>
              <a:t>Jesus Teaches in Parables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Mt 22:1-14, Marriage of Kings Son</a:t>
            </a:r>
          </a:p>
          <a:p>
            <a:pPr lvl="1"/>
            <a:r>
              <a:rPr lang="en-US" dirty="0" smtClean="0"/>
              <a:t>Sends servants to invite the guest</a:t>
            </a:r>
          </a:p>
          <a:p>
            <a:pPr lvl="2"/>
            <a:r>
              <a:rPr lang="en-US" dirty="0" smtClean="0"/>
              <a:t>Guest are the Jews</a:t>
            </a:r>
          </a:p>
          <a:p>
            <a:pPr lvl="2"/>
            <a:r>
              <a:rPr lang="en-US" dirty="0" smtClean="0"/>
              <a:t>The servants are entreated spitefully and killed</a:t>
            </a:r>
          </a:p>
          <a:p>
            <a:pPr lvl="3"/>
            <a:r>
              <a:rPr lang="en-US" dirty="0" smtClean="0"/>
              <a:t>Prophets of God</a:t>
            </a:r>
          </a:p>
          <a:p>
            <a:pPr lvl="2"/>
            <a:r>
              <a:rPr lang="en-US" dirty="0" smtClean="0"/>
              <a:t>King then destroys the murderers and burned up their city</a:t>
            </a:r>
          </a:p>
          <a:p>
            <a:pPr lvl="3"/>
            <a:r>
              <a:rPr lang="en-US" dirty="0" smtClean="0"/>
              <a:t>Jews &amp; Jerusalem</a:t>
            </a:r>
          </a:p>
          <a:p>
            <a:pPr lvl="1"/>
            <a:r>
              <a:rPr lang="en-US" dirty="0" smtClean="0"/>
              <a:t>Sends servants to invite all</a:t>
            </a:r>
          </a:p>
          <a:p>
            <a:pPr lvl="2"/>
            <a:r>
              <a:rPr lang="en-US" dirty="0" smtClean="0"/>
              <a:t>Yet there were still conditions to be met</a:t>
            </a:r>
          </a:p>
          <a:p>
            <a:pPr lvl="3"/>
            <a:r>
              <a:rPr lang="en-US" dirty="0" smtClean="0"/>
              <a:t>Gentiles are invited</a:t>
            </a:r>
          </a:p>
        </p:txBody>
      </p:sp>
    </p:spTree>
    <p:extLst>
      <p:ext uri="{BB962C8B-B14F-4D97-AF65-F5344CB8AC3E}">
        <p14:creationId xmlns:p14="http://schemas.microsoft.com/office/powerpoint/2010/main" val="486899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 Returns to the Cleansed Temple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mtClean="0"/>
              <a:t>Jesus Teaches in Parables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Mt 21:28-32, Parable of the 2 Sons</a:t>
            </a:r>
          </a:p>
          <a:p>
            <a:pPr lvl="1"/>
            <a:r>
              <a:rPr lang="en-US" dirty="0" smtClean="0"/>
              <a:t>Mt </a:t>
            </a:r>
            <a:r>
              <a:rPr lang="en-US" dirty="0"/>
              <a:t>21:33-46, Parable of the Wicked Manager</a:t>
            </a:r>
          </a:p>
          <a:p>
            <a:pPr lvl="1"/>
            <a:r>
              <a:rPr lang="en-US" dirty="0" smtClean="0"/>
              <a:t>Mt 22:1-14, Marriage of Kings Son</a:t>
            </a:r>
          </a:p>
        </p:txBody>
      </p:sp>
    </p:spTree>
    <p:extLst>
      <p:ext uri="{BB962C8B-B14F-4D97-AF65-F5344CB8AC3E}">
        <p14:creationId xmlns:p14="http://schemas.microsoft.com/office/powerpoint/2010/main" val="559318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3428</TotalTime>
  <Words>1167</Words>
  <Application>Microsoft Office PowerPoint</Application>
  <PresentationFormat>On-screen Show (4:3)</PresentationFormat>
  <Paragraphs>145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Aharoni</vt:lpstr>
      <vt:lpstr>Copperplate Gothic Bold</vt:lpstr>
      <vt:lpstr>Courier New</vt:lpstr>
      <vt:lpstr>Georgia</vt:lpstr>
      <vt:lpstr>Times New Roman</vt:lpstr>
      <vt:lpstr>Wingdings</vt:lpstr>
      <vt:lpstr>Wingdings 2</vt:lpstr>
      <vt:lpstr>Civic</vt:lpstr>
      <vt:lpstr>Jesus’ Last Week</vt:lpstr>
      <vt:lpstr>Outline of Last Week</vt:lpstr>
      <vt:lpstr>Outline of Last Week</vt:lpstr>
      <vt:lpstr>Jesus’ Last Week Attempts to Entangle</vt:lpstr>
      <vt:lpstr>Jesus Returns to the Cleansed Temple</vt:lpstr>
      <vt:lpstr>Jesus Returns to the Cleansed Temple</vt:lpstr>
      <vt:lpstr>Jesus Returns to the Cleansed Temple</vt:lpstr>
      <vt:lpstr>Jesus Returns to the Cleansed Temple</vt:lpstr>
      <vt:lpstr>Jesus Returns to the Cleansed Temple</vt:lpstr>
      <vt:lpstr>Jesus Returns to the Cleansed Temple</vt:lpstr>
      <vt:lpstr>Jesus Returns to the Cleansed Temple</vt:lpstr>
      <vt:lpstr>Jesus Interrogated</vt:lpstr>
      <vt:lpstr>Jesus Interrogated</vt:lpstr>
      <vt:lpstr>Jesus Interrogated</vt:lpstr>
      <vt:lpstr>Jesus Interrogated</vt:lpstr>
    </vt:vector>
  </TitlesOfParts>
  <Company>EVANGELIST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rdward</cp:lastModifiedBy>
  <cp:revision>403</cp:revision>
  <dcterms:created xsi:type="dcterms:W3CDTF">1998-07-07T15:18:40Z</dcterms:created>
  <dcterms:modified xsi:type="dcterms:W3CDTF">2019-01-07T17:15:42Z</dcterms:modified>
</cp:coreProperties>
</file>