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88" r:id="rId2"/>
    <p:sldId id="324" r:id="rId3"/>
    <p:sldId id="325" r:id="rId4"/>
    <p:sldId id="326" r:id="rId5"/>
    <p:sldId id="327" r:id="rId6"/>
    <p:sldId id="333" r:id="rId7"/>
    <p:sldId id="344" r:id="rId8"/>
    <p:sldId id="334" r:id="rId9"/>
    <p:sldId id="343" r:id="rId10"/>
    <p:sldId id="348" r:id="rId11"/>
    <p:sldId id="336" r:id="rId12"/>
    <p:sldId id="337" r:id="rId13"/>
    <p:sldId id="338" r:id="rId14"/>
    <p:sldId id="335" r:id="rId15"/>
    <p:sldId id="346" r:id="rId16"/>
    <p:sldId id="345" r:id="rId17"/>
    <p:sldId id="339" r:id="rId18"/>
    <p:sldId id="341" r:id="rId19"/>
    <p:sldId id="340" r:id="rId20"/>
    <p:sldId id="347" r:id="rId21"/>
    <p:sldId id="342" r:id="rId22"/>
    <p:sldId id="349" r:id="rId2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08" autoAdjust="0"/>
    <p:restoredTop sz="86400" autoAdjust="0"/>
  </p:normalViewPr>
  <p:slideViewPr>
    <p:cSldViewPr>
      <p:cViewPr varScale="1">
        <p:scale>
          <a:sx n="78" d="100"/>
          <a:sy n="78" d="100"/>
        </p:scale>
        <p:origin x="2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Purpose is to evaluate the events of Jesus last week and take lessons from the teachings.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Though likely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 hyperbole, still they deserved what they were getting.  The Sadducees, Herodian's, and other adversaries were not approached with these charges nor condemned with such explicit language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1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398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12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1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64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Keeping Proper</a:t>
            </a:r>
            <a:r>
              <a:rPr lang="en-US" baseline="0" dirty="0" smtClean="0"/>
              <a:t> Perspective</a:t>
            </a:r>
          </a:p>
          <a:p>
            <a:r>
              <a:rPr lang="en-US" baseline="0" dirty="0" smtClean="0"/>
              <a:t>Jesus still shows and commands love</a:t>
            </a:r>
          </a:p>
          <a:p>
            <a:r>
              <a:rPr lang="en-US" baseline="0" dirty="0" smtClean="0"/>
              <a:t>Not out of vengeance or spite</a:t>
            </a:r>
          </a:p>
          <a:p>
            <a:r>
              <a:rPr lang="en-US" baseline="0" dirty="0" smtClean="0"/>
              <a:t>Even the worst enemy of Christ can be forgiven:  Judas and the very Jews he is teaching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95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  <a:r>
              <a:rPr lang="en-US" baseline="0" dirty="0" smtClean="0"/>
              <a:t> their individual fate is not sealed, YET.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456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88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28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1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purpose is to evaluate the events of Jesus last week and take lessons from the teachings. </a:t>
            </a:r>
            <a:endParaRPr lang="en-US" dirty="0" smtClean="0"/>
          </a:p>
          <a:p>
            <a:r>
              <a:rPr lang="en-US" dirty="0" smtClean="0"/>
              <a:t>Luke records detailed teaching and events</a:t>
            </a:r>
            <a:r>
              <a:rPr lang="en-US" baseline="0" dirty="0" smtClean="0"/>
              <a:t> of Jesus as he makes his way to Jerusalem for the final time.  By doing this we can see t</a:t>
            </a:r>
            <a:r>
              <a:rPr lang="en-US" dirty="0" smtClean="0"/>
              <a:t>he Holy Spirit giving</a:t>
            </a:r>
            <a:r>
              <a:rPr lang="en-US" baseline="0" dirty="0" smtClean="0"/>
              <a:t> us</a:t>
            </a:r>
            <a:r>
              <a:rPr lang="en-US" dirty="0" smtClean="0"/>
              <a:t> a picture and meaning deeper than the individual teachings as we often look at them.  We see a summary of Jesus ministry here. </a:t>
            </a:r>
            <a:r>
              <a:rPr lang="en-US" baseline="0" dirty="0" smtClean="0"/>
              <a:t>Luke – Contrasted those Jesus accepted and rejected.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69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57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37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4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purpose is to evaluate the events of Jesus last week and take lessons from the teachings.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9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34604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36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56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There is a strong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case to be made that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this (and the next two woes)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is at the root of why Jesus makes these bold scathing statements against the Scribes and Pharisees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Most heinous sin!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43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Most heinous sin!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2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21278"/>
            <a:ext cx="7772400" cy="1431322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396" y="2360390"/>
            <a:ext cx="8801210" cy="432253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55445" y="2362200"/>
            <a:ext cx="8857031" cy="432072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304" y="3893630"/>
            <a:ext cx="8679997" cy="1836457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267200"/>
          </a:xfrm>
        </p:spPr>
        <p:txBody>
          <a:bodyPr/>
          <a:lstStyle>
            <a:lvl1pPr marL="0" indent="0"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 sz="3600"/>
            </a:lvl1pPr>
            <a:lvl2pPr marL="461963" indent="-449263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914400" indent="-45561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200150" indent="-287338"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2800"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599"/>
            <a:ext cx="4038600" cy="5023609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sz="3200" b="1"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23608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258779"/>
            <a:ext cx="4041648" cy="4031008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b="1"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796925" indent="-338138">
              <a:buClrTx/>
              <a:buSzPct val="75000"/>
              <a:buFont typeface="Wingdings" panose="05000000000000000000" pitchFamily="2" charset="2"/>
              <a:buChar char="q"/>
              <a:defRPr sz="2800"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 hasCustomPrompt="1"/>
          </p:nvPr>
        </p:nvSpPr>
        <p:spPr>
          <a:xfrm>
            <a:off x="4800600" y="2258568"/>
            <a:ext cx="4038600" cy="4035007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 sz="2800"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1625" y="1371600"/>
            <a:ext cx="8461375" cy="685800"/>
          </a:xfrm>
        </p:spPr>
        <p:txBody>
          <a:bodyPr anchor="ctr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21336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" y="3429000"/>
            <a:ext cx="3276600" cy="2697163"/>
          </a:xfrm>
        </p:spPr>
        <p:txBody>
          <a:bodyPr anchor="ctr">
            <a:normAutofit/>
          </a:bodyPr>
          <a:lstStyle>
            <a:lvl1pPr marL="0" indent="0">
              <a:spcAft>
                <a:spcPts val="1000"/>
              </a:spcAft>
              <a:buNone/>
              <a:defRPr sz="30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76200"/>
            <a:ext cx="914400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799"/>
            <a:ext cx="5772912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 b="1"/>
            </a:lvl1pPr>
            <a:lvl2pPr marL="354013" indent="-354013">
              <a:buFont typeface="Wingdings" panose="05000000000000000000" pitchFamily="2" charset="2"/>
              <a:buChar char="Ø"/>
              <a:defRPr sz="3200" b="1"/>
            </a:lvl2pPr>
            <a:lvl3pPr marL="687388" indent="-338138">
              <a:defRPr sz="2800" b="0"/>
            </a:lvl3pPr>
            <a:lvl4pPr marL="973138" indent="-287338">
              <a:buSzPct val="100000"/>
              <a:buFont typeface="Courier New" panose="02070309020205020404" pitchFamily="49" charset="0"/>
              <a:buChar char="o"/>
              <a:defRPr sz="2400"/>
            </a:lvl4pPr>
            <a:lvl5pPr marL="1317625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9" r:id="rId6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Last Week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puts these 3 </a:t>
            </a:r>
            <a:r>
              <a:rPr lang="en-US" dirty="0" smtClean="0"/>
              <a:t>woe’s in </a:t>
            </a:r>
            <a:r>
              <a:rPr lang="en-US" dirty="0"/>
              <a:t>a category of most the heinous sin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13, Inhibited and Prohibited Access to the Kingdom</a:t>
            </a:r>
          </a:p>
          <a:p>
            <a:pPr lvl="1"/>
            <a:r>
              <a:rPr lang="en-US" dirty="0" smtClean="0"/>
              <a:t>Vs. 14, take from widows but make long prayers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15, </a:t>
            </a:r>
            <a:r>
              <a:rPr lang="en-US" dirty="0" smtClean="0"/>
              <a:t>Corrupted converts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4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Mt </a:t>
            </a:r>
            <a:r>
              <a:rPr lang="en-US" sz="3400" dirty="0" smtClean="0"/>
              <a:t>23:13-36, Hypocrites</a:t>
            </a:r>
          </a:p>
          <a:p>
            <a:pPr lvl="1"/>
            <a:r>
              <a:rPr lang="en-US" dirty="0" smtClean="0"/>
              <a:t>Vs. 16-22, Dishonest</a:t>
            </a:r>
          </a:p>
          <a:p>
            <a:pPr lvl="2"/>
            <a:r>
              <a:rPr lang="en-US" dirty="0" smtClean="0"/>
              <a:t>Deceit and Oath taking</a:t>
            </a:r>
          </a:p>
          <a:p>
            <a:pPr lvl="1"/>
            <a:r>
              <a:rPr lang="en-US" dirty="0" smtClean="0"/>
              <a:t>Vs. 23-24, Majoring in Minors</a:t>
            </a:r>
          </a:p>
          <a:p>
            <a:pPr lvl="2"/>
            <a:r>
              <a:rPr lang="en-US" dirty="0" smtClean="0"/>
              <a:t>They tithed the spices</a:t>
            </a:r>
          </a:p>
          <a:p>
            <a:pPr lvl="2"/>
            <a:r>
              <a:rPr lang="en-US" dirty="0" smtClean="0"/>
              <a:t>Weightier matters</a:t>
            </a:r>
          </a:p>
          <a:p>
            <a:pPr lvl="3"/>
            <a:r>
              <a:rPr lang="en-US" dirty="0" smtClean="0"/>
              <a:t>Justice, Mercy, and Faithfulness</a:t>
            </a:r>
          </a:p>
          <a:p>
            <a:pPr lvl="3"/>
            <a:r>
              <a:rPr lang="en-US" dirty="0" smtClean="0"/>
              <a:t>They were weak yet would steal from the helpless (Widows &amp; Orphans) </a:t>
            </a:r>
          </a:p>
        </p:txBody>
      </p:sp>
    </p:spTree>
    <p:extLst>
      <p:ext uri="{BB962C8B-B14F-4D97-AF65-F5344CB8AC3E}">
        <p14:creationId xmlns:p14="http://schemas.microsoft.com/office/powerpoint/2010/main" val="7039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Mt </a:t>
            </a:r>
            <a:r>
              <a:rPr lang="en-US" sz="3400" dirty="0" smtClean="0"/>
              <a:t>23:13-36, Hypocrites</a:t>
            </a:r>
          </a:p>
          <a:p>
            <a:pPr lvl="1"/>
            <a:r>
              <a:rPr lang="en-US" dirty="0" smtClean="0"/>
              <a:t>Vs. 25-26, Covetous</a:t>
            </a:r>
          </a:p>
          <a:p>
            <a:pPr lvl="2"/>
            <a:r>
              <a:rPr lang="en-US" dirty="0" smtClean="0"/>
              <a:t>Robbers and lacked self control</a:t>
            </a:r>
          </a:p>
          <a:p>
            <a:pPr lvl="1"/>
            <a:r>
              <a:rPr lang="en-US" dirty="0" smtClean="0"/>
              <a:t>Vs. 27-28, Hypocrites and sinners</a:t>
            </a:r>
          </a:p>
          <a:p>
            <a:pPr lvl="2"/>
            <a:r>
              <a:rPr lang="en-US" dirty="0" smtClean="0"/>
              <a:t>Again, they had an outer appearance of righteousness</a:t>
            </a:r>
          </a:p>
          <a:p>
            <a:pPr lvl="3"/>
            <a:r>
              <a:rPr lang="en-US" dirty="0" smtClean="0"/>
              <a:t>Ref. Mt 5&amp;6</a:t>
            </a:r>
          </a:p>
        </p:txBody>
      </p:sp>
    </p:spTree>
    <p:extLst>
      <p:ext uri="{BB962C8B-B14F-4D97-AF65-F5344CB8AC3E}">
        <p14:creationId xmlns:p14="http://schemas.microsoft.com/office/powerpoint/2010/main" val="241288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Mt </a:t>
            </a:r>
            <a:r>
              <a:rPr lang="en-US" sz="3400" dirty="0" smtClean="0"/>
              <a:t>23:13-36, Hypocrites</a:t>
            </a:r>
          </a:p>
          <a:p>
            <a:pPr lvl="1"/>
            <a:r>
              <a:rPr lang="en-US" dirty="0" smtClean="0"/>
              <a:t>Vs. 29-36, Rejected and killed God’s messengers</a:t>
            </a:r>
          </a:p>
          <a:p>
            <a:pPr lvl="2"/>
            <a:r>
              <a:rPr lang="en-US" dirty="0" smtClean="0"/>
              <a:t>Serpents</a:t>
            </a:r>
          </a:p>
          <a:p>
            <a:pPr lvl="3"/>
            <a:r>
              <a:rPr lang="en-US" dirty="0" smtClean="0"/>
              <a:t>Mt 12:34</a:t>
            </a:r>
          </a:p>
          <a:p>
            <a:pPr lvl="2"/>
            <a:r>
              <a:rPr lang="en-US" dirty="0" smtClean="0"/>
              <a:t>Blood on their hands</a:t>
            </a:r>
          </a:p>
          <a:p>
            <a:pPr lvl="2"/>
            <a:r>
              <a:rPr lang="en-US" dirty="0" smtClean="0"/>
              <a:t>That Generation would receive punishment</a:t>
            </a:r>
          </a:p>
        </p:txBody>
      </p:sp>
    </p:spTree>
    <p:extLst>
      <p:ext uri="{BB962C8B-B14F-4D97-AF65-F5344CB8AC3E}">
        <p14:creationId xmlns:p14="http://schemas.microsoft.com/office/powerpoint/2010/main" val="226796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Lament over Jerusalem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</a:t>
            </a:r>
            <a:r>
              <a:rPr lang="en-US" dirty="0" smtClean="0"/>
              <a:t>23:37-39</a:t>
            </a:r>
          </a:p>
          <a:p>
            <a:pPr lvl="1"/>
            <a:r>
              <a:rPr lang="en-US" dirty="0" smtClean="0"/>
              <a:t>They rejected and tortured God’s messengers</a:t>
            </a:r>
          </a:p>
          <a:p>
            <a:pPr lvl="2"/>
            <a:r>
              <a:rPr lang="en-US" dirty="0" smtClean="0"/>
              <a:t>Just like their “Fathers”</a:t>
            </a:r>
          </a:p>
        </p:txBody>
      </p:sp>
    </p:spTree>
    <p:extLst>
      <p:ext uri="{BB962C8B-B14F-4D97-AF65-F5344CB8AC3E}">
        <p14:creationId xmlns:p14="http://schemas.microsoft.com/office/powerpoint/2010/main" val="326437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Lament over Jerusalem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Mt </a:t>
            </a:r>
            <a:r>
              <a:rPr lang="en-US" dirty="0" smtClean="0"/>
              <a:t>23:37-39</a:t>
            </a:r>
          </a:p>
          <a:p>
            <a:pPr lvl="1"/>
            <a:r>
              <a:rPr lang="en-US" dirty="0" smtClean="0"/>
              <a:t>Yet Jesus still Laments</a:t>
            </a:r>
          </a:p>
          <a:p>
            <a:pPr lvl="2"/>
            <a:r>
              <a:rPr lang="en-US" dirty="0" smtClean="0"/>
              <a:t>Salvation was still available</a:t>
            </a:r>
          </a:p>
          <a:p>
            <a:pPr lvl="2"/>
            <a:r>
              <a:rPr lang="en-US" dirty="0" smtClean="0"/>
              <a:t>Care like a mother hen</a:t>
            </a:r>
          </a:p>
          <a:p>
            <a:pPr lvl="2"/>
            <a:r>
              <a:rPr lang="en-US" dirty="0" smtClean="0"/>
              <a:t>Lk 19:41-44, Jesus crying out over Jerusalem</a:t>
            </a:r>
          </a:p>
          <a:p>
            <a:pPr lvl="2"/>
            <a:r>
              <a:rPr lang="en-US" dirty="0" smtClean="0"/>
              <a:t>Lk 15-16, Jesus teaches love for the lost</a:t>
            </a:r>
          </a:p>
          <a:p>
            <a:pPr lvl="2"/>
            <a:r>
              <a:rPr lang="en-US" dirty="0"/>
              <a:t>Lk 19:10, </a:t>
            </a:r>
            <a:r>
              <a:rPr lang="en-US" dirty="0" smtClean="0"/>
              <a:t>Jesus purpose - seek </a:t>
            </a:r>
            <a:r>
              <a:rPr lang="en-US" dirty="0"/>
              <a:t>and </a:t>
            </a:r>
            <a:r>
              <a:rPr lang="en-US" dirty="0" smtClean="0"/>
              <a:t>save </a:t>
            </a:r>
            <a:r>
              <a:rPr lang="en-US" dirty="0"/>
              <a:t>the </a:t>
            </a:r>
            <a:r>
              <a:rPr lang="en-US" dirty="0" smtClean="0"/>
              <a:t>lost</a:t>
            </a:r>
            <a:endParaRPr lang="en-US" dirty="0"/>
          </a:p>
          <a:p>
            <a:pPr lvl="2"/>
            <a:r>
              <a:rPr lang="en-US" dirty="0" smtClean="0"/>
              <a:t>I Tim 2:4, Paul teaching Timothy about prayer in the Church </a:t>
            </a:r>
          </a:p>
        </p:txBody>
      </p:sp>
    </p:spTree>
    <p:extLst>
      <p:ext uri="{BB962C8B-B14F-4D97-AF65-F5344CB8AC3E}">
        <p14:creationId xmlns:p14="http://schemas.microsoft.com/office/powerpoint/2010/main" val="303877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Lament over Jerusalem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</a:t>
            </a:r>
            <a:r>
              <a:rPr lang="en-US" dirty="0" smtClean="0"/>
              <a:t>23:37-39</a:t>
            </a:r>
          </a:p>
          <a:p>
            <a:pPr lvl="1"/>
            <a:r>
              <a:rPr lang="en-US" dirty="0" smtClean="0"/>
              <a:t>But! House left desolate</a:t>
            </a:r>
          </a:p>
          <a:p>
            <a:pPr lvl="2"/>
            <a:r>
              <a:rPr lang="en-US" dirty="0" smtClean="0"/>
              <a:t>Destruction</a:t>
            </a:r>
          </a:p>
          <a:p>
            <a:pPr lvl="2"/>
            <a:r>
              <a:rPr lang="en-US" dirty="0" smtClean="0"/>
              <a:t>Key verse for the next teachings of Jesus</a:t>
            </a:r>
          </a:p>
        </p:txBody>
      </p:sp>
    </p:spTree>
    <p:extLst>
      <p:ext uri="{BB962C8B-B14F-4D97-AF65-F5344CB8AC3E}">
        <p14:creationId xmlns:p14="http://schemas.microsoft.com/office/powerpoint/2010/main" val="91322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Vs. 1-12, Warning </a:t>
            </a:r>
            <a:r>
              <a:rPr lang="en-US" dirty="0"/>
              <a:t>of the Scribes &amp; </a:t>
            </a:r>
            <a:r>
              <a:rPr lang="en-US" dirty="0" smtClean="0"/>
              <a:t>Pharisees</a:t>
            </a:r>
          </a:p>
          <a:p>
            <a:pPr lvl="2"/>
            <a:r>
              <a:rPr lang="en-US" dirty="0" smtClean="0"/>
              <a:t>Respect authorities </a:t>
            </a:r>
          </a:p>
          <a:p>
            <a:pPr lvl="2"/>
            <a:r>
              <a:rPr lang="en-US" dirty="0" smtClean="0"/>
              <a:t>Do not mimic authorities </a:t>
            </a:r>
            <a:endParaRPr lang="en-US" dirty="0"/>
          </a:p>
          <a:p>
            <a:pPr lvl="3"/>
            <a:r>
              <a:rPr lang="en-US" dirty="0" smtClean="0"/>
              <a:t>Binding </a:t>
            </a:r>
            <a:r>
              <a:rPr lang="en-US" dirty="0"/>
              <a:t>heavy and grievous </a:t>
            </a:r>
            <a:r>
              <a:rPr lang="en-US" dirty="0" smtClean="0"/>
              <a:t>burdens</a:t>
            </a:r>
          </a:p>
          <a:p>
            <a:pPr lvl="3"/>
            <a:r>
              <a:rPr lang="en-US" dirty="0"/>
              <a:t>Love </a:t>
            </a:r>
            <a:r>
              <a:rPr lang="en-US" dirty="0" smtClean="0"/>
              <a:t>human honors</a:t>
            </a:r>
          </a:p>
          <a:p>
            <a:pPr lvl="2"/>
            <a:r>
              <a:rPr lang="en-US" dirty="0" smtClean="0"/>
              <a:t>Be a humble servant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Teachings in the Temple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26670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03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Vs. 13-36, Woes</a:t>
            </a:r>
          </a:p>
          <a:p>
            <a:pPr lvl="1"/>
            <a:r>
              <a:rPr lang="en-US" smtClean="0"/>
              <a:t>Inhibited and Prohibited converts</a:t>
            </a:r>
          </a:p>
          <a:p>
            <a:pPr lvl="1"/>
            <a:r>
              <a:rPr lang="en-US" smtClean="0"/>
              <a:t>Stole from Widows</a:t>
            </a:r>
          </a:p>
          <a:p>
            <a:pPr lvl="1"/>
            <a:r>
              <a:rPr lang="en-US" smtClean="0"/>
              <a:t>Corrupted Converts</a:t>
            </a:r>
          </a:p>
          <a:p>
            <a:pPr lvl="1"/>
            <a:r>
              <a:rPr lang="en-US" smtClean="0"/>
              <a:t>Dishonest </a:t>
            </a:r>
          </a:p>
          <a:p>
            <a:pPr lvl="2"/>
            <a:endParaRPr lang="en-US" smtClean="0"/>
          </a:p>
          <a:p>
            <a:pPr lvl="2"/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endParaRPr lang="en-US" smtClean="0"/>
          </a:p>
          <a:p>
            <a:pPr lvl="1"/>
            <a:r>
              <a:rPr lang="en-US" smtClean="0"/>
              <a:t>Majored in Minors</a:t>
            </a:r>
          </a:p>
          <a:p>
            <a:pPr lvl="1"/>
            <a:r>
              <a:rPr lang="en-US" smtClean="0"/>
              <a:t>Robbers</a:t>
            </a:r>
          </a:p>
          <a:p>
            <a:pPr lvl="1"/>
            <a:r>
              <a:rPr lang="en-US" smtClean="0"/>
              <a:t>Sinners</a:t>
            </a:r>
          </a:p>
          <a:p>
            <a:pPr lvl="1"/>
            <a:r>
              <a:rPr lang="en-US" smtClean="0"/>
              <a:t>Rejected and Tortured God’s Messengers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Teachings in the Temple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4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Vs. 37-39, Lamenting over Jerusalem</a:t>
            </a:r>
          </a:p>
          <a:p>
            <a:pPr lvl="2"/>
            <a:r>
              <a:rPr lang="en-US" dirty="0" smtClean="0"/>
              <a:t>Jesus still shows love and compassion </a:t>
            </a:r>
          </a:p>
          <a:p>
            <a:pPr lvl="2"/>
            <a:r>
              <a:rPr lang="en-US" dirty="0" smtClean="0"/>
              <a:t>Fate of Jerusalem is set</a:t>
            </a:r>
          </a:p>
          <a:p>
            <a:pPr lvl="2"/>
            <a:r>
              <a:rPr lang="en-US" dirty="0" smtClean="0"/>
              <a:t>Salvation is STILL available to them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Teachings in the Temple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26670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36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Week(s) leading up</a:t>
            </a:r>
          </a:p>
          <a:p>
            <a:pPr lvl="1"/>
            <a:r>
              <a:rPr lang="en-US" dirty="0" smtClean="0"/>
              <a:t>Lk 17:11, </a:t>
            </a:r>
            <a:r>
              <a:rPr lang="en-US" dirty="0"/>
              <a:t>Travels in Samaria &amp; Galilee to </a:t>
            </a:r>
            <a:r>
              <a:rPr lang="en-US" dirty="0" smtClean="0"/>
              <a:t>Jericho, </a:t>
            </a:r>
            <a:r>
              <a:rPr lang="en-US" dirty="0"/>
              <a:t>then to </a:t>
            </a:r>
            <a:r>
              <a:rPr lang="en-US" dirty="0" smtClean="0"/>
              <a:t>Bethany</a:t>
            </a:r>
          </a:p>
          <a:p>
            <a:pPr lvl="2"/>
            <a:r>
              <a:rPr lang="en-US" dirty="0"/>
              <a:t>Lk </a:t>
            </a:r>
            <a:r>
              <a:rPr lang="en-US" dirty="0" smtClean="0"/>
              <a:t>19:10, Seek and Save the Lost</a:t>
            </a:r>
            <a:endParaRPr lang="en-US" dirty="0"/>
          </a:p>
          <a:p>
            <a:pPr lvl="2"/>
            <a:r>
              <a:rPr lang="en-US" dirty="0"/>
              <a:t>10 lepers (Samaritan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Advocate for Widow’s (Orphans)</a:t>
            </a:r>
          </a:p>
          <a:p>
            <a:pPr lvl="2"/>
            <a:r>
              <a:rPr lang="en-US" dirty="0" smtClean="0"/>
              <a:t>Publican</a:t>
            </a:r>
            <a:r>
              <a:rPr lang="en-US" dirty="0"/>
              <a:t>, Children, </a:t>
            </a:r>
            <a:r>
              <a:rPr lang="en-US" dirty="0" smtClean="0"/>
              <a:t>Zacchaeus, </a:t>
            </a:r>
            <a:r>
              <a:rPr lang="en-US" dirty="0"/>
              <a:t>&amp; Blind </a:t>
            </a:r>
            <a:r>
              <a:rPr lang="en-US" dirty="0" smtClean="0"/>
              <a:t>men	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the </a:t>
            </a:r>
            <a:br>
              <a:rPr lang="en-US" dirty="0" smtClean="0"/>
            </a:br>
            <a:r>
              <a:rPr lang="en-US" dirty="0" smtClean="0"/>
              <a:t>Last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7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Rarely does Jesus offer such rebuke</a:t>
            </a:r>
          </a:p>
          <a:p>
            <a:pPr lvl="1"/>
            <a:r>
              <a:rPr lang="en-US" dirty="0" smtClean="0"/>
              <a:t>The Scribes and Pharisees </a:t>
            </a:r>
          </a:p>
          <a:p>
            <a:pPr lvl="2"/>
            <a:r>
              <a:rPr lang="en-US" dirty="0" smtClean="0"/>
              <a:t>Inflicted much harm to Jesus and the Kingdom</a:t>
            </a:r>
          </a:p>
          <a:p>
            <a:pPr lvl="2"/>
            <a:r>
              <a:rPr lang="en-US" dirty="0" smtClean="0"/>
              <a:t>Proud Boasters</a:t>
            </a:r>
          </a:p>
          <a:p>
            <a:pPr lvl="2"/>
            <a:r>
              <a:rPr lang="en-US" dirty="0" smtClean="0"/>
              <a:t>Weak</a:t>
            </a:r>
          </a:p>
          <a:p>
            <a:pPr lvl="2"/>
            <a:r>
              <a:rPr lang="en-US" dirty="0" smtClean="0"/>
              <a:t>Lacked a love for God and mankind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Teachings in the Temple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26670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56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A Place for greater criticism</a:t>
            </a:r>
          </a:p>
          <a:p>
            <a:pPr lvl="1"/>
            <a:r>
              <a:rPr lang="en-US" dirty="0" smtClean="0"/>
              <a:t>It is possible to do more harm than good</a:t>
            </a:r>
          </a:p>
          <a:p>
            <a:pPr lvl="1"/>
            <a:r>
              <a:rPr lang="en-US" dirty="0" smtClean="0"/>
              <a:t>Hypocrisy</a:t>
            </a:r>
          </a:p>
          <a:p>
            <a:pPr lvl="1"/>
            <a:r>
              <a:rPr lang="en-US" dirty="0" smtClean="0"/>
              <a:t>Weightier Matters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Teachings in the Temple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26670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38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Follow Jesus</a:t>
            </a:r>
          </a:p>
          <a:p>
            <a:pPr lvl="2"/>
            <a:r>
              <a:rPr lang="en-US" dirty="0" smtClean="0"/>
              <a:t>He will do with us as a hen does her chicks</a:t>
            </a:r>
          </a:p>
          <a:p>
            <a:pPr lvl="2"/>
            <a:r>
              <a:rPr lang="en-US" dirty="0" smtClean="0"/>
              <a:t>Today is the Day of Salvation 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Teachings in the Temple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26670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2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Sunday </a:t>
            </a:r>
          </a:p>
          <a:p>
            <a:pPr lvl="1"/>
            <a:r>
              <a:rPr lang="en-US" dirty="0" smtClean="0"/>
              <a:t>Mk 11:1-11, Rides Donkey into Jerusalem</a:t>
            </a:r>
          </a:p>
          <a:p>
            <a:r>
              <a:rPr lang="en-US" dirty="0" smtClean="0"/>
              <a:t>Monday</a:t>
            </a:r>
          </a:p>
          <a:p>
            <a:pPr lvl="1"/>
            <a:r>
              <a:rPr lang="en-US" dirty="0" smtClean="0"/>
              <a:t>Mk 11:12-26, Curses the Barren Fig Tree and Cleanses the Temple</a:t>
            </a:r>
          </a:p>
          <a:p>
            <a:r>
              <a:rPr lang="en-US" dirty="0" smtClean="0"/>
              <a:t>Tuesday</a:t>
            </a:r>
          </a:p>
          <a:p>
            <a:pPr lvl="1"/>
            <a:r>
              <a:rPr lang="en-US" dirty="0" smtClean="0"/>
              <a:t>Mt 21-25, Interrogation &amp; Teaching in the Temple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 of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Last </a:t>
            </a:r>
            <a:r>
              <a:rPr lang="en-US" dirty="0"/>
              <a:t>Week</a:t>
            </a:r>
          </a:p>
        </p:txBody>
      </p:sp>
    </p:spTree>
    <p:extLst>
      <p:ext uri="{BB962C8B-B14F-4D97-AF65-F5344CB8AC3E}">
        <p14:creationId xmlns:p14="http://schemas.microsoft.com/office/powerpoint/2010/main" val="28600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Last Week</a:t>
            </a:r>
            <a:br>
              <a:rPr lang="en-US" dirty="0" smtClean="0"/>
            </a:br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</a:p>
          <a:p>
            <a:r>
              <a:rPr lang="en-US" dirty="0" smtClean="0"/>
              <a:t>Woes of the Scribes and Pharisees</a:t>
            </a:r>
          </a:p>
          <a:p>
            <a:r>
              <a:rPr lang="en-US" dirty="0"/>
              <a:t>Mt </a:t>
            </a:r>
            <a:r>
              <a:rPr lang="en-US" dirty="0" smtClean="0"/>
              <a:t>23:1-39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3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Warning to Disciples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</a:t>
            </a:r>
            <a:r>
              <a:rPr lang="en-US" dirty="0" smtClean="0"/>
              <a:t>23:1-12, Warning </a:t>
            </a:r>
            <a:r>
              <a:rPr lang="en-US" dirty="0"/>
              <a:t>of the Scribes &amp; Pharisees </a:t>
            </a:r>
            <a:endParaRPr lang="en-US" dirty="0" smtClean="0"/>
          </a:p>
          <a:p>
            <a:pPr lvl="1"/>
            <a:r>
              <a:rPr lang="en-US" dirty="0" smtClean="0"/>
              <a:t>Be subject to their authority</a:t>
            </a:r>
          </a:p>
          <a:p>
            <a:pPr lvl="2"/>
            <a:r>
              <a:rPr lang="en-US" dirty="0" smtClean="0"/>
              <a:t>They have position of authority</a:t>
            </a:r>
          </a:p>
          <a:p>
            <a:pPr lvl="2"/>
            <a:r>
              <a:rPr lang="en-US" dirty="0" smtClean="0"/>
              <a:t>Only do not behave like them</a:t>
            </a:r>
          </a:p>
          <a:p>
            <a:pPr lvl="3"/>
            <a:r>
              <a:rPr lang="en-US" dirty="0" smtClean="0"/>
              <a:t>They bind heavy and grievous burdens but do not bear them</a:t>
            </a:r>
          </a:p>
          <a:p>
            <a:pPr lvl="3"/>
            <a:r>
              <a:rPr lang="en-US" dirty="0"/>
              <a:t>Mt 5:19-20, Exceed behavior of the Scribes and </a:t>
            </a:r>
            <a:r>
              <a:rPr lang="en-US" dirty="0" smtClean="0"/>
              <a:t>Pharisees</a:t>
            </a:r>
          </a:p>
        </p:txBody>
      </p:sp>
    </p:spTree>
    <p:extLst>
      <p:ext uri="{BB962C8B-B14F-4D97-AF65-F5344CB8AC3E}">
        <p14:creationId xmlns:p14="http://schemas.microsoft.com/office/powerpoint/2010/main" val="174337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Warning to Disciples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</a:t>
            </a:r>
            <a:r>
              <a:rPr lang="en-US" dirty="0" smtClean="0"/>
              <a:t>23:1-12, Warning of the Scribes </a:t>
            </a:r>
            <a:r>
              <a:rPr lang="en-US" dirty="0"/>
              <a:t>&amp; Pharisees </a:t>
            </a:r>
            <a:endParaRPr lang="en-US" dirty="0" smtClean="0"/>
          </a:p>
          <a:p>
            <a:pPr lvl="1"/>
            <a:r>
              <a:rPr lang="en-US" dirty="0" smtClean="0"/>
              <a:t>They loved human honors</a:t>
            </a:r>
          </a:p>
          <a:p>
            <a:pPr lvl="2"/>
            <a:r>
              <a:rPr lang="en-US" dirty="0" smtClean="0"/>
              <a:t>Enlarge boarders of garments</a:t>
            </a:r>
          </a:p>
          <a:p>
            <a:pPr lvl="3"/>
            <a:r>
              <a:rPr lang="en-US" dirty="0" err="1" smtClean="0"/>
              <a:t>Deut</a:t>
            </a:r>
            <a:r>
              <a:rPr lang="en-US" dirty="0" smtClean="0"/>
              <a:t> 6:8-9, Instructions in the law</a:t>
            </a:r>
          </a:p>
          <a:p>
            <a:pPr lvl="2"/>
            <a:r>
              <a:rPr lang="en-US" dirty="0" smtClean="0"/>
              <a:t>Positions of honor</a:t>
            </a:r>
          </a:p>
          <a:p>
            <a:pPr lvl="2"/>
            <a:r>
              <a:rPr lang="en-US" dirty="0" smtClean="0"/>
              <a:t>Called by great names</a:t>
            </a:r>
          </a:p>
          <a:p>
            <a:pPr lvl="2"/>
            <a:r>
              <a:rPr lang="en-US" dirty="0" smtClean="0"/>
              <a:t>Lk 14, Seeking prominent seats</a:t>
            </a:r>
          </a:p>
          <a:p>
            <a:pPr lvl="2"/>
            <a:r>
              <a:rPr lang="en-US" dirty="0" smtClean="0"/>
              <a:t>Jas 2:1-9, Early Church </a:t>
            </a:r>
          </a:p>
        </p:txBody>
      </p:sp>
    </p:spTree>
    <p:extLst>
      <p:ext uri="{BB962C8B-B14F-4D97-AF65-F5344CB8AC3E}">
        <p14:creationId xmlns:p14="http://schemas.microsoft.com/office/powerpoint/2010/main" val="331329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Warning to Disciples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</a:t>
            </a:r>
            <a:r>
              <a:rPr lang="en-US" dirty="0" smtClean="0"/>
              <a:t>23:1-12, Warning of the Scribes </a:t>
            </a:r>
            <a:r>
              <a:rPr lang="en-US" dirty="0"/>
              <a:t>&amp; Pharisees </a:t>
            </a:r>
            <a:endParaRPr lang="en-US" dirty="0" smtClean="0"/>
          </a:p>
          <a:p>
            <a:pPr lvl="1"/>
            <a:r>
              <a:rPr lang="en-US" dirty="0"/>
              <a:t>Be subject to their authority</a:t>
            </a:r>
          </a:p>
          <a:p>
            <a:pPr lvl="1"/>
            <a:r>
              <a:rPr lang="en-US" dirty="0"/>
              <a:t>They loved human honors</a:t>
            </a:r>
          </a:p>
          <a:p>
            <a:pPr lvl="1"/>
            <a:r>
              <a:rPr lang="en-US" dirty="0" smtClean="0"/>
              <a:t>You be a humble servant</a:t>
            </a:r>
          </a:p>
        </p:txBody>
      </p:sp>
    </p:spTree>
    <p:extLst>
      <p:ext uri="{BB962C8B-B14F-4D97-AF65-F5344CB8AC3E}">
        <p14:creationId xmlns:p14="http://schemas.microsoft.com/office/powerpoint/2010/main" val="40510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400" dirty="0"/>
              <a:t>Mt </a:t>
            </a:r>
            <a:r>
              <a:rPr lang="en-US" sz="3400" dirty="0" smtClean="0"/>
              <a:t>23:13-36, Hypocrites</a:t>
            </a:r>
          </a:p>
          <a:p>
            <a:pPr lvl="1"/>
            <a:r>
              <a:rPr lang="en-US" dirty="0" smtClean="0"/>
              <a:t>Vs. 13, Inhibited </a:t>
            </a:r>
            <a:r>
              <a:rPr lang="en-US" dirty="0"/>
              <a:t>and Prohibited Access to the </a:t>
            </a:r>
            <a:r>
              <a:rPr lang="en-US" dirty="0" smtClean="0"/>
              <a:t>Kingdom</a:t>
            </a:r>
          </a:p>
          <a:p>
            <a:pPr lvl="2"/>
            <a:r>
              <a:rPr lang="en-US" dirty="0" smtClean="0"/>
              <a:t>Their attitude toward</a:t>
            </a:r>
          </a:p>
          <a:p>
            <a:pPr lvl="3"/>
            <a:r>
              <a:rPr lang="en-US" dirty="0" smtClean="0"/>
              <a:t>Widows vs. 14</a:t>
            </a:r>
          </a:p>
          <a:p>
            <a:pPr lvl="3"/>
            <a:r>
              <a:rPr lang="en-US" dirty="0" smtClean="0"/>
              <a:t>Sick Jn 9</a:t>
            </a:r>
            <a:endParaRPr lang="en-US" dirty="0"/>
          </a:p>
          <a:p>
            <a:pPr lvl="3"/>
            <a:r>
              <a:rPr lang="en-US" dirty="0" smtClean="0"/>
              <a:t>Sinners, Lk 15-16</a:t>
            </a:r>
          </a:p>
          <a:p>
            <a:pPr lvl="3"/>
            <a:r>
              <a:rPr lang="en-US" dirty="0" smtClean="0"/>
              <a:t>Publicans, Lk 18, Mt </a:t>
            </a:r>
            <a:r>
              <a:rPr lang="en-US" dirty="0"/>
              <a:t>9:9-13</a:t>
            </a:r>
            <a:endParaRPr lang="en-US" dirty="0" smtClean="0"/>
          </a:p>
          <a:p>
            <a:pPr lvl="2"/>
            <a:r>
              <a:rPr lang="en-US" dirty="0" smtClean="0"/>
              <a:t>Jn 9:34, Blind man cast out</a:t>
            </a:r>
          </a:p>
          <a:p>
            <a:pPr lvl="2"/>
            <a:r>
              <a:rPr lang="en-US" dirty="0" smtClean="0"/>
              <a:t>Jn 12:42, Pharisees would put out of the Synagogue</a:t>
            </a:r>
          </a:p>
          <a:p>
            <a:pPr lvl="2"/>
            <a:r>
              <a:rPr lang="en-US" dirty="0"/>
              <a:t>Mt </a:t>
            </a:r>
            <a:r>
              <a:rPr lang="en-US" dirty="0" smtClean="0"/>
              <a:t>18:1-6, Jesus teaches his disciples who desired preeminence</a:t>
            </a:r>
          </a:p>
        </p:txBody>
      </p:sp>
    </p:spTree>
    <p:extLst>
      <p:ext uri="{BB962C8B-B14F-4D97-AF65-F5344CB8AC3E}">
        <p14:creationId xmlns:p14="http://schemas.microsoft.com/office/powerpoint/2010/main" val="102103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Teachings in the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Woes Pronounced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Mt </a:t>
            </a:r>
            <a:r>
              <a:rPr lang="en-US" sz="3400" dirty="0" smtClean="0"/>
              <a:t>23:13-36, Hypocrites</a:t>
            </a:r>
          </a:p>
          <a:p>
            <a:pPr lvl="1"/>
            <a:r>
              <a:rPr lang="en-US" dirty="0" smtClean="0"/>
              <a:t>Vs. 14, take from widows but make long prayers</a:t>
            </a:r>
          </a:p>
          <a:p>
            <a:pPr lvl="2"/>
            <a:r>
              <a:rPr lang="en-US" dirty="0" smtClean="0"/>
              <a:t>Greater Condemnation!</a:t>
            </a:r>
          </a:p>
          <a:p>
            <a:pPr lvl="1"/>
            <a:r>
              <a:rPr lang="en-US" dirty="0"/>
              <a:t>Vs. 15, </a:t>
            </a:r>
            <a:r>
              <a:rPr lang="en-US" dirty="0" smtClean="0"/>
              <a:t>Corrupted converts</a:t>
            </a:r>
            <a:endParaRPr lang="en-US" dirty="0"/>
          </a:p>
          <a:p>
            <a:pPr lvl="2"/>
            <a:r>
              <a:rPr lang="en-US" dirty="0"/>
              <a:t>Make them worse than they </a:t>
            </a:r>
            <a:r>
              <a:rPr lang="en-US" dirty="0" smtClean="0"/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60305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3676</TotalTime>
  <Words>1055</Words>
  <Application>Microsoft Office PowerPoint</Application>
  <PresentationFormat>On-screen Show (4:3)</PresentationFormat>
  <Paragraphs>195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Aharoni</vt:lpstr>
      <vt:lpstr>Copperplate Gothic Bold</vt:lpstr>
      <vt:lpstr>Courier New</vt:lpstr>
      <vt:lpstr>Georgia</vt:lpstr>
      <vt:lpstr>Times New Roman</vt:lpstr>
      <vt:lpstr>Wingdings</vt:lpstr>
      <vt:lpstr>Wingdings 2</vt:lpstr>
      <vt:lpstr>Civic</vt:lpstr>
      <vt:lpstr>Jesus’ Last Week</vt:lpstr>
      <vt:lpstr>Outline of the  Last Week</vt:lpstr>
      <vt:lpstr>Outline of the Last Week</vt:lpstr>
      <vt:lpstr>Jesus’ Last Week 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Teachings in the Temple</vt:lpstr>
      <vt:lpstr>Jesus’ Teachings in the Temple</vt:lpstr>
      <vt:lpstr>Jesus’ Teachings in the Temple</vt:lpstr>
      <vt:lpstr>Jesus’ Teachings in the Temple</vt:lpstr>
      <vt:lpstr>Jesus’ Teachings in the Temple</vt:lpstr>
      <vt:lpstr>Jesus’ Teachings in the Temple</vt:lpstr>
      <vt:lpstr>Jesus’ Teachings in the Temple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472</cp:revision>
  <dcterms:created xsi:type="dcterms:W3CDTF">1998-07-07T15:18:40Z</dcterms:created>
  <dcterms:modified xsi:type="dcterms:W3CDTF">2019-01-13T23:13:06Z</dcterms:modified>
</cp:coreProperties>
</file>