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1" r:id="rId1"/>
  </p:sldMasterIdLst>
  <p:notesMasterIdLst>
    <p:notesMasterId r:id="rId30"/>
  </p:notesMasterIdLst>
  <p:handoutMasterIdLst>
    <p:handoutMasterId r:id="rId31"/>
  </p:handoutMasterIdLst>
  <p:sldIdLst>
    <p:sldId id="288" r:id="rId2"/>
    <p:sldId id="324" r:id="rId3"/>
    <p:sldId id="325" r:id="rId4"/>
    <p:sldId id="326" r:id="rId5"/>
    <p:sldId id="350" r:id="rId6"/>
    <p:sldId id="327" r:id="rId7"/>
    <p:sldId id="353" r:id="rId8"/>
    <p:sldId id="354" r:id="rId9"/>
    <p:sldId id="355" r:id="rId10"/>
    <p:sldId id="352" r:id="rId11"/>
    <p:sldId id="357" r:id="rId12"/>
    <p:sldId id="363" r:id="rId13"/>
    <p:sldId id="358" r:id="rId14"/>
    <p:sldId id="359" r:id="rId15"/>
    <p:sldId id="360" r:id="rId16"/>
    <p:sldId id="361" r:id="rId17"/>
    <p:sldId id="362" r:id="rId18"/>
    <p:sldId id="364" r:id="rId19"/>
    <p:sldId id="365" r:id="rId20"/>
    <p:sldId id="366" r:id="rId21"/>
    <p:sldId id="367" r:id="rId22"/>
    <p:sldId id="368" r:id="rId23"/>
    <p:sldId id="369" r:id="rId24"/>
    <p:sldId id="370" r:id="rId25"/>
    <p:sldId id="371" r:id="rId26"/>
    <p:sldId id="349" r:id="rId27"/>
    <p:sldId id="372" r:id="rId28"/>
    <p:sldId id="373" r:id="rId29"/>
  </p:sldIdLst>
  <p:sldSz cx="9144000" cy="6858000" type="screen4x3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4000" b="1" kern="1200">
        <a:solidFill>
          <a:schemeClr val="tx2"/>
        </a:solidFill>
        <a:latin typeface="Times New Roman" pitchFamily="18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4000" b="1" kern="1200">
        <a:solidFill>
          <a:schemeClr val="tx2"/>
        </a:solidFill>
        <a:latin typeface="Times New Roman" pitchFamily="18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4000" b="1" kern="1200">
        <a:solidFill>
          <a:schemeClr val="tx2"/>
        </a:solidFill>
        <a:latin typeface="Times New Roman" pitchFamily="18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4000" b="1" kern="1200">
        <a:solidFill>
          <a:schemeClr val="tx2"/>
        </a:solidFill>
        <a:latin typeface="Times New Roman" pitchFamily="18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4000" b="1" kern="1200">
        <a:solidFill>
          <a:schemeClr val="tx2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4000" b="1" kern="1200">
        <a:solidFill>
          <a:schemeClr val="tx2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4000" b="1" kern="1200">
        <a:solidFill>
          <a:schemeClr val="tx2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4000" b="1" kern="1200">
        <a:solidFill>
          <a:schemeClr val="tx2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4000" b="1" kern="1200">
        <a:solidFill>
          <a:schemeClr val="tx2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  <a:srgbClr val="FF3300"/>
    <a:srgbClr val="3333CC"/>
    <a:srgbClr val="6633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808" autoAdjust="0"/>
    <p:restoredTop sz="86400" autoAdjust="0"/>
  </p:normalViewPr>
  <p:slideViewPr>
    <p:cSldViewPr>
      <p:cViewPr varScale="1">
        <p:scale>
          <a:sx n="78" d="100"/>
          <a:sy n="78" d="100"/>
        </p:scale>
        <p:origin x="274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06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66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819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819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A9AB22E-3F9F-4E82-B630-ED7A8106FC18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79289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809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09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09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809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6CD0EDE-A35E-4F54-80C3-5C71B125864E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27231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B048C6-F51A-4832-AD01-00EDCF00B456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Purpose is to evaluate the events of Jesus last week and take lessons from the teachings. 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0534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Luke</a:t>
            </a:r>
            <a:r>
              <a:rPr lang="en-US" baseline="0" dirty="0" smtClean="0"/>
              <a:t> </a:t>
            </a:r>
            <a:r>
              <a:rPr lang="en-US" baseline="0" smtClean="0"/>
              <a:t>possibly records </a:t>
            </a:r>
            <a:r>
              <a:rPr lang="en-US" baseline="0" dirty="0" smtClean="0"/>
              <a:t>from the gentile perspective;  he does not mention the prophecy in Daniel which they may not be familiar with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D0EDE-A35E-4F54-80C3-5C71B125864E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8075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D0EDE-A35E-4F54-80C3-5C71B125864E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8646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D0EDE-A35E-4F54-80C3-5C71B125864E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03338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D0EDE-A35E-4F54-80C3-5C71B125864E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9842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very distinct change in instructions</a:t>
            </a:r>
            <a:r>
              <a:rPr lang="en-US" baseline="0" dirty="0" smtClean="0"/>
              <a:t> here</a:t>
            </a:r>
          </a:p>
          <a:p>
            <a:r>
              <a:rPr lang="en-US" baseline="0" dirty="0" smtClean="0"/>
              <a:t>Before: When you see….   Flee</a:t>
            </a:r>
          </a:p>
          <a:p>
            <a:r>
              <a:rPr lang="en-US" baseline="0" dirty="0" smtClean="0"/>
              <a:t>Now: be prepared because there will be NO signs…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D0EDE-A35E-4F54-80C3-5C71B125864E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5432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D0EDE-A35E-4F54-80C3-5C71B125864E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6281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When the cat’s away the mice will play</a:t>
            </a:r>
          </a:p>
          <a:p>
            <a:r>
              <a:rPr lang="en-US" dirty="0" smtClean="0"/>
              <a:t>When the boss is away, the inmates run the asylum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D0EDE-A35E-4F54-80C3-5C71B125864E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5694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D0EDE-A35E-4F54-80C3-5C71B125864E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02218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D0EDE-A35E-4F54-80C3-5C71B125864E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875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D0EDE-A35E-4F54-80C3-5C71B125864E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6526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Our purpose is to evaluate the events of Jesus last week and take lessons from the teachings. </a:t>
            </a:r>
            <a:endParaRPr lang="en-US" dirty="0" smtClean="0"/>
          </a:p>
          <a:p>
            <a:r>
              <a:rPr lang="en-US" dirty="0" smtClean="0"/>
              <a:t>Luke records detailed teaching and events</a:t>
            </a:r>
            <a:r>
              <a:rPr lang="en-US" baseline="0" dirty="0" smtClean="0"/>
              <a:t> of Jesus as he makes his way to Jerusalem for the final time.  By doing this we can see t</a:t>
            </a:r>
            <a:r>
              <a:rPr lang="en-US" dirty="0" smtClean="0"/>
              <a:t>he Holy Spirit giving</a:t>
            </a:r>
            <a:r>
              <a:rPr lang="en-US" baseline="0" dirty="0" smtClean="0"/>
              <a:t> us</a:t>
            </a:r>
            <a:r>
              <a:rPr lang="en-US" dirty="0" smtClean="0"/>
              <a:t> a picture and meaning deeper than the individual teachings as we often look at them.  We see a summary of Jesus ministry here. </a:t>
            </a:r>
            <a:r>
              <a:rPr lang="en-US" baseline="0" dirty="0" smtClean="0"/>
              <a:t>Luke – Contrasted those Jesus accepted and rejected.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D0EDE-A35E-4F54-80C3-5C71B125864E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766976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D0EDE-A35E-4F54-80C3-5C71B125864E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15161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Time will be long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Example of Noah and Flood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Evil Servant said in his heart…, parable of the householder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After a long time… parable of the talents 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r>
              <a:rPr lang="en-US" dirty="0" smtClean="0"/>
              <a:t>Be ready for the</a:t>
            </a:r>
            <a:r>
              <a:rPr lang="en-US" baseline="0" dirty="0" smtClean="0"/>
              <a:t> final judgment for time will be no more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D0EDE-A35E-4F54-80C3-5C71B125864E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91075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View from Mt Olives would have been</a:t>
            </a:r>
            <a:r>
              <a:rPr lang="en-US" baseline="0" dirty="0" smtClean="0"/>
              <a:t> at a higher elevation than the Temple</a:t>
            </a:r>
          </a:p>
          <a:p>
            <a:r>
              <a:rPr lang="en-US" baseline="0" dirty="0" smtClean="0"/>
              <a:t>Also other places along the road(s) going to Jerusalem from the West.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D0EDE-A35E-4F54-80C3-5C71B125864E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01513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Muslim mosque</a:t>
            </a:r>
            <a:r>
              <a:rPr lang="en-US" baseline="0" dirty="0" smtClean="0"/>
              <a:t> sitting on the temple site!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D0EDE-A35E-4F54-80C3-5C71B125864E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6444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D0EDE-A35E-4F54-80C3-5C71B125864E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64615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D0EDE-A35E-4F54-80C3-5C71B125864E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86205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D0EDE-A35E-4F54-80C3-5C71B125864E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6437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Our purpose is to evaluate the events of Jesus last week and take lessons from the teachings.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D0EDE-A35E-4F54-80C3-5C71B125864E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6972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B048C6-F51A-4832-AD01-00EDCF00B456}" type="slidenum">
              <a:rPr lang="en-US"/>
              <a:pPr/>
              <a:t>4</a:t>
            </a:fld>
            <a:endParaRPr lang="en-US" dirty="0"/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</p:spTree>
    <p:extLst>
      <p:ext uri="{BB962C8B-B14F-4D97-AF65-F5344CB8AC3E}">
        <p14:creationId xmlns:p14="http://schemas.microsoft.com/office/powerpoint/2010/main" val="4346044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D0EDE-A35E-4F54-80C3-5C71B125864E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2832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D0EDE-A35E-4F54-80C3-5C71B125864E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15028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View from Mt Olives would have been</a:t>
            </a:r>
            <a:r>
              <a:rPr lang="en-US" baseline="0" dirty="0" smtClean="0"/>
              <a:t> at a higher elevation than the Temple</a:t>
            </a:r>
          </a:p>
          <a:p>
            <a:r>
              <a:rPr lang="en-US" baseline="0" dirty="0" smtClean="0"/>
              <a:t>Also other places along the road(s) going to Jerusalem from the West.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D0EDE-A35E-4F54-80C3-5C71B125864E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64358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 that the disciples</a:t>
            </a:r>
            <a:r>
              <a:rPr lang="en-US" baseline="0" dirty="0" smtClean="0"/>
              <a:t> still had man misconception about the nature of the kingdom.  See Acts 1:6.  in their mind, all 3 of these probably coincided with the same event, but Jesus teaches 2 distinct events.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D0EDE-A35E-4F54-80C3-5C71B125864E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5105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D0EDE-A35E-4F54-80C3-5C71B125864E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7279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152401" y="6691682"/>
            <a:ext cx="8833104" cy="16061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93522" y="6363385"/>
            <a:ext cx="8532779" cy="326246"/>
          </a:xfrm>
          <a:prstGeom prst="rect">
            <a:avLst/>
          </a:prstGeom>
          <a:solidFill>
            <a:schemeClr val="accent3">
              <a:lumMod val="50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057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1752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Oval 13"/>
          <p:cNvSpPr/>
          <p:nvPr userDrawn="1"/>
        </p:nvSpPr>
        <p:spPr>
          <a:xfrm>
            <a:off x="4361688" y="1847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21278"/>
            <a:ext cx="7772400" cy="1431322"/>
          </a:xfrm>
        </p:spPr>
        <p:txBody>
          <a:bodyPr anchor="ctr">
            <a:normAutofit/>
          </a:bodyPr>
          <a:lstStyle>
            <a:lvl1pPr>
              <a:defRPr sz="4800" b="1" cap="none" spc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pperplate Gothic Bold" panose="020E0705020206020404" pitchFamily="34" charset="0"/>
              </a:defRPr>
            </a:lvl1pPr>
          </a:lstStyle>
          <a:p>
            <a:r>
              <a:rPr kumimoji="0" lang="en-US" dirty="0" smtClean="0"/>
              <a:t>Click to edit Master title</a:t>
            </a:r>
            <a:endParaRPr kumimoji="0" lang="en-US" dirty="0"/>
          </a:p>
        </p:txBody>
      </p:sp>
      <p:pic>
        <p:nvPicPr>
          <p:cNvPr id="4" name="Picture 3"/>
          <p:cNvPicPr>
            <a:picLocks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1396" y="2360390"/>
            <a:ext cx="8801210" cy="4322538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155445" y="2362200"/>
            <a:ext cx="8857031" cy="4320728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46304" y="3893630"/>
            <a:ext cx="8679997" cy="1836457"/>
          </a:xfrm>
        </p:spPr>
        <p:txBody>
          <a:bodyPr anchor="ctr">
            <a:noAutofit/>
          </a:bodyPr>
          <a:lstStyle>
            <a:lvl1pPr marL="0" indent="0" algn="ctr">
              <a:buNone/>
              <a:defRPr sz="4400" b="1" cap="all" spc="250" baseline="0">
                <a:solidFill>
                  <a:schemeClr val="tx1"/>
                </a:solidFill>
                <a:latin typeface="Copperplate Gothic Bold" panose="020E0705020206020404" pitchFamily="34" charset="0"/>
                <a:cs typeface="Aharoni" panose="02010803020104030203" pitchFamily="2" charset="-79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dirty="0" smtClean="0"/>
              <a:t>Click to edit Master subtitle style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2057400"/>
            <a:ext cx="8503920" cy="4267200"/>
          </a:xfrm>
        </p:spPr>
        <p:txBody>
          <a:bodyPr/>
          <a:lstStyle>
            <a:lvl1pPr marL="0" indent="0">
              <a:buClr>
                <a:schemeClr val="tx1"/>
              </a:buClr>
              <a:buSzPct val="75000"/>
              <a:buFont typeface="Wingdings" panose="05000000000000000000" pitchFamily="2" charset="2"/>
              <a:buNone/>
              <a:defRPr sz="3600"/>
            </a:lvl1pPr>
            <a:lvl2pPr marL="461963" indent="-449263"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3200"/>
            </a:lvl2pPr>
            <a:lvl3pPr marL="914400" indent="-455613">
              <a:buClr>
                <a:schemeClr val="tx1"/>
              </a:buClr>
              <a:buSzPct val="75000"/>
              <a:buFont typeface="Wingdings" panose="05000000000000000000" pitchFamily="2" charset="2"/>
              <a:buChar char="q"/>
              <a:defRPr sz="2800"/>
            </a:lvl3pPr>
            <a:lvl4pPr marL="1200150" indent="-287338">
              <a:buClr>
                <a:schemeClr val="tx1"/>
              </a:buClr>
              <a:buSzPct val="100000"/>
              <a:buFont typeface="Courier New" panose="02070309020205020404" pitchFamily="49" charset="0"/>
              <a:buChar char="o"/>
              <a:defRPr sz="2800"/>
            </a:lvl4pPr>
            <a:lvl5pPr marL="1601788" indent="-233363">
              <a:buClr>
                <a:schemeClr val="tx1"/>
              </a:buClr>
              <a:buSzPct val="75000"/>
              <a:buFont typeface="Wingdings" panose="05000000000000000000" pitchFamily="2" charset="2"/>
              <a:buChar char="q"/>
              <a:defRPr/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Straight Connector 3"/>
          <p:cNvSpPr>
            <a:spLocks noChangeShapeType="1"/>
          </p:cNvSpPr>
          <p:nvPr userDrawn="1"/>
        </p:nvSpPr>
        <p:spPr bwMode="auto">
          <a:xfrm>
            <a:off x="155448" y="19050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Oval 4"/>
          <p:cNvSpPr/>
          <p:nvPr userDrawn="1"/>
        </p:nvSpPr>
        <p:spPr>
          <a:xfrm>
            <a:off x="4267200" y="16002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Oval 5"/>
          <p:cNvSpPr/>
          <p:nvPr userDrawn="1"/>
        </p:nvSpPr>
        <p:spPr>
          <a:xfrm>
            <a:off x="4361688" y="16946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176784" y="762000"/>
            <a:ext cx="8796528" cy="838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219200"/>
          </a:xfrm>
        </p:spPr>
        <p:txBody>
          <a:bodyPr anchor="ctr">
            <a:normAutofit/>
          </a:bodyPr>
          <a:lstStyle>
            <a:lvl1pPr>
              <a:defRPr sz="4800" b="1" cap="none" spc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pperplate Gothic Bold" panose="020E0705020206020404" pitchFamily="34" charset="0"/>
              </a:defRPr>
            </a:lvl1pPr>
          </a:lstStyle>
          <a:p>
            <a:r>
              <a:rPr kumimoji="0" lang="en-US" dirty="0" smtClean="0"/>
              <a:t>Click to edit Master title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599"/>
            <a:ext cx="4038600" cy="5023609"/>
          </a:xfrm>
        </p:spPr>
        <p:txBody>
          <a:bodyPr/>
          <a:lstStyle>
            <a:lvl1pPr marL="0" indent="0">
              <a:buClrTx/>
              <a:buSzPct val="75000"/>
              <a:buFont typeface="Wingdings" panose="05000000000000000000" pitchFamily="2" charset="2"/>
              <a:buNone/>
              <a:defRPr sz="3200" b="1"/>
            </a:lvl1pPr>
            <a:lvl2pPr marL="461963" indent="-449263">
              <a:buClrTx/>
              <a:buSzPct val="75000"/>
              <a:buFont typeface="Wingdings" panose="05000000000000000000" pitchFamily="2" charset="2"/>
              <a:buChar char="Ø"/>
              <a:defRPr/>
            </a:lvl2pPr>
            <a:lvl3pPr marL="822960" indent="-228600">
              <a:buClrTx/>
              <a:buSzPct val="75000"/>
              <a:buFont typeface="Wingdings" panose="05000000000000000000" pitchFamily="2" charset="2"/>
              <a:buChar char="q"/>
              <a:defRPr/>
            </a:lvl3pPr>
            <a:lvl4pPr marL="1097280" indent="-228600">
              <a:buClrTx/>
              <a:buSzPct val="75000"/>
              <a:buFont typeface="Wingdings" panose="05000000000000000000" pitchFamily="2" charset="2"/>
              <a:buChar char="q"/>
              <a:defRPr/>
            </a:lvl4pPr>
            <a:lvl5pPr marL="1371600" indent="-228600">
              <a:buClrTx/>
              <a:buSzPct val="75000"/>
              <a:buFont typeface="Wingdings" panose="05000000000000000000" pitchFamily="2" charset="2"/>
              <a:buChar char="q"/>
              <a:defRPr/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5023608"/>
          </a:xfrm>
        </p:spPr>
        <p:txBody>
          <a:bodyPr/>
          <a:lstStyle>
            <a:lvl1pPr marL="0" indent="0">
              <a:buClrTx/>
              <a:buSzPct val="75000"/>
              <a:buFont typeface="Wingdings" panose="05000000000000000000" pitchFamily="2" charset="2"/>
              <a:buNone/>
              <a:defRPr sz="2500"/>
            </a:lvl1pPr>
            <a:lvl2pPr marL="548640" indent="-274320">
              <a:buClrTx/>
              <a:buSzPct val="75000"/>
              <a:buFont typeface="Wingdings" panose="05000000000000000000" pitchFamily="2" charset="2"/>
              <a:buChar char="q"/>
              <a:defRPr/>
            </a:lvl2pPr>
            <a:lvl3pPr marL="822960" indent="-228600">
              <a:buClrTx/>
              <a:buSzPct val="75000"/>
              <a:buFont typeface="Wingdings" panose="05000000000000000000" pitchFamily="2" charset="2"/>
              <a:buChar char="q"/>
              <a:defRPr/>
            </a:lvl3pPr>
            <a:lvl4pPr marL="1097280" indent="-228600">
              <a:buClrTx/>
              <a:buSzPct val="75000"/>
              <a:buFont typeface="Wingdings" panose="05000000000000000000" pitchFamily="2" charset="2"/>
              <a:buChar char="q"/>
              <a:defRPr/>
            </a:lvl4pPr>
            <a:lvl5pPr marL="1371600" indent="-228600">
              <a:buClrTx/>
              <a:buSzPct val="75000"/>
              <a:buFont typeface="Wingdings" panose="05000000000000000000" pitchFamily="2" charset="2"/>
              <a:buChar char="q"/>
              <a:defRPr/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bg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>
              <a:lumMod val="50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258779"/>
            <a:ext cx="4041648" cy="4031008"/>
          </a:xfrm>
        </p:spPr>
        <p:txBody>
          <a:bodyPr/>
          <a:lstStyle>
            <a:lvl1pPr marL="0" indent="0">
              <a:buClrTx/>
              <a:buSzPct val="75000"/>
              <a:buFont typeface="Wingdings" panose="05000000000000000000" pitchFamily="2" charset="2"/>
              <a:buNone/>
              <a:defRPr b="1"/>
            </a:lvl1pPr>
            <a:lvl2pPr marL="461963" indent="-449263">
              <a:buClrTx/>
              <a:buSzPct val="75000"/>
              <a:buFont typeface="Wingdings" panose="05000000000000000000" pitchFamily="2" charset="2"/>
              <a:buChar char="Ø"/>
              <a:defRPr/>
            </a:lvl2pPr>
            <a:lvl3pPr marL="796925" indent="-338138">
              <a:buClrTx/>
              <a:buSzPct val="75000"/>
              <a:buFont typeface="Wingdings" panose="05000000000000000000" pitchFamily="2" charset="2"/>
              <a:buChar char="q"/>
              <a:defRPr sz="2800"/>
            </a:lvl3pPr>
            <a:lvl4pPr marL="1097280" indent="-228600">
              <a:buClrTx/>
              <a:buSzPct val="75000"/>
              <a:buFont typeface="Wingdings" panose="05000000000000000000" pitchFamily="2" charset="2"/>
              <a:buChar char="q"/>
              <a:defRPr/>
            </a:lvl4pPr>
            <a:lvl5pPr marL="1371600" indent="-228600">
              <a:buClrTx/>
              <a:buSzPct val="75000"/>
              <a:buFont typeface="Wingdings" panose="05000000000000000000" pitchFamily="2" charset="2"/>
              <a:buChar char="q"/>
              <a:defRPr/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 hasCustomPrompt="1"/>
          </p:nvPr>
        </p:nvSpPr>
        <p:spPr>
          <a:xfrm>
            <a:off x="4800600" y="2258568"/>
            <a:ext cx="4038600" cy="4035007"/>
          </a:xfrm>
        </p:spPr>
        <p:txBody>
          <a:bodyPr/>
          <a:lstStyle>
            <a:lvl1pPr marL="0" indent="0">
              <a:buClrTx/>
              <a:buSzPct val="75000"/>
              <a:buFont typeface="Wingdings" panose="05000000000000000000" pitchFamily="2" charset="2"/>
              <a:buNone/>
              <a:defRPr/>
            </a:lvl1pPr>
            <a:lvl2pPr marL="461963" indent="-449263">
              <a:buClrTx/>
              <a:buSzPct val="75000"/>
              <a:buFont typeface="Wingdings" panose="05000000000000000000" pitchFamily="2" charset="2"/>
              <a:buChar char="Ø"/>
              <a:defRPr/>
            </a:lvl2pPr>
            <a:lvl3pPr marL="822960" indent="-228600">
              <a:buClrTx/>
              <a:buSzPct val="75000"/>
              <a:buFont typeface="Wingdings" panose="05000000000000000000" pitchFamily="2" charset="2"/>
              <a:buChar char="q"/>
              <a:defRPr sz="2800"/>
            </a:lvl3pPr>
            <a:lvl4pPr marL="1097280" indent="-228600">
              <a:buClrTx/>
              <a:buSzPct val="75000"/>
              <a:buFont typeface="Wingdings" panose="05000000000000000000" pitchFamily="2" charset="2"/>
              <a:buChar char="q"/>
              <a:defRPr/>
            </a:lvl4pPr>
            <a:lvl5pPr marL="1371600" indent="-228600">
              <a:buClrTx/>
              <a:buSzPct val="75000"/>
              <a:buFont typeface="Wingdings" panose="05000000000000000000" pitchFamily="2" charset="2"/>
              <a:buChar char="q"/>
              <a:defRPr/>
            </a:lvl5pPr>
          </a:lstStyle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>
            <a:normAutofit/>
          </a:bodyPr>
          <a:lstStyle>
            <a:lvl1pPr>
              <a:defRPr sz="4000" b="1">
                <a:solidFill>
                  <a:schemeClr val="tx1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301625" y="1371600"/>
            <a:ext cx="8461375" cy="685800"/>
          </a:xfrm>
        </p:spPr>
        <p:txBody>
          <a:bodyPr anchor="ctr">
            <a:normAutofit/>
          </a:bodyPr>
          <a:lstStyle>
            <a:lvl1pPr marL="0" indent="0">
              <a:buNone/>
              <a:defRPr sz="3200" b="1"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28600" y="2133600"/>
            <a:ext cx="8750427" cy="0"/>
          </a:xfrm>
          <a:prstGeom prst="line">
            <a:avLst/>
          </a:prstGeom>
          <a:ln w="50800" cmpd="dbl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="1">
                <a:solidFill>
                  <a:schemeClr val="tx1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Rectangle 12"/>
          <p:cNvSpPr/>
          <p:nvPr/>
        </p:nvSpPr>
        <p:spPr>
          <a:xfrm>
            <a:off x="76200" y="609600"/>
            <a:ext cx="3200400" cy="58674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914399"/>
            <a:ext cx="3048000" cy="1981201"/>
          </a:xfrm>
        </p:spPr>
        <p:txBody>
          <a:bodyPr anchor="ctr">
            <a:noAutofit/>
          </a:bodyPr>
          <a:lstStyle>
            <a:lvl1pPr algn="l">
              <a:buNone/>
              <a:defRPr sz="3200" b="1">
                <a:solidFill>
                  <a:srgbClr val="FFFFFF"/>
                </a:solidFill>
                <a:latin typeface="Copperplate Gothic Bold" panose="020E0705020206020404" pitchFamily="34" charset="0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76200" y="3429000"/>
            <a:ext cx="3276600" cy="2697163"/>
          </a:xfrm>
        </p:spPr>
        <p:txBody>
          <a:bodyPr anchor="ctr">
            <a:normAutofit/>
          </a:bodyPr>
          <a:lstStyle>
            <a:lvl1pPr marL="0" indent="0">
              <a:spcAft>
                <a:spcPts val="1000"/>
              </a:spcAft>
              <a:buNone/>
              <a:defRPr sz="3000" b="1">
                <a:solidFill>
                  <a:srgbClr val="FFFFFF"/>
                </a:solidFill>
                <a:latin typeface="Copperplate Gothic Bold" panose="020E0705020206020404" pitchFamily="34" charset="0"/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76200"/>
            <a:ext cx="9144000" cy="670560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0" y="515112"/>
            <a:ext cx="914400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371088" y="685799"/>
            <a:ext cx="5772912" cy="5696489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3400" b="1"/>
            </a:lvl1pPr>
            <a:lvl2pPr marL="354013" indent="-354013">
              <a:buFont typeface="Wingdings" panose="05000000000000000000" pitchFamily="2" charset="2"/>
              <a:buChar char="Ø"/>
              <a:defRPr sz="3200" b="1"/>
            </a:lvl2pPr>
            <a:lvl3pPr marL="687388" indent="-338138">
              <a:defRPr sz="2800" b="0"/>
            </a:lvl3pPr>
            <a:lvl4pPr marL="973138" indent="-287338">
              <a:buSzPct val="100000"/>
              <a:buFont typeface="Courier New" panose="02070309020205020404" pitchFamily="49" charset="0"/>
              <a:buChar char="o"/>
              <a:defRPr sz="2400"/>
            </a:lvl4pPr>
            <a:lvl5pPr marL="1317625" indent="-228600">
              <a:defRPr/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76200" y="6388385"/>
            <a:ext cx="8906256" cy="309563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ssolv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>
              <a:lumMod val="50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5" r:id="rId3"/>
    <p:sldLayoutId id="2147483666" r:id="rId4"/>
    <p:sldLayoutId id="2147483667" r:id="rId5"/>
    <p:sldLayoutId id="2147483669" r:id="rId6"/>
  </p:sldLayoutIdLst>
  <p:transition>
    <p:dissolve/>
  </p:transition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sz="3300" b="1" kern="1200" cap="none" spc="0">
          <a:ln w="0"/>
          <a:solidFill>
            <a:schemeClr val="accent1"/>
          </a:solidFill>
          <a:effectLst>
            <a:outerShdw blurRad="38100" dist="25400" dir="5400000" algn="ctr" rotWithShape="0">
              <a:srgbClr val="6E747A">
                <a:alpha val="43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Tx/>
        <a:buSzPct val="75000"/>
        <a:buFont typeface="Wingdings" panose="05000000000000000000" pitchFamily="2" charset="2"/>
        <a:buChar char="q"/>
        <a:defRPr kumimoji="0"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Tx/>
        <a:buSzPct val="75000"/>
        <a:buFont typeface="Wingdings" panose="05000000000000000000" pitchFamily="2" charset="2"/>
        <a:buChar char="q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Tx/>
        <a:buSzPct val="75000"/>
        <a:buFont typeface="Wingdings" panose="05000000000000000000" pitchFamily="2" charset="2"/>
        <a:buChar char="q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Tx/>
        <a:buSzPct val="75000"/>
        <a:buFont typeface="Wingdings" panose="05000000000000000000" pitchFamily="2" charset="2"/>
        <a:buChar char="q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Tx/>
        <a:buSzPct val="75000"/>
        <a:buFont typeface="Wingdings" panose="05000000000000000000" pitchFamily="2" charset="2"/>
        <a:buChar char="q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Jesus’ Last Week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883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Mt 24:4-35, Destruction of Jerusalem</a:t>
            </a:r>
          </a:p>
          <a:p>
            <a:pPr lvl="1"/>
            <a:r>
              <a:rPr lang="en-US" dirty="0" smtClean="0"/>
              <a:t>Answering When</a:t>
            </a:r>
          </a:p>
          <a:p>
            <a:pPr lvl="1"/>
            <a:r>
              <a:rPr lang="en-US" dirty="0" smtClean="0"/>
              <a:t>Mt 24:4-14, Events leading up to “The Day”</a:t>
            </a:r>
          </a:p>
          <a:p>
            <a:pPr lvl="2"/>
            <a:r>
              <a:rPr lang="en-US" dirty="0" smtClean="0"/>
              <a:t>Signs the day is approaching </a:t>
            </a:r>
            <a:endParaRPr lang="en-US" dirty="0"/>
          </a:p>
          <a:p>
            <a:pPr lvl="2"/>
            <a:r>
              <a:rPr lang="en-US" dirty="0" smtClean="0"/>
              <a:t>Vs. 9, that generation</a:t>
            </a:r>
          </a:p>
          <a:p>
            <a:pPr lvl="2"/>
            <a:r>
              <a:rPr lang="en-US" dirty="0" smtClean="0"/>
              <a:t>Vs. 14, Gospel will be preached to all nations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Teachings On Mt Olive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152400" y="2743200"/>
            <a:ext cx="8750427" cy="0"/>
          </a:xfrm>
          <a:prstGeom prst="line">
            <a:avLst/>
          </a:prstGeom>
          <a:ln w="50800" cmpd="dbl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7477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Mt 24:4-35, Destruction of Jerusalem</a:t>
            </a:r>
          </a:p>
          <a:p>
            <a:pPr lvl="1"/>
            <a:r>
              <a:rPr lang="en-US" dirty="0" smtClean="0"/>
              <a:t>Mt 24:15-22, Flee</a:t>
            </a:r>
          </a:p>
          <a:p>
            <a:pPr lvl="2"/>
            <a:r>
              <a:rPr lang="en-US" dirty="0" smtClean="0"/>
              <a:t>Vs. 15-18, when you see… Then…</a:t>
            </a:r>
          </a:p>
          <a:p>
            <a:pPr lvl="2"/>
            <a:r>
              <a:rPr lang="en-US" dirty="0" smtClean="0"/>
              <a:t>Matthew identifies the abomination of desolation that is prophesied by Daniel</a:t>
            </a:r>
          </a:p>
          <a:p>
            <a:pPr lvl="3"/>
            <a:r>
              <a:rPr lang="en-US" dirty="0"/>
              <a:t>Dan </a:t>
            </a:r>
            <a:r>
              <a:rPr lang="en-US" dirty="0" smtClean="0"/>
              <a:t>9:26-27, 11:31-32, 12:11</a:t>
            </a:r>
          </a:p>
          <a:p>
            <a:pPr lvl="2"/>
            <a:r>
              <a:rPr lang="en-US" dirty="0"/>
              <a:t>Luke references the siege of Jerusalem</a:t>
            </a:r>
          </a:p>
          <a:p>
            <a:pPr lvl="3"/>
            <a:r>
              <a:rPr lang="en-US" dirty="0"/>
              <a:t>Lk </a:t>
            </a:r>
            <a:r>
              <a:rPr lang="en-US" dirty="0" smtClean="0"/>
              <a:t>21:20-21</a:t>
            </a:r>
          </a:p>
          <a:p>
            <a:pPr lvl="2"/>
            <a:r>
              <a:rPr lang="en-US" dirty="0" smtClean="0"/>
              <a:t>Both giving the same warning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Teachings On Mt Olive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152400" y="2590800"/>
            <a:ext cx="8750427" cy="0"/>
          </a:xfrm>
          <a:prstGeom prst="line">
            <a:avLst/>
          </a:prstGeom>
          <a:ln w="50800" cmpd="dbl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0996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Mt 24:4-35, Destruction of Jerusalem</a:t>
            </a:r>
          </a:p>
          <a:p>
            <a:pPr lvl="1"/>
            <a:r>
              <a:rPr lang="en-US" dirty="0" smtClean="0"/>
              <a:t>Mt 24:15-22, Flee</a:t>
            </a:r>
          </a:p>
          <a:p>
            <a:pPr lvl="2"/>
            <a:r>
              <a:rPr lang="en-US" dirty="0" smtClean="0"/>
              <a:t>Vs. 15-18, when you see… Then…</a:t>
            </a:r>
          </a:p>
          <a:p>
            <a:pPr lvl="2"/>
            <a:r>
              <a:rPr lang="en-US" dirty="0" smtClean="0"/>
              <a:t>Vs. 19-22, Great tribulation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Teachings On Mt Olive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152400" y="2667000"/>
            <a:ext cx="8750427" cy="0"/>
          </a:xfrm>
          <a:prstGeom prst="line">
            <a:avLst/>
          </a:prstGeom>
          <a:ln w="50800" cmpd="dbl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5835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Mt 24:4-35, Destruction of Jerusalem</a:t>
            </a:r>
          </a:p>
          <a:p>
            <a:pPr lvl="1"/>
            <a:r>
              <a:rPr lang="en-US" dirty="0" smtClean="0"/>
              <a:t>Mt 24:23-28, Warning of false prophets</a:t>
            </a:r>
          </a:p>
          <a:p>
            <a:pPr lvl="1"/>
            <a:r>
              <a:rPr lang="en-US" dirty="0" smtClean="0"/>
              <a:t>Mt 24:29-35, Sign it is near</a:t>
            </a:r>
          </a:p>
          <a:p>
            <a:pPr lvl="2"/>
            <a:r>
              <a:rPr lang="en-US" dirty="0" smtClean="0"/>
              <a:t>Vs. 32-33, parable of the Fig Tree</a:t>
            </a:r>
          </a:p>
          <a:p>
            <a:pPr lvl="3"/>
            <a:r>
              <a:rPr lang="en-US" dirty="0" smtClean="0"/>
              <a:t>Know it is near</a:t>
            </a:r>
          </a:p>
          <a:p>
            <a:pPr lvl="2"/>
            <a:r>
              <a:rPr lang="en-US" dirty="0" smtClean="0"/>
              <a:t>Vs. 34, it will be THIS generation 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Teachings On Mt Olive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152400" y="2667000"/>
            <a:ext cx="8750427" cy="0"/>
          </a:xfrm>
          <a:prstGeom prst="line">
            <a:avLst/>
          </a:prstGeom>
          <a:ln w="50800" cmpd="dbl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0562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Mt 24:4-35, Destruction of Jerusalem</a:t>
            </a:r>
          </a:p>
          <a:p>
            <a:pPr lvl="1"/>
            <a:r>
              <a:rPr lang="en-US" dirty="0" smtClean="0"/>
              <a:t>Mt 24:4-14</a:t>
            </a:r>
            <a:r>
              <a:rPr lang="en-US" dirty="0"/>
              <a:t>, </a:t>
            </a:r>
            <a:r>
              <a:rPr lang="en-US" dirty="0" smtClean="0"/>
              <a:t>Be watchful for these events that lead </a:t>
            </a:r>
            <a:r>
              <a:rPr lang="en-US" dirty="0"/>
              <a:t>up to “The Day”</a:t>
            </a:r>
          </a:p>
          <a:p>
            <a:pPr lvl="1"/>
            <a:r>
              <a:rPr lang="en-US" dirty="0" smtClean="0"/>
              <a:t>Mt </a:t>
            </a:r>
            <a:r>
              <a:rPr lang="en-US" dirty="0"/>
              <a:t>24:15-22, </a:t>
            </a:r>
            <a:r>
              <a:rPr lang="en-US" dirty="0" smtClean="0"/>
              <a:t>Flee…</a:t>
            </a:r>
            <a:endParaRPr lang="en-US" dirty="0"/>
          </a:p>
          <a:p>
            <a:pPr lvl="1"/>
            <a:r>
              <a:rPr lang="en-US" dirty="0" smtClean="0"/>
              <a:t>Mt 24:23-28, Warning of false prophets</a:t>
            </a:r>
          </a:p>
          <a:p>
            <a:pPr lvl="1"/>
            <a:r>
              <a:rPr lang="en-US" dirty="0" smtClean="0"/>
              <a:t>Mt 24:29-35, Signs it is near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Teachings On Mt Olive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152400" y="2667000"/>
            <a:ext cx="8750427" cy="0"/>
          </a:xfrm>
          <a:prstGeom prst="line">
            <a:avLst/>
          </a:prstGeom>
          <a:ln w="50800" cmpd="dbl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8476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Mt </a:t>
            </a:r>
            <a:r>
              <a:rPr lang="en-US" dirty="0" smtClean="0"/>
              <a:t>24:36-25:46, Final Judgment</a:t>
            </a:r>
          </a:p>
          <a:p>
            <a:pPr lvl="1"/>
            <a:r>
              <a:rPr lang="en-US" dirty="0" smtClean="0"/>
              <a:t>Mt 24:36-41, Comparing Judgment with the Flood</a:t>
            </a:r>
          </a:p>
          <a:p>
            <a:pPr lvl="2"/>
            <a:r>
              <a:rPr lang="en-US" dirty="0" smtClean="0"/>
              <a:t>Vs. 36, No man or angel knows the day or hour</a:t>
            </a:r>
          </a:p>
          <a:p>
            <a:pPr lvl="2"/>
            <a:r>
              <a:rPr lang="en-US" dirty="0" smtClean="0"/>
              <a:t>Vs. 38-39, day will come WITHOUT warning</a:t>
            </a:r>
          </a:p>
          <a:p>
            <a:pPr lvl="2"/>
            <a:r>
              <a:rPr lang="en-US" dirty="0" smtClean="0"/>
              <a:t>Emphasis has changed to be PREPARED because there will NOT be a sign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Teachings On Mt Olive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152400" y="2667000"/>
            <a:ext cx="8750427" cy="0"/>
          </a:xfrm>
          <a:prstGeom prst="line">
            <a:avLst/>
          </a:prstGeom>
          <a:ln w="50800" cmpd="dbl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4219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Mt </a:t>
            </a:r>
            <a:r>
              <a:rPr lang="en-US" dirty="0" smtClean="0"/>
              <a:t>24:36-25:46, Final Judgment</a:t>
            </a:r>
          </a:p>
          <a:p>
            <a:pPr lvl="1"/>
            <a:r>
              <a:rPr lang="en-US" dirty="0" smtClean="0"/>
              <a:t>Mt 24:42-44, Comparing Judgment with a Thief</a:t>
            </a:r>
          </a:p>
          <a:p>
            <a:pPr lvl="2"/>
            <a:r>
              <a:rPr lang="en-US" dirty="0" smtClean="0"/>
              <a:t>Nobody knows when a thief comes, else we would be standing guard</a:t>
            </a:r>
          </a:p>
          <a:p>
            <a:pPr lvl="2"/>
            <a:r>
              <a:rPr lang="en-US" dirty="0" smtClean="0"/>
              <a:t>No sign or indication of this event!</a:t>
            </a:r>
          </a:p>
          <a:p>
            <a:pPr lvl="3"/>
            <a:r>
              <a:rPr lang="en-US" dirty="0"/>
              <a:t>Be prepared because there will not be </a:t>
            </a:r>
            <a:r>
              <a:rPr lang="en-US" dirty="0" smtClean="0"/>
              <a:t>notice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Teachings On Mt Olive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152400" y="2667000"/>
            <a:ext cx="8750427" cy="0"/>
          </a:xfrm>
          <a:prstGeom prst="line">
            <a:avLst/>
          </a:prstGeom>
          <a:ln w="50800" cmpd="dbl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2280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Mt </a:t>
            </a:r>
            <a:r>
              <a:rPr lang="en-US" dirty="0" smtClean="0"/>
              <a:t>24:36-25:46, Final Judgment</a:t>
            </a:r>
          </a:p>
          <a:p>
            <a:pPr lvl="1"/>
            <a:r>
              <a:rPr lang="en-US" dirty="0" smtClean="0"/>
              <a:t>Mt 24:45-51, Parable of the Householder </a:t>
            </a:r>
          </a:p>
          <a:p>
            <a:pPr lvl="2"/>
            <a:r>
              <a:rPr lang="en-US" dirty="0" smtClean="0"/>
              <a:t>Vs. 45-47, blessed is the good householder who is found to be working</a:t>
            </a:r>
          </a:p>
          <a:p>
            <a:pPr lvl="2"/>
            <a:r>
              <a:rPr lang="en-US" dirty="0" smtClean="0"/>
              <a:t>Vs. 48-51, the evil householder who is found to be idle will receive the wrath of God</a:t>
            </a:r>
          </a:p>
          <a:p>
            <a:pPr lvl="3"/>
            <a:r>
              <a:rPr lang="en-US" dirty="0"/>
              <a:t>Be prepared because there will not be </a:t>
            </a:r>
            <a:r>
              <a:rPr lang="en-US" dirty="0" smtClean="0"/>
              <a:t>notice</a:t>
            </a:r>
          </a:p>
          <a:p>
            <a:pPr lvl="3"/>
            <a:r>
              <a:rPr lang="en-US" dirty="0" smtClean="0"/>
              <a:t>Man will think “my lord is delayed”</a:t>
            </a:r>
          </a:p>
          <a:p>
            <a:pPr lvl="3"/>
            <a:r>
              <a:rPr lang="en-US" dirty="0" smtClean="0"/>
              <a:t>Same point with Noah and he flood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Teachings On Mt Olive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152400" y="2667000"/>
            <a:ext cx="8750427" cy="0"/>
          </a:xfrm>
          <a:prstGeom prst="line">
            <a:avLst/>
          </a:prstGeom>
          <a:ln w="50800" cmpd="dbl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5853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Mt </a:t>
            </a:r>
            <a:r>
              <a:rPr lang="en-US" dirty="0" smtClean="0"/>
              <a:t>24:36-25:46, Final Judgment</a:t>
            </a:r>
          </a:p>
          <a:p>
            <a:pPr lvl="1"/>
            <a:r>
              <a:rPr lang="en-US" dirty="0" smtClean="0"/>
              <a:t>Mt 25:1-13, Parable of the 10 Virgins</a:t>
            </a:r>
          </a:p>
          <a:p>
            <a:pPr lvl="2"/>
            <a:r>
              <a:rPr lang="en-US" dirty="0" smtClean="0"/>
              <a:t>All 10 were prepared</a:t>
            </a:r>
          </a:p>
          <a:p>
            <a:pPr lvl="3"/>
            <a:r>
              <a:rPr lang="en-US" dirty="0" smtClean="0"/>
              <a:t>5 not prepared enough </a:t>
            </a:r>
          </a:p>
          <a:p>
            <a:pPr lvl="2"/>
            <a:r>
              <a:rPr lang="en-US" dirty="0" smtClean="0"/>
              <a:t>Watch, You do not know the day or hour</a:t>
            </a:r>
          </a:p>
          <a:p>
            <a:pPr lvl="3"/>
            <a:r>
              <a:rPr lang="en-US" dirty="0" smtClean="0"/>
              <a:t>Be prepared because there will not be notice</a:t>
            </a:r>
          </a:p>
          <a:p>
            <a:pPr lvl="3"/>
            <a:r>
              <a:rPr lang="en-US" dirty="0" smtClean="0"/>
              <a:t>When event happens there will not be time to prepare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Teachings On Mt Olive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152400" y="2667000"/>
            <a:ext cx="8750427" cy="0"/>
          </a:xfrm>
          <a:prstGeom prst="line">
            <a:avLst/>
          </a:prstGeom>
          <a:ln w="50800" cmpd="dbl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3598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Mt </a:t>
            </a:r>
            <a:r>
              <a:rPr lang="en-US" dirty="0" smtClean="0"/>
              <a:t>24:36-25:46, Final Judgment</a:t>
            </a:r>
          </a:p>
          <a:p>
            <a:pPr lvl="1"/>
            <a:r>
              <a:rPr lang="en-US" dirty="0" smtClean="0"/>
              <a:t>Mt 25:14-30, Parable of the Talents</a:t>
            </a:r>
          </a:p>
          <a:p>
            <a:pPr lvl="2"/>
            <a:r>
              <a:rPr lang="en-US" dirty="0" smtClean="0"/>
              <a:t>5, 2, &amp; 1 Talent men</a:t>
            </a:r>
          </a:p>
          <a:p>
            <a:pPr lvl="2"/>
            <a:r>
              <a:rPr lang="en-US" dirty="0" smtClean="0"/>
              <a:t>Vs. 19, They labored for a “long time”</a:t>
            </a:r>
          </a:p>
          <a:p>
            <a:pPr lvl="2"/>
            <a:r>
              <a:rPr lang="en-US" dirty="0" smtClean="0"/>
              <a:t>1 talent man did not put forth any effort</a:t>
            </a:r>
          </a:p>
          <a:p>
            <a:pPr lvl="3"/>
            <a:r>
              <a:rPr lang="en-US" dirty="0" smtClean="0"/>
              <a:t>Punishment – cast into outer darkness, weeping and gnashing of teeth</a:t>
            </a:r>
          </a:p>
          <a:p>
            <a:pPr lvl="2"/>
            <a:r>
              <a:rPr lang="en-US" dirty="0" smtClean="0"/>
              <a:t>Must work according to abilities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Teachings On Mt Olive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152400" y="2667000"/>
            <a:ext cx="8750427" cy="0"/>
          </a:xfrm>
          <a:prstGeom prst="line">
            <a:avLst/>
          </a:prstGeom>
          <a:ln w="50800" cmpd="dbl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884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Week(s) leading up</a:t>
            </a:r>
          </a:p>
          <a:p>
            <a:pPr lvl="1"/>
            <a:r>
              <a:rPr lang="en-US" dirty="0" smtClean="0"/>
              <a:t>Lk 17:11, </a:t>
            </a:r>
            <a:r>
              <a:rPr lang="en-US" dirty="0"/>
              <a:t>Travels in Samaria &amp; Galilee to </a:t>
            </a:r>
            <a:r>
              <a:rPr lang="en-US" dirty="0" smtClean="0"/>
              <a:t>Jericho, </a:t>
            </a:r>
            <a:r>
              <a:rPr lang="en-US" dirty="0"/>
              <a:t>then to </a:t>
            </a:r>
            <a:r>
              <a:rPr lang="en-US" dirty="0" smtClean="0"/>
              <a:t>Bethany</a:t>
            </a:r>
          </a:p>
          <a:p>
            <a:pPr lvl="2"/>
            <a:r>
              <a:rPr lang="en-US" dirty="0"/>
              <a:t>Lk </a:t>
            </a:r>
            <a:r>
              <a:rPr lang="en-US" dirty="0" smtClean="0"/>
              <a:t>19:10, Seek and Save the Lost</a:t>
            </a:r>
            <a:endParaRPr lang="en-US" dirty="0"/>
          </a:p>
          <a:p>
            <a:pPr lvl="2"/>
            <a:r>
              <a:rPr lang="en-US" dirty="0"/>
              <a:t>10 lepers (Samaritan</a:t>
            </a:r>
            <a:r>
              <a:rPr lang="en-US" dirty="0" smtClean="0"/>
              <a:t>)</a:t>
            </a:r>
          </a:p>
          <a:p>
            <a:pPr lvl="2"/>
            <a:r>
              <a:rPr lang="en-US" dirty="0"/>
              <a:t>Advocate for Widow’s (Orphans)</a:t>
            </a:r>
          </a:p>
          <a:p>
            <a:pPr lvl="2"/>
            <a:r>
              <a:rPr lang="en-US" dirty="0" smtClean="0"/>
              <a:t>Publican</a:t>
            </a:r>
            <a:r>
              <a:rPr lang="en-US" dirty="0"/>
              <a:t>, Children, </a:t>
            </a:r>
            <a:r>
              <a:rPr lang="en-US" dirty="0" smtClean="0"/>
              <a:t>Zacchaeus, </a:t>
            </a:r>
            <a:r>
              <a:rPr lang="en-US" dirty="0"/>
              <a:t>&amp; Blind </a:t>
            </a:r>
            <a:r>
              <a:rPr lang="en-US" dirty="0" smtClean="0"/>
              <a:t>men	</a:t>
            </a:r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Outline of the </a:t>
            </a:r>
            <a:br>
              <a:rPr lang="en-US" dirty="0" smtClean="0"/>
            </a:br>
            <a:r>
              <a:rPr lang="en-US" dirty="0" smtClean="0"/>
              <a:t>Last Week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1075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Mt </a:t>
            </a:r>
            <a:r>
              <a:rPr lang="en-US" dirty="0" smtClean="0"/>
              <a:t>24:36-25:46, Final Judgment</a:t>
            </a:r>
          </a:p>
          <a:p>
            <a:pPr lvl="1"/>
            <a:r>
              <a:rPr lang="en-US" dirty="0" smtClean="0"/>
              <a:t>Mt 25:31-46, Parable of the Sheep and Goats</a:t>
            </a:r>
          </a:p>
          <a:p>
            <a:pPr lvl="2"/>
            <a:r>
              <a:rPr lang="en-US" dirty="0" smtClean="0"/>
              <a:t>Jesus comes with his Angels</a:t>
            </a:r>
          </a:p>
          <a:p>
            <a:pPr lvl="3"/>
            <a:r>
              <a:rPr lang="en-US" dirty="0" smtClean="0"/>
              <a:t>Sits on throne</a:t>
            </a:r>
          </a:p>
          <a:p>
            <a:pPr lvl="3"/>
            <a:r>
              <a:rPr lang="en-US" dirty="0" smtClean="0"/>
              <a:t>Gathers all nations</a:t>
            </a:r>
          </a:p>
          <a:p>
            <a:pPr lvl="3"/>
            <a:r>
              <a:rPr lang="en-US" dirty="0" smtClean="0"/>
              <a:t>Separate Sheep from Goats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Teachings On Mt Olive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152400" y="2667000"/>
            <a:ext cx="8750427" cy="0"/>
          </a:xfrm>
          <a:prstGeom prst="line">
            <a:avLst/>
          </a:prstGeom>
          <a:ln w="50800" cmpd="dbl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7471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Mt </a:t>
            </a:r>
            <a:r>
              <a:rPr lang="en-US" dirty="0" smtClean="0"/>
              <a:t>24:36-25:46, Final Judgment</a:t>
            </a:r>
          </a:p>
          <a:p>
            <a:pPr lvl="1"/>
            <a:r>
              <a:rPr lang="en-US" dirty="0" smtClean="0"/>
              <a:t>Mt 25:31-46, Parable of the Sheep and Goats</a:t>
            </a:r>
          </a:p>
          <a:p>
            <a:pPr lvl="2"/>
            <a:r>
              <a:rPr lang="en-US" dirty="0" smtClean="0"/>
              <a:t>Sheep </a:t>
            </a:r>
          </a:p>
          <a:p>
            <a:pPr lvl="3"/>
            <a:r>
              <a:rPr lang="en-US" dirty="0" smtClean="0"/>
              <a:t>Inherit kingdom prepared for you</a:t>
            </a:r>
          </a:p>
          <a:p>
            <a:pPr lvl="2"/>
            <a:r>
              <a:rPr lang="en-US" dirty="0" smtClean="0"/>
              <a:t>Goats </a:t>
            </a:r>
          </a:p>
          <a:p>
            <a:pPr lvl="3"/>
            <a:r>
              <a:rPr lang="en-US" dirty="0" smtClean="0"/>
              <a:t>Depart into everlasting fire with devil and his angels 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Teachings On Mt Olive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152400" y="2667000"/>
            <a:ext cx="8750427" cy="0"/>
          </a:xfrm>
          <a:prstGeom prst="line">
            <a:avLst/>
          </a:prstGeom>
          <a:ln w="50800" cmpd="dbl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968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Mt </a:t>
            </a:r>
            <a:r>
              <a:rPr lang="en-US" dirty="0" smtClean="0"/>
              <a:t>24:36-25:46, Final Judgment</a:t>
            </a:r>
          </a:p>
          <a:p>
            <a:pPr lvl="1"/>
            <a:r>
              <a:rPr lang="en-US" dirty="0"/>
              <a:t>Mt 24:36-41, Comparing </a:t>
            </a:r>
            <a:r>
              <a:rPr lang="en-US" dirty="0" smtClean="0"/>
              <a:t>Judgment </a:t>
            </a:r>
            <a:r>
              <a:rPr lang="en-US" dirty="0"/>
              <a:t>with the Flood</a:t>
            </a:r>
          </a:p>
          <a:p>
            <a:pPr lvl="1"/>
            <a:r>
              <a:rPr lang="en-US" dirty="0" smtClean="0"/>
              <a:t>Mt </a:t>
            </a:r>
            <a:r>
              <a:rPr lang="en-US" dirty="0"/>
              <a:t>24:42-44, Comparing Judgment with a Thief</a:t>
            </a:r>
          </a:p>
          <a:p>
            <a:pPr lvl="1"/>
            <a:r>
              <a:rPr lang="en-US" dirty="0" smtClean="0"/>
              <a:t>Mt </a:t>
            </a:r>
            <a:r>
              <a:rPr lang="en-US" dirty="0"/>
              <a:t>24:45-51, Parable of the Householder </a:t>
            </a:r>
          </a:p>
          <a:p>
            <a:pPr lvl="1"/>
            <a:r>
              <a:rPr lang="en-US" dirty="0" smtClean="0"/>
              <a:t>Mt </a:t>
            </a:r>
            <a:r>
              <a:rPr lang="en-US" dirty="0"/>
              <a:t>25:1-13, Parable of the 10 Virgins</a:t>
            </a:r>
          </a:p>
          <a:p>
            <a:pPr lvl="1"/>
            <a:r>
              <a:rPr lang="en-US" dirty="0" smtClean="0"/>
              <a:t>Mt </a:t>
            </a:r>
            <a:r>
              <a:rPr lang="en-US" dirty="0"/>
              <a:t>25:14-30, Parable of the Talents</a:t>
            </a:r>
          </a:p>
          <a:p>
            <a:pPr lvl="1"/>
            <a:r>
              <a:rPr lang="en-US" dirty="0" smtClean="0"/>
              <a:t>Mt 25:31-46, Parable of the Sheep and Goats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Teachings On Mt Olive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152400" y="2514600"/>
            <a:ext cx="8750427" cy="0"/>
          </a:xfrm>
          <a:prstGeom prst="line">
            <a:avLst/>
          </a:prstGeom>
          <a:ln w="50800" cmpd="dbl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3421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Jesus Travels – Tuesday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987552"/>
            <a:ext cx="9144000" cy="5870448"/>
          </a:xfrm>
          <a:prstGeom prst="rect">
            <a:avLst/>
          </a:prstGeom>
        </p:spPr>
      </p:pic>
      <p:sp>
        <p:nvSpPr>
          <p:cNvPr id="8" name="Down Arrow 7"/>
          <p:cNvSpPr/>
          <p:nvPr/>
        </p:nvSpPr>
        <p:spPr>
          <a:xfrm rot="5400000">
            <a:off x="5486400" y="2895600"/>
            <a:ext cx="914400" cy="914400"/>
          </a:xfrm>
          <a:prstGeom prst="down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 rot="16200000">
            <a:off x="1110246" y="1988070"/>
            <a:ext cx="1335024" cy="1930884"/>
          </a:xfrm>
          <a:prstGeom prst="down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981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Temple Structure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74" y="1600200"/>
            <a:ext cx="9136626" cy="5257800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 rot="15013539">
            <a:off x="5149334" y="5045648"/>
            <a:ext cx="1550401" cy="2155233"/>
          </a:xfrm>
          <a:prstGeom prst="rightArrow">
            <a:avLst>
              <a:gd name="adj1" fmla="val 50000"/>
              <a:gd name="adj2" fmla="val 33664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2800" b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Their View</a:t>
            </a:r>
            <a:endParaRPr lang="en-US" sz="2800" b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18184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Temple Structure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8600" y="990600"/>
            <a:ext cx="8610600" cy="5942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747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Lessons</a:t>
            </a:r>
          </a:p>
          <a:p>
            <a:pPr lvl="1"/>
            <a:r>
              <a:rPr lang="en-US" dirty="0" smtClean="0"/>
              <a:t>Mt 24:1-35, Jerusalem/Temple </a:t>
            </a:r>
          </a:p>
          <a:p>
            <a:pPr lvl="1"/>
            <a:r>
              <a:rPr lang="en-US" dirty="0" smtClean="0"/>
              <a:t>Mt 24:36-25:46, Final Judgment</a:t>
            </a:r>
          </a:p>
          <a:p>
            <a:pPr lvl="1"/>
            <a:r>
              <a:rPr lang="en-US" dirty="0" smtClean="0"/>
              <a:t>Be ready</a:t>
            </a:r>
          </a:p>
          <a:p>
            <a:pPr lvl="2"/>
            <a:r>
              <a:rPr lang="en-US" dirty="0" smtClean="0"/>
              <a:t>It will be a long time</a:t>
            </a:r>
          </a:p>
          <a:p>
            <a:pPr lvl="3"/>
            <a:r>
              <a:rPr lang="en-US" dirty="0" smtClean="0"/>
              <a:t>Temptation to be slothful</a:t>
            </a:r>
          </a:p>
          <a:p>
            <a:pPr lvl="3"/>
            <a:r>
              <a:rPr lang="en-US" dirty="0" smtClean="0"/>
              <a:t>Tortious and the Hare</a:t>
            </a: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Jesus’ Teachings on</a:t>
            </a:r>
            <a:br>
              <a:rPr lang="en-US" dirty="0"/>
            </a:br>
            <a:r>
              <a:rPr lang="en-US" dirty="0"/>
              <a:t>Mt. Olive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152400" y="2667000"/>
            <a:ext cx="8750427" cy="0"/>
          </a:xfrm>
          <a:prstGeom prst="line">
            <a:avLst/>
          </a:prstGeom>
          <a:ln w="50800" cmpd="dbl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923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Lessons</a:t>
            </a:r>
          </a:p>
          <a:p>
            <a:pPr lvl="1"/>
            <a:r>
              <a:rPr lang="en-US" dirty="0" smtClean="0"/>
              <a:t>Mt 24:1-35, Jerusalem/Temple </a:t>
            </a:r>
          </a:p>
          <a:p>
            <a:pPr lvl="1"/>
            <a:r>
              <a:rPr lang="en-US" dirty="0" smtClean="0"/>
              <a:t>Mt 24:36-25:46, Final Judgment</a:t>
            </a:r>
          </a:p>
          <a:p>
            <a:pPr lvl="1"/>
            <a:r>
              <a:rPr lang="en-US" dirty="0" smtClean="0"/>
              <a:t>Be ready</a:t>
            </a:r>
          </a:p>
          <a:p>
            <a:pPr lvl="2"/>
            <a:r>
              <a:rPr lang="en-US" dirty="0" smtClean="0"/>
              <a:t>It will be a long time</a:t>
            </a:r>
          </a:p>
          <a:p>
            <a:pPr lvl="2"/>
            <a:r>
              <a:rPr lang="en-US" dirty="0" smtClean="0"/>
              <a:t>Mostly ready will not be enough</a:t>
            </a:r>
          </a:p>
          <a:p>
            <a:pPr lvl="2"/>
            <a:r>
              <a:rPr lang="en-US" dirty="0" smtClean="0"/>
              <a:t>Being Idle is not enough</a:t>
            </a:r>
          </a:p>
          <a:p>
            <a:pPr lvl="2"/>
            <a:r>
              <a:rPr lang="en-US" dirty="0" smtClean="0"/>
              <a:t>Generosity of the Faithful</a:t>
            </a: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Jesus’ Teachings on</a:t>
            </a:r>
            <a:br>
              <a:rPr lang="en-US" dirty="0"/>
            </a:br>
            <a:r>
              <a:rPr lang="en-US" dirty="0"/>
              <a:t>Mt. Olive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152400" y="2667000"/>
            <a:ext cx="8750427" cy="0"/>
          </a:xfrm>
          <a:prstGeom prst="line">
            <a:avLst/>
          </a:prstGeom>
          <a:ln w="50800" cmpd="dbl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1863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Lessons</a:t>
            </a:r>
          </a:p>
          <a:p>
            <a:r>
              <a:rPr lang="en-US" dirty="0"/>
              <a:t>Mt 10:22, And ye shall be hated of all men for my name's sake: but he that </a:t>
            </a:r>
            <a:r>
              <a:rPr lang="en-US" dirty="0" smtClean="0"/>
              <a:t>endures </a:t>
            </a:r>
            <a:r>
              <a:rPr lang="en-US" dirty="0"/>
              <a:t>to the end shall be saved</a:t>
            </a:r>
            <a:r>
              <a:rPr lang="en-US" dirty="0" smtClean="0"/>
              <a:t>.</a:t>
            </a:r>
          </a:p>
          <a:p>
            <a:pPr lvl="1"/>
            <a:r>
              <a:rPr lang="en-US" dirty="0"/>
              <a:t>Labor </a:t>
            </a:r>
            <a:endParaRPr lang="en-US" dirty="0" smtClean="0"/>
          </a:p>
          <a:p>
            <a:pPr lvl="1"/>
            <a:r>
              <a:rPr lang="en-US" dirty="0" smtClean="0"/>
              <a:t>Endure</a:t>
            </a:r>
          </a:p>
          <a:p>
            <a:pPr lvl="1"/>
            <a:r>
              <a:rPr lang="en-US" dirty="0" smtClean="0"/>
              <a:t>Persevere</a:t>
            </a:r>
            <a:endParaRPr lang="en-US" dirty="0"/>
          </a:p>
          <a:p>
            <a:endParaRPr lang="en-US" dirty="0" smtClean="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Jesus’ Teachings on</a:t>
            </a:r>
            <a:br>
              <a:rPr lang="en-US" dirty="0"/>
            </a:br>
            <a:r>
              <a:rPr lang="en-US" dirty="0"/>
              <a:t>Mt. Olive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152400" y="2667000"/>
            <a:ext cx="8750427" cy="0"/>
          </a:xfrm>
          <a:prstGeom prst="line">
            <a:avLst/>
          </a:prstGeom>
          <a:ln w="50800" cmpd="dbl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1680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Sunday </a:t>
            </a:r>
          </a:p>
          <a:p>
            <a:pPr lvl="1"/>
            <a:r>
              <a:rPr lang="en-US" dirty="0" smtClean="0"/>
              <a:t>Mk 11:1-11, Rides Donkey into Jerusalem</a:t>
            </a:r>
          </a:p>
          <a:p>
            <a:r>
              <a:rPr lang="en-US" dirty="0" smtClean="0"/>
              <a:t>Monday</a:t>
            </a:r>
          </a:p>
          <a:p>
            <a:pPr lvl="1"/>
            <a:r>
              <a:rPr lang="en-US" dirty="0" smtClean="0"/>
              <a:t>Mk 11:12-26, Curses the Barren Fig Tree and Cleanses the Temple</a:t>
            </a:r>
          </a:p>
          <a:p>
            <a:r>
              <a:rPr lang="en-US" dirty="0" smtClean="0"/>
              <a:t>Tuesday</a:t>
            </a:r>
          </a:p>
          <a:p>
            <a:pPr lvl="1"/>
            <a:r>
              <a:rPr lang="en-US" dirty="0" smtClean="0"/>
              <a:t>Mt 21-23, Interrogation &amp; Teaching in the Temple</a:t>
            </a:r>
          </a:p>
          <a:p>
            <a:endParaRPr lang="en-US" dirty="0" smtClean="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Outline of </a:t>
            </a:r>
            <a:r>
              <a:rPr lang="en-US" dirty="0" smtClean="0"/>
              <a:t>the</a:t>
            </a:r>
            <a:br>
              <a:rPr lang="en-US" dirty="0" smtClean="0"/>
            </a:br>
            <a:r>
              <a:rPr lang="en-US" dirty="0" smtClean="0"/>
              <a:t>Last </a:t>
            </a:r>
            <a:r>
              <a:rPr lang="en-US" dirty="0"/>
              <a:t>Week</a:t>
            </a:r>
          </a:p>
        </p:txBody>
      </p:sp>
    </p:spTree>
    <p:extLst>
      <p:ext uri="{BB962C8B-B14F-4D97-AF65-F5344CB8AC3E}">
        <p14:creationId xmlns:p14="http://schemas.microsoft.com/office/powerpoint/2010/main" val="2860076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Jesus’ Last Week</a:t>
            </a:r>
            <a:br>
              <a:rPr lang="en-US" dirty="0" smtClean="0"/>
            </a:br>
            <a:r>
              <a:rPr lang="en-US" dirty="0" smtClean="0"/>
              <a:t>Teachings on Mt Olive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Tuesday</a:t>
            </a:r>
          </a:p>
          <a:p>
            <a:r>
              <a:rPr lang="en-US" dirty="0" smtClean="0"/>
              <a:t>Prophesies and parables </a:t>
            </a:r>
          </a:p>
          <a:p>
            <a:r>
              <a:rPr lang="en-US" dirty="0" smtClean="0"/>
              <a:t>Mt 24-25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1533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Jesus Travels – Tuesday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987552"/>
            <a:ext cx="9144000" cy="5870448"/>
          </a:xfrm>
          <a:prstGeom prst="rect">
            <a:avLst/>
          </a:prstGeom>
        </p:spPr>
      </p:pic>
      <p:sp>
        <p:nvSpPr>
          <p:cNvPr id="8" name="Down Arrow 7"/>
          <p:cNvSpPr/>
          <p:nvPr/>
        </p:nvSpPr>
        <p:spPr>
          <a:xfrm rot="5400000">
            <a:off x="5486400" y="2895600"/>
            <a:ext cx="914400" cy="914400"/>
          </a:xfrm>
          <a:prstGeom prst="down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 rot="16200000">
            <a:off x="1110246" y="1988070"/>
            <a:ext cx="1335024" cy="1930884"/>
          </a:xfrm>
          <a:prstGeom prst="down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127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Teachings On Mt Olive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dirty="0" smtClean="0"/>
              <a:t>Preamble for  Next Teachings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/>
              <a:t>Mt 23:36, </a:t>
            </a:r>
            <a:r>
              <a:rPr lang="en-US" dirty="0" smtClean="0"/>
              <a:t>All </a:t>
            </a:r>
            <a:r>
              <a:rPr lang="en-US" dirty="0"/>
              <a:t>these things shall come upon this </a:t>
            </a:r>
            <a:r>
              <a:rPr lang="en-US" dirty="0" smtClean="0"/>
              <a:t>generation</a:t>
            </a:r>
          </a:p>
          <a:p>
            <a:pPr lvl="1"/>
            <a:r>
              <a:rPr lang="en-US" dirty="0" smtClean="0"/>
              <a:t>Mt 23:38, </a:t>
            </a:r>
            <a:r>
              <a:rPr lang="en-US" dirty="0"/>
              <a:t>your house is left unto you </a:t>
            </a:r>
            <a:r>
              <a:rPr lang="en-US" dirty="0" smtClean="0"/>
              <a:t>desolate</a:t>
            </a:r>
          </a:p>
          <a:p>
            <a:pPr lvl="1"/>
            <a:r>
              <a:rPr lang="en-US" dirty="0" smtClean="0"/>
              <a:t>Mt 23:39, Ye </a:t>
            </a:r>
            <a:r>
              <a:rPr lang="en-US" dirty="0"/>
              <a:t>shall not see me henceforth, till ye shall say, Blessed is he that cometh in the name of the Lord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43377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Teachings On Mt Olive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dirty="0" smtClean="0"/>
              <a:t>Preamble for  Next Teachings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Mt 24:1-3</a:t>
            </a:r>
          </a:p>
          <a:p>
            <a:pPr lvl="1"/>
            <a:r>
              <a:rPr lang="en-US" dirty="0" smtClean="0"/>
              <a:t>Jesus discusses the Temple with Disciples </a:t>
            </a:r>
          </a:p>
          <a:p>
            <a:pPr lvl="2"/>
            <a:r>
              <a:rPr lang="en-US" dirty="0" smtClean="0"/>
              <a:t>On the way to Mt Olives</a:t>
            </a:r>
          </a:p>
          <a:p>
            <a:pPr lvl="2"/>
            <a:r>
              <a:rPr lang="en-US" dirty="0" smtClean="0"/>
              <a:t>Likely looking back at Jerusalem in elevated position</a:t>
            </a:r>
          </a:p>
        </p:txBody>
      </p:sp>
    </p:spTree>
    <p:extLst>
      <p:ext uri="{BB962C8B-B14F-4D97-AF65-F5344CB8AC3E}">
        <p14:creationId xmlns:p14="http://schemas.microsoft.com/office/powerpoint/2010/main" val="85515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Temple Structure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74" y="1600200"/>
            <a:ext cx="9136626" cy="5257800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 rot="15013539">
            <a:off x="5149334" y="5045648"/>
            <a:ext cx="1550401" cy="2155233"/>
          </a:xfrm>
          <a:prstGeom prst="rightArrow">
            <a:avLst>
              <a:gd name="adj1" fmla="val 50000"/>
              <a:gd name="adj2" fmla="val 33664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2800" b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Their View</a:t>
            </a:r>
            <a:endParaRPr lang="en-US" sz="2800" b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70120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Teachings On Mt Olive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dirty="0" smtClean="0"/>
              <a:t>Preamble for  Next Teachings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Mt 24:1-3, Jesus discusses the Temple with Disciples </a:t>
            </a:r>
          </a:p>
          <a:p>
            <a:pPr lvl="1"/>
            <a:r>
              <a:rPr lang="en-US" dirty="0" smtClean="0"/>
              <a:t>Disciples Questions:</a:t>
            </a:r>
          </a:p>
          <a:p>
            <a:pPr lvl="2"/>
            <a:r>
              <a:rPr lang="en-US" dirty="0" smtClean="0"/>
              <a:t>When will Temple be Destroyed</a:t>
            </a:r>
          </a:p>
          <a:p>
            <a:pPr lvl="2"/>
            <a:r>
              <a:rPr lang="en-US" dirty="0" smtClean="0"/>
              <a:t>What are the signs of your coming</a:t>
            </a:r>
          </a:p>
          <a:p>
            <a:pPr lvl="2"/>
            <a:r>
              <a:rPr lang="en-US" dirty="0" smtClean="0"/>
              <a:t>What are the signs of the end of the age</a:t>
            </a:r>
          </a:p>
          <a:p>
            <a:pPr lvl="1"/>
            <a:r>
              <a:rPr lang="en-US" dirty="0" smtClean="0"/>
              <a:t>Mt 24&amp;25 are His answers</a:t>
            </a:r>
          </a:p>
        </p:txBody>
      </p:sp>
    </p:spTree>
    <p:extLst>
      <p:ext uri="{BB962C8B-B14F-4D97-AF65-F5344CB8AC3E}">
        <p14:creationId xmlns:p14="http://schemas.microsoft.com/office/powerpoint/2010/main" val="2984654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3916</TotalTime>
  <Words>1336</Words>
  <Application>Microsoft Office PowerPoint</Application>
  <PresentationFormat>On-screen Show (4:3)</PresentationFormat>
  <Paragraphs>208</Paragraphs>
  <Slides>28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Aharoni</vt:lpstr>
      <vt:lpstr>Copperplate Gothic Bold</vt:lpstr>
      <vt:lpstr>Courier New</vt:lpstr>
      <vt:lpstr>Georgia</vt:lpstr>
      <vt:lpstr>Times New Roman</vt:lpstr>
      <vt:lpstr>Wingdings</vt:lpstr>
      <vt:lpstr>Wingdings 2</vt:lpstr>
      <vt:lpstr>Civic</vt:lpstr>
      <vt:lpstr>Jesus’ Last Week</vt:lpstr>
      <vt:lpstr>Outline of the  Last Week</vt:lpstr>
      <vt:lpstr>Outline of the Last Week</vt:lpstr>
      <vt:lpstr>Jesus’ Last Week Teachings on Mt Olive</vt:lpstr>
      <vt:lpstr>Jesus Travels – Tuesday</vt:lpstr>
      <vt:lpstr>Teachings On Mt Olive</vt:lpstr>
      <vt:lpstr>Teachings On Mt Olive</vt:lpstr>
      <vt:lpstr>Temple Structure</vt:lpstr>
      <vt:lpstr>Teachings On Mt Olive</vt:lpstr>
      <vt:lpstr>Teachings On Mt Olive</vt:lpstr>
      <vt:lpstr>Teachings On Mt Olive</vt:lpstr>
      <vt:lpstr>Teachings On Mt Olive</vt:lpstr>
      <vt:lpstr>Teachings On Mt Olive</vt:lpstr>
      <vt:lpstr>Teachings On Mt Olive</vt:lpstr>
      <vt:lpstr>Teachings On Mt Olive</vt:lpstr>
      <vt:lpstr>Teachings On Mt Olive</vt:lpstr>
      <vt:lpstr>Teachings On Mt Olive</vt:lpstr>
      <vt:lpstr>Teachings On Mt Olive</vt:lpstr>
      <vt:lpstr>Teachings On Mt Olive</vt:lpstr>
      <vt:lpstr>Teachings On Mt Olive</vt:lpstr>
      <vt:lpstr>Teachings On Mt Olive</vt:lpstr>
      <vt:lpstr>Teachings On Mt Olive</vt:lpstr>
      <vt:lpstr>Jesus Travels – Tuesday</vt:lpstr>
      <vt:lpstr>Temple Structure</vt:lpstr>
      <vt:lpstr>Temple Structure</vt:lpstr>
      <vt:lpstr>Jesus’ Teachings on Mt. Olive</vt:lpstr>
      <vt:lpstr>Jesus’ Teachings on Mt. Olive</vt:lpstr>
      <vt:lpstr>Jesus’ Teachings on Mt. Olive</vt:lpstr>
    </vt:vector>
  </TitlesOfParts>
  <Company>EVANGELIST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rdward</dc:creator>
  <cp:lastModifiedBy>rdward</cp:lastModifiedBy>
  <cp:revision>516</cp:revision>
  <dcterms:created xsi:type="dcterms:W3CDTF">1998-07-07T15:18:40Z</dcterms:created>
  <dcterms:modified xsi:type="dcterms:W3CDTF">2019-01-21T14:30:51Z</dcterms:modified>
</cp:coreProperties>
</file>