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notesMasterIdLst>
    <p:notesMasterId r:id="rId12"/>
  </p:notesMasterIdLst>
  <p:sldIdLst>
    <p:sldId id="257" r:id="rId2"/>
    <p:sldId id="275" r:id="rId3"/>
    <p:sldId id="276" r:id="rId4"/>
    <p:sldId id="277" r:id="rId5"/>
    <p:sldId id="279" r:id="rId6"/>
    <p:sldId id="278" r:id="rId7"/>
    <p:sldId id="282" r:id="rId8"/>
    <p:sldId id="281" r:id="rId9"/>
    <p:sldId id="280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E3D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7324" autoAdjust="0"/>
  </p:normalViewPr>
  <p:slideViewPr>
    <p:cSldViewPr>
      <p:cViewPr varScale="1">
        <p:scale>
          <a:sx n="79" d="100"/>
          <a:sy n="79" d="100"/>
        </p:scale>
        <p:origin x="165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2CF9E6-D183-488D-8CC0-9F52C517A203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EC19B-297D-4C31-BF00-E9E3722F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39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Eph 1, contains spiritual blessings through Christ.</a:t>
            </a:r>
          </a:p>
          <a:p>
            <a:r>
              <a:rPr lang="en-US" dirty="0"/>
              <a:t>We will be looking at blessings we have; aside from in addition to these in this lesson.  </a:t>
            </a:r>
          </a:p>
          <a:p>
            <a:r>
              <a:rPr lang="en-US" dirty="0"/>
              <a:t>Reference separate lesson focused on Eph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EC19B-297D-4C31-BF00-E9E3722F5D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413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Lesson has focused upon the Burden God bore for us.  </a:t>
            </a:r>
          </a:p>
          <a:p>
            <a:r>
              <a:rPr lang="en-US" dirty="0"/>
              <a:t>We have burdens to bear, Mt 11:28-30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EC19B-297D-4C31-BF00-E9E3722F5D5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354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28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5665497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4533" y="76201"/>
            <a:ext cx="7704667" cy="990600"/>
          </a:xfrm>
        </p:spPr>
        <p:txBody>
          <a:bodyPr>
            <a:normAutofit/>
          </a:bodyPr>
          <a:lstStyle>
            <a:lvl1pPr>
              <a:defRPr sz="4800" b="1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298864"/>
            <a:ext cx="8305800" cy="5482935"/>
          </a:xfrm>
        </p:spPr>
        <p:txBody>
          <a:bodyPr anchor="t"/>
          <a:lstStyle>
            <a:lvl1pPr marL="461963" indent="-461963">
              <a:buSzPct val="80000"/>
              <a:buFont typeface="Wingdings" panose="05000000000000000000" pitchFamily="2" charset="2"/>
              <a:buChar char="v"/>
              <a:defRPr sz="3600" b="1"/>
            </a:lvl1pPr>
            <a:lvl2pPr marL="914400" indent="-457200">
              <a:buSzPct val="80000"/>
              <a:buFont typeface="Wingdings" panose="05000000000000000000" pitchFamily="2" charset="2"/>
              <a:buChar char="q"/>
              <a:defRPr sz="3200"/>
            </a:lvl2pPr>
            <a:lvl3pPr marL="1200150" indent="-285750">
              <a:buSzPct val="100000"/>
              <a:buFont typeface="Courier New" panose="02070309020205020404" pitchFamily="49" charset="0"/>
              <a:buChar char="o"/>
              <a:defRPr sz="2800" i="1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1C90D1A-928F-4CD1-948B-4D5AA0C8385F}"/>
              </a:ext>
            </a:extLst>
          </p:cNvPr>
          <p:cNvCxnSpPr>
            <a:cxnSpLocks/>
          </p:cNvCxnSpPr>
          <p:nvPr userDrawn="1"/>
        </p:nvCxnSpPr>
        <p:spPr>
          <a:xfrm>
            <a:off x="914400" y="1143000"/>
            <a:ext cx="8077200" cy="0"/>
          </a:xfrm>
          <a:prstGeom prst="line">
            <a:avLst/>
          </a:prstGeom>
          <a:ln w="60325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5408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9812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152400"/>
            <a:ext cx="8153400" cy="914399"/>
          </a:xfrm>
        </p:spPr>
        <p:txBody>
          <a:bodyPr>
            <a:normAutofit/>
          </a:bodyPr>
          <a:lstStyle>
            <a:lvl1pPr>
              <a:defRPr sz="4800" b="1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209748"/>
            <a:ext cx="4044696" cy="5522218"/>
          </a:xfrm>
        </p:spPr>
        <p:txBody>
          <a:bodyPr anchor="t">
            <a:normAutofit/>
          </a:bodyPr>
          <a:lstStyle>
            <a:lvl1pPr marL="457200" indent="-457200">
              <a:buSzPct val="80000"/>
              <a:buFont typeface="Wingdings" panose="05000000000000000000" pitchFamily="2" charset="2"/>
              <a:buChar char="v"/>
              <a:defRPr sz="3600" b="1"/>
            </a:lvl1pPr>
            <a:lvl2pPr marL="914400" indent="-457200">
              <a:buSzPct val="80000"/>
              <a:buFont typeface="Wingdings" panose="05000000000000000000" pitchFamily="2" charset="2"/>
              <a:buChar char="q"/>
              <a:defRPr sz="32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1219200"/>
            <a:ext cx="4044696" cy="5486400"/>
          </a:xfrm>
        </p:spPr>
        <p:txBody>
          <a:bodyPr anchor="t">
            <a:normAutofit/>
          </a:bodyPr>
          <a:lstStyle>
            <a:lvl1pPr marL="457200" indent="-457200">
              <a:buSzPct val="80000"/>
              <a:buFont typeface="Wingdings" panose="05000000000000000000" pitchFamily="2" charset="2"/>
              <a:buChar char="v"/>
              <a:defRPr sz="3600" b="1"/>
            </a:lvl1pPr>
            <a:lvl2pPr marL="914400" indent="-457200">
              <a:buSzPct val="80000"/>
              <a:buFont typeface="Wingdings" panose="05000000000000000000" pitchFamily="2" charset="2"/>
              <a:buChar char="q"/>
              <a:defRPr sz="32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EC3805F-6CDB-4427-B909-191847E85F8B}"/>
              </a:ext>
            </a:extLst>
          </p:cNvPr>
          <p:cNvCxnSpPr>
            <a:cxnSpLocks/>
          </p:cNvCxnSpPr>
          <p:nvPr userDrawn="1"/>
        </p:nvCxnSpPr>
        <p:spPr>
          <a:xfrm>
            <a:off x="914400" y="1143000"/>
            <a:ext cx="8077200" cy="0"/>
          </a:xfrm>
          <a:prstGeom prst="line">
            <a:avLst/>
          </a:prstGeom>
          <a:ln w="60325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2487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C903-AA59-469A-A558-F0A53A57C20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617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01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19868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586BC-72A5-41F2-B351-BF7C670133F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5515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4505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304800"/>
            <a:ext cx="7704667" cy="990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1399608"/>
            <a:ext cx="7704666" cy="46243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FE7C903-AA59-469A-A558-F0A53A57C20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229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5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5" name="Rectangle 77">
            <a:extLst>
              <a:ext uri="{FF2B5EF4-FFF2-40B4-BE49-F238E27FC236}">
                <a16:creationId xmlns:a16="http://schemas.microsoft.com/office/drawing/2014/main" id="{E67A1FC6-22FB-4EA7-B90A-C9F18FBEF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6" name="Freeform: Shape 79">
            <a:extLst>
              <a:ext uri="{FF2B5EF4-FFF2-40B4-BE49-F238E27FC236}">
                <a16:creationId xmlns:a16="http://schemas.microsoft.com/office/drawing/2014/main" id="{6246FDC4-DD97-431A-914A-9EB57A4A3C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34097" cy="6858000"/>
          </a:xfrm>
          <a:custGeom>
            <a:avLst/>
            <a:gdLst>
              <a:gd name="connsiteX0" fmla="*/ 1073044 w 7912130"/>
              <a:gd name="connsiteY0" fmla="*/ 3032931 h 6858000"/>
              <a:gd name="connsiteX1" fmla="*/ 1073044 w 7912130"/>
              <a:gd name="connsiteY1" fmla="*/ 3035810 h 6858000"/>
              <a:gd name="connsiteX2" fmla="*/ 1076802 w 7912130"/>
              <a:gd name="connsiteY2" fmla="*/ 3035810 h 6858000"/>
              <a:gd name="connsiteX3" fmla="*/ 1170738 w 7912130"/>
              <a:gd name="connsiteY3" fmla="*/ 1248347 h 6858000"/>
              <a:gd name="connsiteX4" fmla="*/ 1170738 w 7912130"/>
              <a:gd name="connsiteY4" fmla="*/ 1273486 h 6858000"/>
              <a:gd name="connsiteX5" fmla="*/ 1183895 w 7912130"/>
              <a:gd name="connsiteY5" fmla="*/ 1248347 h 6858000"/>
              <a:gd name="connsiteX6" fmla="*/ 0 w 7912130"/>
              <a:gd name="connsiteY6" fmla="*/ 0 h 6858000"/>
              <a:gd name="connsiteX7" fmla="*/ 2133906 w 7912130"/>
              <a:gd name="connsiteY7" fmla="*/ 0 h 6858000"/>
              <a:gd name="connsiteX8" fmla="*/ 2629909 w 7912130"/>
              <a:gd name="connsiteY8" fmla="*/ 0 h 6858000"/>
              <a:gd name="connsiteX9" fmla="*/ 1227479 w 7912130"/>
              <a:gd name="connsiteY9" fmla="*/ 2669551 h 6858000"/>
              <a:gd name="connsiteX10" fmla="*/ 1235349 w 7912130"/>
              <a:gd name="connsiteY10" fmla="*/ 2673350 h 6858000"/>
              <a:gd name="connsiteX11" fmla="*/ 1353755 w 7912130"/>
              <a:gd name="connsiteY11" fmla="*/ 2754312 h 6858000"/>
              <a:gd name="connsiteX12" fmla="*/ 7912130 w 7912130"/>
              <a:gd name="connsiteY12" fmla="*/ 6858000 h 6858000"/>
              <a:gd name="connsiteX13" fmla="*/ 6066970 w 7912130"/>
              <a:gd name="connsiteY13" fmla="*/ 6858000 h 6858000"/>
              <a:gd name="connsiteX14" fmla="*/ 6059889 w 7912130"/>
              <a:gd name="connsiteY14" fmla="*/ 6852577 h 6858000"/>
              <a:gd name="connsiteX15" fmla="*/ 6059889 w 7912130"/>
              <a:gd name="connsiteY15" fmla="*/ 6857999 h 6858000"/>
              <a:gd name="connsiteX16" fmla="*/ 1707025 w 7912130"/>
              <a:gd name="connsiteY16" fmla="*/ 6857999 h 6858000"/>
              <a:gd name="connsiteX17" fmla="*/ 1707025 w 7912130"/>
              <a:gd name="connsiteY17" fmla="*/ 6858000 h 6858000"/>
              <a:gd name="connsiteX18" fmla="*/ 1073044 w 7912130"/>
              <a:gd name="connsiteY18" fmla="*/ 6858000 h 6858000"/>
              <a:gd name="connsiteX19" fmla="*/ 536592 w 7912130"/>
              <a:gd name="connsiteY19" fmla="*/ 6858000 h 6858000"/>
              <a:gd name="connsiteX20" fmla="*/ 0 w 7912130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912130" h="6858000">
                <a:moveTo>
                  <a:pt x="1073044" y="3032931"/>
                </a:moveTo>
                <a:lnTo>
                  <a:pt x="1073044" y="3035810"/>
                </a:lnTo>
                <a:lnTo>
                  <a:pt x="1076802" y="3035810"/>
                </a:lnTo>
                <a:close/>
                <a:moveTo>
                  <a:pt x="1170738" y="1248347"/>
                </a:moveTo>
                <a:lnTo>
                  <a:pt x="1170738" y="1273486"/>
                </a:lnTo>
                <a:lnTo>
                  <a:pt x="1183895" y="1248347"/>
                </a:lnTo>
                <a:close/>
                <a:moveTo>
                  <a:pt x="0" y="0"/>
                </a:moveTo>
                <a:lnTo>
                  <a:pt x="2133906" y="0"/>
                </a:lnTo>
                <a:lnTo>
                  <a:pt x="2629909" y="0"/>
                </a:lnTo>
                <a:lnTo>
                  <a:pt x="1227479" y="2669551"/>
                </a:lnTo>
                <a:lnTo>
                  <a:pt x="1235349" y="2673350"/>
                </a:lnTo>
                <a:lnTo>
                  <a:pt x="1353755" y="2754312"/>
                </a:lnTo>
                <a:lnTo>
                  <a:pt x="7912130" y="6858000"/>
                </a:lnTo>
                <a:lnTo>
                  <a:pt x="6066970" y="6858000"/>
                </a:lnTo>
                <a:lnTo>
                  <a:pt x="6059889" y="6852577"/>
                </a:lnTo>
                <a:lnTo>
                  <a:pt x="6059889" y="6857999"/>
                </a:lnTo>
                <a:lnTo>
                  <a:pt x="1707025" y="6857999"/>
                </a:lnTo>
                <a:lnTo>
                  <a:pt x="1707025" y="6858000"/>
                </a:lnTo>
                <a:lnTo>
                  <a:pt x="1073044" y="6858000"/>
                </a:lnTo>
                <a:lnTo>
                  <a:pt x="53659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157" name="Freeform: Shape 81">
            <a:extLst>
              <a:ext uri="{FF2B5EF4-FFF2-40B4-BE49-F238E27FC236}">
                <a16:creationId xmlns:a16="http://schemas.microsoft.com/office/drawing/2014/main" id="{CD4E68A2-74B0-42F5-BB75-2E1A7C2018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51938" cy="6858000"/>
          </a:xfrm>
          <a:custGeom>
            <a:avLst/>
            <a:gdLst>
              <a:gd name="connsiteX0" fmla="*/ 696831 w 7535917"/>
              <a:gd name="connsiteY0" fmla="*/ 3032931 h 6858000"/>
              <a:gd name="connsiteX1" fmla="*/ 696831 w 7535917"/>
              <a:gd name="connsiteY1" fmla="*/ 3035810 h 6858000"/>
              <a:gd name="connsiteX2" fmla="*/ 700589 w 7535917"/>
              <a:gd name="connsiteY2" fmla="*/ 3035810 h 6858000"/>
              <a:gd name="connsiteX3" fmla="*/ 794525 w 7535917"/>
              <a:gd name="connsiteY3" fmla="*/ 1248347 h 6858000"/>
              <a:gd name="connsiteX4" fmla="*/ 794525 w 7535917"/>
              <a:gd name="connsiteY4" fmla="*/ 1273486 h 6858000"/>
              <a:gd name="connsiteX5" fmla="*/ 807682 w 7535917"/>
              <a:gd name="connsiteY5" fmla="*/ 1248347 h 6858000"/>
              <a:gd name="connsiteX6" fmla="*/ 0 w 7535917"/>
              <a:gd name="connsiteY6" fmla="*/ 0 h 6858000"/>
              <a:gd name="connsiteX7" fmla="*/ 1757693 w 7535917"/>
              <a:gd name="connsiteY7" fmla="*/ 0 h 6858000"/>
              <a:gd name="connsiteX8" fmla="*/ 2253696 w 7535917"/>
              <a:gd name="connsiteY8" fmla="*/ 0 h 6858000"/>
              <a:gd name="connsiteX9" fmla="*/ 851266 w 7535917"/>
              <a:gd name="connsiteY9" fmla="*/ 2669551 h 6858000"/>
              <a:gd name="connsiteX10" fmla="*/ 859136 w 7535917"/>
              <a:gd name="connsiteY10" fmla="*/ 2673350 h 6858000"/>
              <a:gd name="connsiteX11" fmla="*/ 977542 w 7535917"/>
              <a:gd name="connsiteY11" fmla="*/ 2754312 h 6858000"/>
              <a:gd name="connsiteX12" fmla="*/ 7535917 w 7535917"/>
              <a:gd name="connsiteY12" fmla="*/ 6858000 h 6858000"/>
              <a:gd name="connsiteX13" fmla="*/ 5690757 w 7535917"/>
              <a:gd name="connsiteY13" fmla="*/ 6858000 h 6858000"/>
              <a:gd name="connsiteX14" fmla="*/ 5683676 w 7535917"/>
              <a:gd name="connsiteY14" fmla="*/ 6852577 h 6858000"/>
              <a:gd name="connsiteX15" fmla="*/ 5683676 w 7535917"/>
              <a:gd name="connsiteY15" fmla="*/ 6857999 h 6858000"/>
              <a:gd name="connsiteX16" fmla="*/ 1330812 w 7535917"/>
              <a:gd name="connsiteY16" fmla="*/ 6857999 h 6858000"/>
              <a:gd name="connsiteX17" fmla="*/ 1330812 w 7535917"/>
              <a:gd name="connsiteY17" fmla="*/ 6858000 h 6858000"/>
              <a:gd name="connsiteX18" fmla="*/ 696831 w 7535917"/>
              <a:gd name="connsiteY18" fmla="*/ 6858000 h 6858000"/>
              <a:gd name="connsiteX19" fmla="*/ 160379 w 7535917"/>
              <a:gd name="connsiteY19" fmla="*/ 6858000 h 6858000"/>
              <a:gd name="connsiteX20" fmla="*/ 0 w 7535917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535917" h="6858000">
                <a:moveTo>
                  <a:pt x="696831" y="3032931"/>
                </a:moveTo>
                <a:lnTo>
                  <a:pt x="696831" y="3035810"/>
                </a:lnTo>
                <a:lnTo>
                  <a:pt x="700589" y="3035810"/>
                </a:lnTo>
                <a:close/>
                <a:moveTo>
                  <a:pt x="794525" y="1248347"/>
                </a:moveTo>
                <a:lnTo>
                  <a:pt x="794525" y="1273486"/>
                </a:lnTo>
                <a:lnTo>
                  <a:pt x="807682" y="1248347"/>
                </a:lnTo>
                <a:close/>
                <a:moveTo>
                  <a:pt x="0" y="0"/>
                </a:moveTo>
                <a:lnTo>
                  <a:pt x="1757693" y="0"/>
                </a:lnTo>
                <a:lnTo>
                  <a:pt x="2253696" y="0"/>
                </a:lnTo>
                <a:lnTo>
                  <a:pt x="851266" y="2669551"/>
                </a:lnTo>
                <a:lnTo>
                  <a:pt x="859136" y="2673350"/>
                </a:lnTo>
                <a:lnTo>
                  <a:pt x="977542" y="2754312"/>
                </a:lnTo>
                <a:lnTo>
                  <a:pt x="7535917" y="6858000"/>
                </a:lnTo>
                <a:lnTo>
                  <a:pt x="5690757" y="6858000"/>
                </a:lnTo>
                <a:lnTo>
                  <a:pt x="5683676" y="6852577"/>
                </a:lnTo>
                <a:lnTo>
                  <a:pt x="5683676" y="6857999"/>
                </a:lnTo>
                <a:lnTo>
                  <a:pt x="1330812" y="6857999"/>
                </a:lnTo>
                <a:lnTo>
                  <a:pt x="1330812" y="6858000"/>
                </a:lnTo>
                <a:lnTo>
                  <a:pt x="696831" y="6858000"/>
                </a:lnTo>
                <a:lnTo>
                  <a:pt x="160379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83493" y="755904"/>
            <a:ext cx="5783269" cy="3084576"/>
          </a:xfrm>
        </p:spPr>
        <p:txBody>
          <a:bodyPr anchor="ctr">
            <a:normAutofit/>
          </a:bodyPr>
          <a:lstStyle/>
          <a:p>
            <a:pPr algn="l"/>
            <a:r>
              <a:rPr lang="en-US" altLang="en-US" dirty="0"/>
              <a:t>Blessings of Discipleship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A064381-233E-4448-A3C0-69ED45CAAD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34098" y="4089910"/>
            <a:ext cx="2487526" cy="1712176"/>
          </a:xfrm>
        </p:spPr>
        <p:txBody>
          <a:bodyPr>
            <a:normAutofit/>
          </a:bodyPr>
          <a:lstStyle/>
          <a:p>
            <a:pPr algn="l"/>
            <a:r>
              <a:rPr lang="en-US" altLang="en-US"/>
              <a:t>Eph 1:3</a:t>
            </a:r>
          </a:p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618A64AF-4423-499F-9FA2-FA99A9C369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Blessings of Discipleship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A18E41-5C05-4D04-8139-4C66CB10DD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Salvation from Sin</a:t>
            </a:r>
          </a:p>
          <a:p>
            <a:r>
              <a:rPr lang="en-US" altLang="en-US" dirty="0"/>
              <a:t>Mediator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FA3B913-7B1D-40B3-A1BD-C49F43D6A38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Help is Provided</a:t>
            </a:r>
          </a:p>
          <a:p>
            <a:pPr lvl="1"/>
            <a:r>
              <a:rPr lang="en-US" altLang="en-US" dirty="0"/>
              <a:t>The Word</a:t>
            </a:r>
          </a:p>
          <a:p>
            <a:pPr lvl="1"/>
            <a:r>
              <a:rPr lang="en-US" altLang="en-US" dirty="0"/>
              <a:t>Church</a:t>
            </a:r>
          </a:p>
          <a:p>
            <a:pPr lvl="1"/>
            <a:r>
              <a:rPr lang="en-US" altLang="en-US" dirty="0"/>
              <a:t>Prayer</a:t>
            </a:r>
          </a:p>
          <a:p>
            <a:pPr lvl="1"/>
            <a:r>
              <a:rPr lang="en-US" altLang="en-US" dirty="0"/>
              <a:t>Protection</a:t>
            </a:r>
          </a:p>
          <a:p>
            <a:r>
              <a:rPr lang="en-US" dirty="0"/>
              <a:t>Eternity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BBAAB4-8AF0-4E7A-B87B-039BE7B95009}"/>
              </a:ext>
            </a:extLst>
          </p:cNvPr>
          <p:cNvSpPr txBox="1"/>
          <p:nvPr/>
        </p:nvSpPr>
        <p:spPr>
          <a:xfrm>
            <a:off x="1339596" y="548640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Are you a Disciple?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Blessings of Discipleship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8B6919-FFAA-4329-A510-B246EC127A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Salvation from Sin</a:t>
            </a:r>
          </a:p>
          <a:p>
            <a:pPr lvl="1"/>
            <a:r>
              <a:rPr lang="en-US" altLang="en-US" dirty="0"/>
              <a:t>Jn 3:16, God so loved the World</a:t>
            </a:r>
          </a:p>
          <a:p>
            <a:pPr lvl="1"/>
            <a:r>
              <a:rPr lang="en-US" altLang="en-US" dirty="0"/>
              <a:t>Rom 3:23-24, all have sinned, but </a:t>
            </a:r>
            <a:r>
              <a:rPr lang="en-US" dirty="0"/>
              <a:t>Jesus redeems us</a:t>
            </a:r>
            <a:endParaRPr lang="en-US" altLang="en-US" dirty="0"/>
          </a:p>
          <a:p>
            <a:pPr lvl="1"/>
            <a:r>
              <a:rPr lang="en-US" altLang="en-US" dirty="0"/>
              <a:t>We are all lost without sacrifice of Jesus</a:t>
            </a:r>
          </a:p>
        </p:txBody>
      </p:sp>
    </p:spTree>
    <p:extLst>
      <p:ext uri="{BB962C8B-B14F-4D97-AF65-F5344CB8AC3E}">
        <p14:creationId xmlns:p14="http://schemas.microsoft.com/office/powerpoint/2010/main" val="950328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Blessings of Discipleship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8B6919-FFAA-4329-A510-B246EC127A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We have a Mediator</a:t>
            </a:r>
          </a:p>
          <a:p>
            <a:pPr lvl="1"/>
            <a:r>
              <a:rPr lang="en-US" altLang="en-US" dirty="0"/>
              <a:t>Heb 9:14-15, Jesus is our high priest  who purchased redemption</a:t>
            </a:r>
          </a:p>
          <a:p>
            <a:pPr lvl="1"/>
            <a:r>
              <a:rPr lang="en-US" altLang="en-US" dirty="0"/>
              <a:t>Heb 2:17-18, 4:15-16, Jesus qualifications 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89901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Blessings of Discipleship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8B6919-FFAA-4329-A510-B246EC127A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Help Along Our Way</a:t>
            </a:r>
          </a:p>
          <a:p>
            <a:pPr lvl="1"/>
            <a:r>
              <a:rPr lang="en-US" altLang="en-US" dirty="0"/>
              <a:t>The Word</a:t>
            </a:r>
          </a:p>
          <a:p>
            <a:pPr lvl="2"/>
            <a:r>
              <a:rPr lang="en-US" altLang="en-US" dirty="0" err="1"/>
              <a:t>Jer</a:t>
            </a:r>
            <a:r>
              <a:rPr lang="en-US" altLang="en-US" dirty="0"/>
              <a:t> 10:23, Way of man is not within us</a:t>
            </a:r>
          </a:p>
          <a:p>
            <a:pPr lvl="2"/>
            <a:r>
              <a:rPr lang="en-US" altLang="en-US" dirty="0"/>
              <a:t>Jas 1:5, ask God for Wisdom</a:t>
            </a:r>
          </a:p>
          <a:p>
            <a:pPr lvl="2"/>
            <a:r>
              <a:rPr lang="en-US" altLang="en-US" dirty="0"/>
              <a:t>II Tim 3:15-17, Word makes us complete</a:t>
            </a:r>
          </a:p>
        </p:txBody>
      </p:sp>
    </p:spTree>
    <p:extLst>
      <p:ext uri="{BB962C8B-B14F-4D97-AF65-F5344CB8AC3E}">
        <p14:creationId xmlns:p14="http://schemas.microsoft.com/office/powerpoint/2010/main" val="3129646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Blessings of Discipleship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8B6919-FFAA-4329-A510-B246EC127A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Help Along Our Way</a:t>
            </a:r>
          </a:p>
          <a:p>
            <a:pPr lvl="1"/>
            <a:r>
              <a:rPr lang="en-US" altLang="en-US" dirty="0"/>
              <a:t>We have the Church</a:t>
            </a:r>
          </a:p>
          <a:p>
            <a:pPr lvl="2"/>
            <a:r>
              <a:rPr lang="en-US" altLang="en-US" dirty="0"/>
              <a:t>Eph 4:11-16, edification of the body</a:t>
            </a:r>
          </a:p>
          <a:p>
            <a:pPr lvl="2"/>
            <a:r>
              <a:rPr lang="en-US" altLang="en-US" dirty="0"/>
              <a:t>Col 3:16, </a:t>
            </a:r>
            <a:r>
              <a:rPr lang="en-US" dirty="0"/>
              <a:t>teaching and admonishing one another</a:t>
            </a:r>
            <a:endParaRPr lang="en-US" altLang="en-US" dirty="0"/>
          </a:p>
          <a:p>
            <a:pPr lvl="2"/>
            <a:r>
              <a:rPr lang="en-US" altLang="en-US" dirty="0"/>
              <a:t>Heb 10:25, </a:t>
            </a:r>
            <a:r>
              <a:rPr lang="en-US" dirty="0"/>
              <a:t>exhorting one another</a:t>
            </a:r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0162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74BDE3-F456-419C-AD07-A04CDF5A0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Blessings of Discipleship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8B6919-FFAA-4329-A510-B246EC127A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Help Along Our Way</a:t>
            </a:r>
          </a:p>
          <a:p>
            <a:pPr lvl="1"/>
            <a:r>
              <a:rPr lang="en-US" altLang="en-US" dirty="0"/>
              <a:t>We have Prayer</a:t>
            </a:r>
          </a:p>
          <a:p>
            <a:pPr lvl="2"/>
            <a:r>
              <a:rPr lang="en-US" altLang="en-US" dirty="0"/>
              <a:t>Jas 5:16, </a:t>
            </a:r>
            <a:r>
              <a:rPr lang="en-US" dirty="0"/>
              <a:t>prayer of a righteous man </a:t>
            </a:r>
            <a:endParaRPr lang="en-US" altLang="en-US" dirty="0"/>
          </a:p>
          <a:p>
            <a:pPr lvl="2"/>
            <a:r>
              <a:rPr lang="en-US" altLang="en-US" dirty="0"/>
              <a:t>Lk 18:1-8, Persistent Widow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19566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618A64AF-4423-499F-9FA2-FA99A9C369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Blessings of Discipleship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E1CCC-730F-468E-90C2-019689B7C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Help Along Our Way</a:t>
            </a:r>
          </a:p>
          <a:p>
            <a:pPr lvl="1"/>
            <a:r>
              <a:rPr lang="en-US" altLang="en-US" dirty="0"/>
              <a:t>We are Promised Protection</a:t>
            </a:r>
          </a:p>
          <a:p>
            <a:pPr lvl="2"/>
            <a:r>
              <a:rPr lang="en-US" altLang="en-US" dirty="0"/>
              <a:t>Power of Satan working against us</a:t>
            </a:r>
          </a:p>
          <a:p>
            <a:pPr lvl="2"/>
            <a:r>
              <a:rPr lang="en-US" altLang="en-US" dirty="0"/>
              <a:t>I Cor 10:13, </a:t>
            </a:r>
            <a:r>
              <a:rPr lang="en-US" dirty="0"/>
              <a:t>way of escape when we are tempted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0498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618A64AF-4423-499F-9FA2-FA99A9C369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Blessings of Discipleship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E1CCC-730F-468E-90C2-019689B7C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We have been Promised Eternity</a:t>
            </a:r>
          </a:p>
          <a:p>
            <a:pPr lvl="1"/>
            <a:r>
              <a:rPr lang="en-US" altLang="en-US" dirty="0"/>
              <a:t>Eternal Bliss</a:t>
            </a:r>
          </a:p>
          <a:p>
            <a:pPr lvl="2"/>
            <a:r>
              <a:rPr lang="en-US" altLang="en-US" dirty="0"/>
              <a:t>Jn 14:1-4, Jesus left to prepare a place for us</a:t>
            </a:r>
          </a:p>
          <a:p>
            <a:pPr lvl="2"/>
            <a:r>
              <a:rPr lang="en-US" altLang="en-US" dirty="0"/>
              <a:t>Jn 6:66-69, words of eternal life</a:t>
            </a:r>
          </a:p>
          <a:p>
            <a:pPr lvl="2"/>
            <a:r>
              <a:rPr lang="en-US" altLang="en-US" dirty="0"/>
              <a:t>Rev 21:1-4, 21:10-22:5, word pictures of heaven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522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618A64AF-4423-499F-9FA2-FA99A9C369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Blessings of Discipleship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E1CCC-730F-468E-90C2-019689B7C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We have been Promised Eternity</a:t>
            </a:r>
          </a:p>
          <a:p>
            <a:pPr lvl="1"/>
            <a:r>
              <a:rPr lang="en-US" altLang="en-US" dirty="0"/>
              <a:t>Eternal Punishment</a:t>
            </a:r>
          </a:p>
          <a:p>
            <a:pPr lvl="2"/>
            <a:r>
              <a:rPr lang="en-US" altLang="en-US" dirty="0"/>
              <a:t>Mt 8:12, 22:13, 24:51, 25:30, </a:t>
            </a:r>
            <a:r>
              <a:rPr lang="en-US" dirty="0"/>
              <a:t>weeping and gnashing of teeth</a:t>
            </a:r>
            <a:endParaRPr lang="en-US" altLang="en-US" dirty="0"/>
          </a:p>
          <a:p>
            <a:pPr lvl="2"/>
            <a:r>
              <a:rPr lang="en-US" altLang="en-US" dirty="0"/>
              <a:t>Rev 20:10-15, lake of fire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479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216</TotalTime>
  <Words>324</Words>
  <Application>Microsoft Office PowerPoint</Application>
  <PresentationFormat>On-screen Show (4:3)</PresentationFormat>
  <Paragraphs>61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Corbel</vt:lpstr>
      <vt:lpstr>Courier New</vt:lpstr>
      <vt:lpstr>Wingdings</vt:lpstr>
      <vt:lpstr>Parallax</vt:lpstr>
      <vt:lpstr>Blessings of Discipleship</vt:lpstr>
      <vt:lpstr>Blessings of Discipleship</vt:lpstr>
      <vt:lpstr>Blessings of Discipleship</vt:lpstr>
      <vt:lpstr>Blessings of Discipleship</vt:lpstr>
      <vt:lpstr>Blessings of Discipleship</vt:lpstr>
      <vt:lpstr>Blessings of Discipleship</vt:lpstr>
      <vt:lpstr>Blessings of Discipleship</vt:lpstr>
      <vt:lpstr>Blessings of Discipleship</vt:lpstr>
      <vt:lpstr>Blessings of Discipleship</vt:lpstr>
      <vt:lpstr>Blessings of Discipleship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Ross Ward</dc:creator>
  <cp:lastModifiedBy>Ross Ward</cp:lastModifiedBy>
  <cp:revision>63</cp:revision>
  <dcterms:created xsi:type="dcterms:W3CDTF">2005-09-17T16:47:07Z</dcterms:created>
  <dcterms:modified xsi:type="dcterms:W3CDTF">2019-02-17T21:40:28Z</dcterms:modified>
</cp:coreProperties>
</file>