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4" r:id="rId1"/>
  </p:sldMasterIdLst>
  <p:notesMasterIdLst>
    <p:notesMasterId r:id="rId26"/>
  </p:notesMasterIdLst>
  <p:handoutMasterIdLst>
    <p:handoutMasterId r:id="rId27"/>
  </p:handoutMasterIdLst>
  <p:sldIdLst>
    <p:sldId id="283" r:id="rId2"/>
    <p:sldId id="323" r:id="rId3"/>
    <p:sldId id="305" r:id="rId4"/>
    <p:sldId id="328" r:id="rId5"/>
    <p:sldId id="329" r:id="rId6"/>
    <p:sldId id="330" r:id="rId7"/>
    <p:sldId id="332" r:id="rId8"/>
    <p:sldId id="333" r:id="rId9"/>
    <p:sldId id="334" r:id="rId10"/>
    <p:sldId id="331" r:id="rId11"/>
    <p:sldId id="335" r:id="rId12"/>
    <p:sldId id="336" r:id="rId13"/>
    <p:sldId id="337" r:id="rId14"/>
    <p:sldId id="350" r:id="rId15"/>
    <p:sldId id="344" r:id="rId16"/>
    <p:sldId id="347" r:id="rId17"/>
    <p:sldId id="327" r:id="rId18"/>
    <p:sldId id="338" r:id="rId19"/>
    <p:sldId id="346" r:id="rId20"/>
    <p:sldId id="348" r:id="rId21"/>
    <p:sldId id="340" r:id="rId22"/>
    <p:sldId id="341" r:id="rId23"/>
    <p:sldId id="351" r:id="rId24"/>
    <p:sldId id="349" r:id="rId25"/>
  </p:sldIdLst>
  <p:sldSz cx="9144000" cy="6858000" type="screen4x3"/>
  <p:notesSz cx="6858000" cy="9144000"/>
  <p:defaultTextStyle>
    <a:defPPr>
      <a:defRPr lang="en-US"/>
    </a:defPPr>
    <a:lvl1pPr algn="ctr" rtl="0" eaLnBrk="0" fontAlgn="base" hangingPunct="0">
      <a:spcBef>
        <a:spcPct val="0"/>
      </a:spcBef>
      <a:spcAft>
        <a:spcPct val="0"/>
      </a:spcAft>
      <a:defRPr sz="40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40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40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40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4000" b="1" kern="1200">
        <a:solidFill>
          <a:schemeClr val="tx2"/>
        </a:solidFill>
        <a:latin typeface="Times New Roman" pitchFamily="18" charset="0"/>
        <a:ea typeface="+mn-ea"/>
        <a:cs typeface="+mn-cs"/>
      </a:defRPr>
    </a:lvl5pPr>
    <a:lvl6pPr marL="2286000" algn="l" defTabSz="914400" rtl="0" eaLnBrk="1" latinLnBrk="0" hangingPunct="1">
      <a:defRPr sz="4000" b="1" kern="1200">
        <a:solidFill>
          <a:schemeClr val="tx2"/>
        </a:solidFill>
        <a:latin typeface="Times New Roman" pitchFamily="18" charset="0"/>
        <a:ea typeface="+mn-ea"/>
        <a:cs typeface="+mn-cs"/>
      </a:defRPr>
    </a:lvl6pPr>
    <a:lvl7pPr marL="2743200" algn="l" defTabSz="914400" rtl="0" eaLnBrk="1" latinLnBrk="0" hangingPunct="1">
      <a:defRPr sz="4000" b="1" kern="1200">
        <a:solidFill>
          <a:schemeClr val="tx2"/>
        </a:solidFill>
        <a:latin typeface="Times New Roman" pitchFamily="18" charset="0"/>
        <a:ea typeface="+mn-ea"/>
        <a:cs typeface="+mn-cs"/>
      </a:defRPr>
    </a:lvl7pPr>
    <a:lvl8pPr marL="3200400" algn="l" defTabSz="914400" rtl="0" eaLnBrk="1" latinLnBrk="0" hangingPunct="1">
      <a:defRPr sz="4000" b="1" kern="1200">
        <a:solidFill>
          <a:schemeClr val="tx2"/>
        </a:solidFill>
        <a:latin typeface="Times New Roman" pitchFamily="18" charset="0"/>
        <a:ea typeface="+mn-ea"/>
        <a:cs typeface="+mn-cs"/>
      </a:defRPr>
    </a:lvl8pPr>
    <a:lvl9pPr marL="3657600" algn="l" defTabSz="914400" rtl="0" eaLnBrk="1" latinLnBrk="0" hangingPunct="1">
      <a:defRPr sz="4000" b="1" kern="1200">
        <a:solidFill>
          <a:schemeClr val="tx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CC3300"/>
    <a:srgbClr val="66FFFF"/>
    <a:srgbClr val="FF3300"/>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780" autoAdjust="0"/>
    <p:restoredTop sz="86971" autoAdjust="0"/>
  </p:normalViewPr>
  <p:slideViewPr>
    <p:cSldViewPr>
      <p:cViewPr varScale="1">
        <p:scale>
          <a:sx n="79" d="100"/>
          <a:sy n="79" d="100"/>
        </p:scale>
        <p:origin x="1166" y="38"/>
      </p:cViewPr>
      <p:guideLst>
        <p:guide orient="horz" pos="2160"/>
        <p:guide pos="2880"/>
      </p:guideLst>
    </p:cSldViewPr>
  </p:slideViewPr>
  <p:outlineViewPr>
    <p:cViewPr>
      <p:scale>
        <a:sx n="33" d="100"/>
        <a:sy n="33" d="100"/>
      </p:scale>
      <p:origin x="0" y="6066"/>
    </p:cViewPr>
  </p:outlineViewPr>
  <p:notesTextViewPr>
    <p:cViewPr>
      <p:scale>
        <a:sx n="100" d="100"/>
        <a:sy n="100" d="100"/>
      </p:scale>
      <p:origin x="0" y="0"/>
    </p:cViewPr>
  </p:notesTextViewPr>
  <p:sorterViewPr>
    <p:cViewPr>
      <p:scale>
        <a:sx n="66" d="100"/>
        <a:sy n="66" d="100"/>
      </p:scale>
      <p:origin x="0" y="366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dirty="0"/>
          </a:p>
        </p:txBody>
      </p:sp>
      <p:sp>
        <p:nvSpPr>
          <p:cNvPr id="8192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8192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dirty="0"/>
          </a:p>
        </p:txBody>
      </p:sp>
      <p:sp>
        <p:nvSpPr>
          <p:cNvPr id="8192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A9AB22E-3F9F-4E82-B630-ED7A8106FC18}" type="slidenum">
              <a:rPr lang="en-US"/>
              <a:pPr/>
              <a:t>‹#›</a:t>
            </a:fld>
            <a:endParaRPr lang="en-US" dirty="0"/>
          </a:p>
        </p:txBody>
      </p:sp>
    </p:spTree>
    <p:extLst>
      <p:ext uri="{BB962C8B-B14F-4D97-AF65-F5344CB8AC3E}">
        <p14:creationId xmlns:p14="http://schemas.microsoft.com/office/powerpoint/2010/main" val="32579289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dirty="0"/>
          </a:p>
        </p:txBody>
      </p:sp>
      <p:sp>
        <p:nvSpPr>
          <p:cNvPr id="808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dirty="0"/>
          </a:p>
        </p:txBody>
      </p:sp>
      <p:sp>
        <p:nvSpPr>
          <p:cNvPr id="809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09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dirty="0"/>
          </a:p>
        </p:txBody>
      </p:sp>
      <p:sp>
        <p:nvSpPr>
          <p:cNvPr id="809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96CD0EDE-A35E-4F54-80C3-5C71B125864E}" type="slidenum">
              <a:rPr lang="en-US"/>
              <a:pPr/>
              <a:t>‹#›</a:t>
            </a:fld>
            <a:endParaRPr lang="en-US" dirty="0"/>
          </a:p>
        </p:txBody>
      </p:sp>
    </p:spTree>
    <p:extLst>
      <p:ext uri="{BB962C8B-B14F-4D97-AF65-F5344CB8AC3E}">
        <p14:creationId xmlns:p14="http://schemas.microsoft.com/office/powerpoint/2010/main" val="26827231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B048C6-F51A-4832-AD01-00EDCF00B456}" type="slidenum">
              <a:rPr lang="en-US"/>
              <a:pPr/>
              <a:t>1</a:t>
            </a:fld>
            <a:endParaRPr lang="en-US" dirty="0"/>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33338959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Analogous to salvation offered</a:t>
            </a:r>
            <a:r>
              <a:rPr lang="en-US" baseline="0" dirty="0" smtClean="0"/>
              <a:t> by Jesus </a:t>
            </a:r>
          </a:p>
          <a:p>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19</a:t>
            </a:fld>
            <a:endParaRPr lang="en-US" dirty="0"/>
          </a:p>
        </p:txBody>
      </p:sp>
    </p:spTree>
    <p:extLst>
      <p:ext uri="{BB962C8B-B14F-4D97-AF65-F5344CB8AC3E}">
        <p14:creationId xmlns:p14="http://schemas.microsoft.com/office/powerpoint/2010/main" val="41200518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23</a:t>
            </a:fld>
            <a:endParaRPr lang="en-US" dirty="0"/>
          </a:p>
        </p:txBody>
      </p:sp>
    </p:spTree>
    <p:extLst>
      <p:ext uri="{BB962C8B-B14F-4D97-AF65-F5344CB8AC3E}">
        <p14:creationId xmlns:p14="http://schemas.microsoft.com/office/powerpoint/2010/main" val="3993274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smtClean="0"/>
              <a:t>If you believe</a:t>
            </a:r>
            <a:r>
              <a:rPr lang="en-US" baseline="0" dirty="0" smtClean="0"/>
              <a:t> Jesus you will be “born of the Spirit”; you will “Look Upon the Cross”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Not just a statement of faith; not just that he was a prophet, or son of God.  Do you believe him to obey him.</a:t>
            </a:r>
            <a:endParaRPr lang="en-US" dirty="0" smtClean="0"/>
          </a:p>
          <a:p>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24</a:t>
            </a:fld>
            <a:endParaRPr lang="en-US" dirty="0"/>
          </a:p>
        </p:txBody>
      </p:sp>
    </p:spTree>
    <p:extLst>
      <p:ext uri="{BB962C8B-B14F-4D97-AF65-F5344CB8AC3E}">
        <p14:creationId xmlns:p14="http://schemas.microsoft.com/office/powerpoint/2010/main" val="478844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note of the purpose of the ENTIRE</a:t>
            </a:r>
            <a:r>
              <a:rPr lang="en-US" baseline="0" dirty="0" smtClean="0"/>
              <a:t> book.  Everything John writes makes the case for believing that Jesus is the Christ the Son of God </a:t>
            </a:r>
          </a:p>
          <a:p>
            <a:r>
              <a:rPr lang="en-US" dirty="0" smtClean="0"/>
              <a:t>In our</a:t>
            </a:r>
            <a:r>
              <a:rPr lang="en-US" baseline="0" dirty="0" smtClean="0"/>
              <a:t> lesson here we are looking at the Believing Nicodemus and the requirements for a Jew to enter the kingdom of God. </a:t>
            </a:r>
            <a:endParaRPr lang="en-US" dirty="0" smtClean="0"/>
          </a:p>
          <a:p>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2</a:t>
            </a:fld>
            <a:endParaRPr lang="en-US" dirty="0"/>
          </a:p>
        </p:txBody>
      </p:sp>
    </p:spTree>
    <p:extLst>
      <p:ext uri="{BB962C8B-B14F-4D97-AF65-F5344CB8AC3E}">
        <p14:creationId xmlns:p14="http://schemas.microsoft.com/office/powerpoint/2010/main" val="23771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does Nicodemus</a:t>
            </a:r>
            <a:r>
              <a:rPr lang="en-US" baseline="0" dirty="0" smtClean="0"/>
              <a:t> make it into the Gospel that is written to promote Believe in Jesus?</a:t>
            </a:r>
          </a:p>
          <a:p>
            <a:r>
              <a:rPr lang="en-US" baseline="0" dirty="0" smtClean="0"/>
              <a:t>He is a Pharisee and a ruler, He believed Jesus was from God; that is all we know so far</a:t>
            </a:r>
          </a:p>
          <a:p>
            <a:r>
              <a:rPr lang="en-US" baseline="0" dirty="0" smtClean="0"/>
              <a:t>With his belief Jesus was from God, it could not be said that none of the Pharisees or none of the rulers believed. </a:t>
            </a:r>
          </a:p>
          <a:p>
            <a:r>
              <a:rPr lang="en-US" baseline="0" dirty="0" smtClean="0"/>
              <a:t>This adds weight to  his testimony </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3</a:t>
            </a:fld>
            <a:endParaRPr lang="en-US" dirty="0"/>
          </a:p>
        </p:txBody>
      </p:sp>
    </p:spTree>
    <p:extLst>
      <p:ext uri="{BB962C8B-B14F-4D97-AF65-F5344CB8AC3E}">
        <p14:creationId xmlns:p14="http://schemas.microsoft.com/office/powerpoint/2010/main" val="2068559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a:t>
            </a:r>
            <a:r>
              <a:rPr lang="en-US" baseline="0" dirty="0" smtClean="0"/>
              <a:t> want to make this a physical birth vs. angels, and such; not so; the point it, the Jew will have not greater right to the kingdom than any other.  They must do…. Before entrance.  Entrance is not automatic, because of birth, no inheritance here. </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5</a:t>
            </a:fld>
            <a:endParaRPr lang="en-US" dirty="0"/>
          </a:p>
        </p:txBody>
      </p:sp>
    </p:spTree>
    <p:extLst>
      <p:ext uri="{BB962C8B-B14F-4D97-AF65-F5344CB8AC3E}">
        <p14:creationId xmlns:p14="http://schemas.microsoft.com/office/powerpoint/2010/main" val="15122055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Especially Titus 3:5</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9</a:t>
            </a:fld>
            <a:endParaRPr lang="en-US" dirty="0"/>
          </a:p>
        </p:txBody>
      </p:sp>
    </p:spTree>
    <p:extLst>
      <p:ext uri="{BB962C8B-B14F-4D97-AF65-F5344CB8AC3E}">
        <p14:creationId xmlns:p14="http://schemas.microsoft.com/office/powerpoint/2010/main" val="4151022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God’s graces; Conditions to Grace. </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13</a:t>
            </a:fld>
            <a:endParaRPr lang="en-US" dirty="0"/>
          </a:p>
        </p:txBody>
      </p:sp>
    </p:spTree>
    <p:extLst>
      <p:ext uri="{BB962C8B-B14F-4D97-AF65-F5344CB8AC3E}">
        <p14:creationId xmlns:p14="http://schemas.microsoft.com/office/powerpoint/2010/main" val="105890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God’s graces; Conditions to Grace. </a:t>
            </a:r>
          </a:p>
          <a:p>
            <a:r>
              <a:rPr lang="en-US" dirty="0" smtClean="0"/>
              <a:t>Saul of Tarsus: Acts 22:16</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14</a:t>
            </a:fld>
            <a:endParaRPr lang="en-US" dirty="0"/>
          </a:p>
        </p:txBody>
      </p:sp>
    </p:spTree>
    <p:extLst>
      <p:ext uri="{BB962C8B-B14F-4D97-AF65-F5344CB8AC3E}">
        <p14:creationId xmlns:p14="http://schemas.microsoft.com/office/powerpoint/2010/main" val="29852091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God’s graces; Conditions to Grace. </a:t>
            </a:r>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15</a:t>
            </a:fld>
            <a:endParaRPr lang="en-US" dirty="0"/>
          </a:p>
        </p:txBody>
      </p:sp>
    </p:spTree>
    <p:extLst>
      <p:ext uri="{BB962C8B-B14F-4D97-AF65-F5344CB8AC3E}">
        <p14:creationId xmlns:p14="http://schemas.microsoft.com/office/powerpoint/2010/main" val="3518512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Was he in the kingdom?</a:t>
            </a:r>
            <a:r>
              <a:rPr lang="en-US" baseline="0" dirty="0" smtClean="0"/>
              <a:t>  No he was not yet born again of the spirit. </a:t>
            </a:r>
          </a:p>
          <a:p>
            <a:r>
              <a:rPr lang="en-US" baseline="0" dirty="0" smtClean="0"/>
              <a:t>He believed Jesus was from God but he has not yet believed to the point of obedience </a:t>
            </a:r>
          </a:p>
          <a:p>
            <a:endParaRPr lang="en-US" dirty="0"/>
          </a:p>
        </p:txBody>
      </p:sp>
      <p:sp>
        <p:nvSpPr>
          <p:cNvPr id="4" name="Slide Number Placeholder 3"/>
          <p:cNvSpPr>
            <a:spLocks noGrp="1"/>
          </p:cNvSpPr>
          <p:nvPr>
            <p:ph type="sldNum" sz="quarter" idx="10"/>
          </p:nvPr>
        </p:nvSpPr>
        <p:spPr/>
        <p:txBody>
          <a:bodyPr/>
          <a:lstStyle/>
          <a:p>
            <a:fld id="{96CD0EDE-A35E-4F54-80C3-5C71B125864E}" type="slidenum">
              <a:rPr lang="en-US" smtClean="0"/>
              <a:pPr/>
              <a:t>17</a:t>
            </a:fld>
            <a:endParaRPr lang="en-US" dirty="0"/>
          </a:p>
        </p:txBody>
      </p:sp>
    </p:spTree>
    <p:extLst>
      <p:ext uri="{BB962C8B-B14F-4D97-AF65-F5344CB8AC3E}">
        <p14:creationId xmlns:p14="http://schemas.microsoft.com/office/powerpoint/2010/main" val="722184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36346" y="1788454"/>
            <a:ext cx="6270922" cy="2098226"/>
          </a:xfrm>
        </p:spPr>
        <p:txBody>
          <a:bodyPr anchor="b">
            <a:noAutofit/>
          </a:bodyPr>
          <a:lstStyle>
            <a:lvl1pPr algn="ctr">
              <a:defRPr sz="6000" cap="all" baseline="0">
                <a:solidFill>
                  <a:schemeClr val="tx2"/>
                </a:solidFill>
              </a:defRPr>
            </a:lvl1pPr>
          </a:lstStyle>
          <a:p>
            <a:r>
              <a:rPr lang="en-US" dirty="0" smtClean="0"/>
              <a:t>Click to edit Master title</a:t>
            </a:r>
            <a:endParaRPr lang="en-US" dirty="0"/>
          </a:p>
        </p:txBody>
      </p:sp>
      <p:sp>
        <p:nvSpPr>
          <p:cNvPr id="3" name="Subtitle 2"/>
          <p:cNvSpPr>
            <a:spLocks noGrp="1"/>
          </p:cNvSpPr>
          <p:nvPr>
            <p:ph type="subTitle" idx="1"/>
          </p:nvPr>
        </p:nvSpPr>
        <p:spPr>
          <a:xfrm>
            <a:off x="2009930" y="3956280"/>
            <a:ext cx="5123755" cy="1086237"/>
          </a:xfrm>
          <a:prstGeom prst="rect">
            <a:avLst/>
          </a:prstGeom>
        </p:spPr>
        <p:txBody>
          <a:bodyPr>
            <a:noAutofit/>
          </a:bodyPr>
          <a:lstStyle>
            <a:lvl1pPr marL="0" indent="0" algn="ctr">
              <a:lnSpc>
                <a:spcPct val="112000"/>
              </a:lnSpc>
              <a:spcBef>
                <a:spcPts val="0"/>
              </a:spcBef>
              <a:spcAft>
                <a:spcPts val="0"/>
              </a:spcAft>
              <a:buNone/>
              <a:defRPr sz="32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grpSp>
        <p:nvGrpSpPr>
          <p:cNvPr id="8" name="Group 7"/>
          <p:cNvGrpSpPr/>
          <p:nvPr/>
        </p:nvGrpSpPr>
        <p:grpSpPr>
          <a:xfrm>
            <a:off x="564643" y="744469"/>
            <a:ext cx="8005589" cy="5349671"/>
            <a:chOff x="564643" y="744469"/>
            <a:chExt cx="8005589" cy="5349671"/>
          </a:xfrm>
        </p:grpSpPr>
        <p:sp>
          <p:nvSpPr>
            <p:cNvPr id="11" name="Freeform 6"/>
            <p:cNvSpPr/>
            <p:nvPr/>
          </p:nvSpPr>
          <p:spPr bwMode="auto">
            <a:xfrm>
              <a:off x="6113972" y="1685652"/>
              <a:ext cx="2456260" cy="4408488"/>
            </a:xfrm>
            <a:custGeom>
              <a:avLst/>
              <a:gdLst/>
              <a:ahLst/>
              <a:cxnLst/>
              <a:rect l="l" t="t" r="r" b="b"/>
              <a:pathLst>
                <a:path w="10000" h="10000">
                  <a:moveTo>
                    <a:pt x="8761" y="0"/>
                  </a:moveTo>
                  <a:lnTo>
                    <a:pt x="10000" y="0"/>
                  </a:lnTo>
                  <a:lnTo>
                    <a:pt x="10000" y="10000"/>
                  </a:lnTo>
                  <a:lnTo>
                    <a:pt x="0" y="10000"/>
                  </a:lnTo>
                  <a:lnTo>
                    <a:pt x="0" y="9357"/>
                  </a:lnTo>
                  <a:lnTo>
                    <a:pt x="8761" y="935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564643" y="744469"/>
              <a:ext cx="2456505" cy="4408488"/>
            </a:xfrm>
            <a:custGeom>
              <a:avLst/>
              <a:gdLst/>
              <a:ahLst/>
              <a:cxnLst/>
              <a:rect l="l" t="t" r="r" b="b"/>
              <a:pathLst>
                <a:path w="10001" h="10000">
                  <a:moveTo>
                    <a:pt x="8762" y="0"/>
                  </a:moveTo>
                  <a:lnTo>
                    <a:pt x="10001" y="0"/>
                  </a:lnTo>
                  <a:lnTo>
                    <a:pt x="10001" y="10000"/>
                  </a:lnTo>
                  <a:lnTo>
                    <a:pt x="1" y="10000"/>
                  </a:lnTo>
                  <a:cubicBezTo>
                    <a:pt x="-2" y="9766"/>
                    <a:pt x="4" y="9586"/>
                    <a:pt x="1" y="9352"/>
                  </a:cubicBezTo>
                  <a:lnTo>
                    <a:pt x="8762" y="9346"/>
                  </a:lnTo>
                  <a:lnTo>
                    <a:pt x="8762"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0969567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8153400" cy="762000"/>
          </a:xfrm>
        </p:spPr>
        <p:txBody>
          <a:bodyPr/>
          <a:lstStyle>
            <a:lvl1pPr algn="ctr">
              <a:defRPr/>
            </a:lvl1pPr>
          </a:lstStyle>
          <a:p>
            <a:r>
              <a:rPr lang="en-US" dirty="0" smtClean="0"/>
              <a:t>Click to edit Master title style</a:t>
            </a:r>
            <a:endParaRPr lang="en-US" dirty="0"/>
          </a:p>
        </p:txBody>
      </p:sp>
      <p:sp>
        <p:nvSpPr>
          <p:cNvPr id="7" name="Round Diagonal Corner Rectangle 6"/>
          <p:cNvSpPr/>
          <p:nvPr userDrawn="1"/>
        </p:nvSpPr>
        <p:spPr>
          <a:xfrm>
            <a:off x="609600" y="1295400"/>
            <a:ext cx="8534400" cy="5562601"/>
          </a:xfrm>
          <a:prstGeom prst="round2DiagRect">
            <a:avLst>
              <a:gd name="adj1" fmla="val 20689"/>
              <a:gd name="adj2" fmla="val 0"/>
            </a:avLst>
          </a:prstGeom>
          <a:gradFill>
            <a:gsLst>
              <a:gs pos="0">
                <a:schemeClr val="bg2">
                  <a:alpha val="50000"/>
                </a:schemeClr>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028700" y="1447800"/>
            <a:ext cx="8191500" cy="5334000"/>
          </a:xfrm>
          <a:prstGeom prst="rect">
            <a:avLst/>
          </a:prstGeom>
        </p:spPr>
        <p:txBody>
          <a:bodyPr>
            <a:normAutofit/>
          </a:bodyPr>
          <a:lstStyle>
            <a:lvl1pPr marL="0" indent="0">
              <a:buNone/>
              <a:defRPr sz="3600" b="1"/>
            </a:lvl1pPr>
            <a:lvl2pPr marL="461963" indent="-461963">
              <a:buSzPct val="75000"/>
              <a:buFont typeface="Wingdings" panose="05000000000000000000" pitchFamily="2" charset="2"/>
              <a:buChar char="q"/>
              <a:defRPr sz="3600" b="1" i="0"/>
            </a:lvl2pPr>
            <a:lvl3pPr marL="914400" indent="-452438">
              <a:defRPr sz="3200" b="1" i="1"/>
            </a:lvl3pPr>
            <a:lvl4pPr marL="1376363" indent="-461963">
              <a:defRPr sz="2800"/>
            </a:lvl4pPr>
            <a:lvl5pPr marL="1828800" indent="-452438">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546743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8700" y="191294"/>
            <a:ext cx="7200900" cy="875506"/>
          </a:xfrm>
        </p:spPr>
        <p:txBody>
          <a:bodyPr/>
          <a:lstStyle>
            <a:lvl1pPr algn="ctr">
              <a:defRPr>
                <a:solidFill>
                  <a:schemeClr val="tx2"/>
                </a:solidFill>
              </a:defRPr>
            </a:lvl1pPr>
          </a:lstStyle>
          <a:p>
            <a:r>
              <a:rPr lang="en-US" dirty="0" smtClean="0"/>
              <a:t>Click to edit Master title</a:t>
            </a:r>
            <a:endParaRPr lang="en-US" dirty="0"/>
          </a:p>
        </p:txBody>
      </p:sp>
      <p:sp>
        <p:nvSpPr>
          <p:cNvPr id="8" name="Round Diagonal Corner Rectangle 7"/>
          <p:cNvSpPr/>
          <p:nvPr userDrawn="1"/>
        </p:nvSpPr>
        <p:spPr>
          <a:xfrm>
            <a:off x="609600" y="1375794"/>
            <a:ext cx="4038600" cy="5329807"/>
          </a:xfrm>
          <a:prstGeom prst="round2DiagRect">
            <a:avLst>
              <a:gd name="adj1" fmla="val 8471"/>
              <a:gd name="adj2" fmla="val 8725"/>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3" name="Content Placeholder 2"/>
          <p:cNvSpPr>
            <a:spLocks noGrp="1"/>
          </p:cNvSpPr>
          <p:nvPr>
            <p:ph sz="half" idx="1"/>
          </p:nvPr>
        </p:nvSpPr>
        <p:spPr>
          <a:xfrm>
            <a:off x="685800" y="1509408"/>
            <a:ext cx="3962400" cy="5119992"/>
          </a:xfrm>
          <a:prstGeom prst="rect">
            <a:avLst/>
          </a:prstGeom>
        </p:spPr>
        <p:txBody>
          <a:bodyPr>
            <a:normAutofit/>
          </a:bodyPr>
          <a:lstStyle>
            <a:lvl1pPr>
              <a:defRPr sz="3200" baseline="0">
                <a:solidFill>
                  <a:schemeClr val="tx2"/>
                </a:solidFill>
              </a:defRPr>
            </a:lvl1pPr>
            <a:lvl2pPr>
              <a:defRPr sz="3200" baseline="0">
                <a:solidFill>
                  <a:schemeClr val="tx2"/>
                </a:solidFill>
              </a:defRPr>
            </a:lvl2pPr>
            <a:lvl3pPr>
              <a:defRPr sz="2800" baseline="0">
                <a:solidFill>
                  <a:schemeClr val="tx2"/>
                </a:solidFill>
              </a:defRPr>
            </a:lvl3pPr>
            <a:lvl4pPr>
              <a:defRPr sz="2800" baseline="0">
                <a:solidFill>
                  <a:schemeClr val="tx2"/>
                </a:solidFill>
              </a:defRPr>
            </a:lvl4pPr>
            <a:lvl5pPr>
              <a:defRPr sz="2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Round Diagonal Corner Rectangle 8"/>
          <p:cNvSpPr/>
          <p:nvPr userDrawn="1"/>
        </p:nvSpPr>
        <p:spPr>
          <a:xfrm>
            <a:off x="4928307" y="1371600"/>
            <a:ext cx="4038600" cy="5329807"/>
          </a:xfrm>
          <a:prstGeom prst="round2DiagRect">
            <a:avLst>
              <a:gd name="adj1" fmla="val 8471"/>
              <a:gd name="adj2" fmla="val 8725"/>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4" name="Content Placeholder 3"/>
          <p:cNvSpPr>
            <a:spLocks noGrp="1"/>
          </p:cNvSpPr>
          <p:nvPr>
            <p:ph sz="half" idx="2"/>
          </p:nvPr>
        </p:nvSpPr>
        <p:spPr>
          <a:xfrm>
            <a:off x="5029199" y="1509408"/>
            <a:ext cx="3937707" cy="5104118"/>
          </a:xfrm>
          <a:prstGeom prst="rect">
            <a:avLst/>
          </a:prstGeom>
        </p:spPr>
        <p:txBody>
          <a:bodyPr>
            <a:normAutofit/>
          </a:bodyPr>
          <a:lstStyle>
            <a:lvl1pPr>
              <a:defRPr sz="3200">
                <a:solidFill>
                  <a:schemeClr val="tx2"/>
                </a:solidFill>
              </a:defRPr>
            </a:lvl1pPr>
            <a:lvl2pPr>
              <a:defRPr sz="3200">
                <a:solidFill>
                  <a:schemeClr val="tx2"/>
                </a:solidFill>
              </a:defRPr>
            </a:lvl2pPr>
            <a:lvl3pPr>
              <a:defRPr sz="2800">
                <a:solidFill>
                  <a:schemeClr val="tx2"/>
                </a:solidFill>
              </a:defRPr>
            </a:lvl3pPr>
            <a:lvl4pPr>
              <a:defRPr sz="2800">
                <a:solidFill>
                  <a:schemeClr val="tx2"/>
                </a:solidFill>
              </a:defRPr>
            </a:lvl4pPr>
            <a:lvl5pPr>
              <a:defRPr sz="2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9611156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ound Diagonal Corner Rectangle 9"/>
          <p:cNvSpPr/>
          <p:nvPr userDrawn="1"/>
        </p:nvSpPr>
        <p:spPr>
          <a:xfrm>
            <a:off x="609600" y="2814636"/>
            <a:ext cx="4038600" cy="3971358"/>
          </a:xfrm>
          <a:prstGeom prst="round2DiagRect">
            <a:avLst>
              <a:gd name="adj1" fmla="val 8471"/>
              <a:gd name="adj2" fmla="val 8725"/>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11" name="Round Diagonal Corner Rectangle 10"/>
          <p:cNvSpPr/>
          <p:nvPr userDrawn="1"/>
        </p:nvSpPr>
        <p:spPr>
          <a:xfrm>
            <a:off x="4928307" y="2810442"/>
            <a:ext cx="4038600" cy="3971358"/>
          </a:xfrm>
          <a:prstGeom prst="round2DiagRect">
            <a:avLst>
              <a:gd name="adj1" fmla="val 8471"/>
              <a:gd name="adj2" fmla="val 8725"/>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28700" y="304800"/>
            <a:ext cx="72009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28700" y="1981200"/>
            <a:ext cx="3335840" cy="823912"/>
          </a:xfrm>
          <a:prstGeom prst="rect">
            <a:avLst/>
          </a:prstGeo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914400" y="2946177"/>
            <a:ext cx="3335839" cy="3652089"/>
          </a:xfrm>
          <a:prstGeom prst="rect">
            <a:avLst/>
          </a:prstGeo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893760" y="1990724"/>
            <a:ext cx="3335840" cy="823912"/>
          </a:xfrm>
          <a:prstGeom prst="rect">
            <a:avLst/>
          </a:prstGeom>
        </p:spPr>
        <p:txBody>
          <a:bodyPr anchor="b">
            <a:noAutofit/>
          </a:bodyPr>
          <a:lstStyle>
            <a:lvl1pPr marL="0" indent="0">
              <a:lnSpc>
                <a:spcPct val="84000"/>
              </a:lnSpc>
              <a:spcBef>
                <a:spcPts val="0"/>
              </a:spcBef>
              <a:spcAft>
                <a:spcPts val="0"/>
              </a:spcAft>
              <a:buNone/>
              <a:defRPr sz="2400" b="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5198560" y="2946177"/>
            <a:ext cx="3335840" cy="3652089"/>
          </a:xfrm>
          <a:prstGeom prst="rect">
            <a:avLst/>
          </a:prstGeo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3870528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out)">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32"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ircle(out)">
                                      <p:cBhvr>
                                        <p:cTn id="1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25419767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661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342900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04800" y="685800"/>
            <a:ext cx="2891790" cy="2157884"/>
          </a:xfrm>
        </p:spPr>
        <p:txBody>
          <a:bodyPr anchor="t">
            <a:noAutofit/>
          </a:bodyPr>
          <a:lstStyle>
            <a:lvl1pPr>
              <a:lnSpc>
                <a:spcPct val="84000"/>
              </a:lnSpc>
              <a:defRPr sz="4400" baseline="0">
                <a:solidFill>
                  <a:schemeClr val="tx2"/>
                </a:solidFill>
              </a:defRPr>
            </a:lvl1pPr>
          </a:lstStyle>
          <a:p>
            <a:r>
              <a:rPr lang="en-US" dirty="0" smtClean="0"/>
              <a:t>Click to edit Master title style</a:t>
            </a:r>
            <a:endParaRPr lang="en-US" dirty="0"/>
          </a:p>
        </p:txBody>
      </p:sp>
      <p:sp>
        <p:nvSpPr>
          <p:cNvPr id="11" name="Rectangle 10" title="Divider Bar"/>
          <p:cNvSpPr/>
          <p:nvPr/>
        </p:nvSpPr>
        <p:spPr>
          <a:xfrm>
            <a:off x="342900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ext Placeholder 3"/>
          <p:cNvSpPr>
            <a:spLocks noGrp="1"/>
          </p:cNvSpPr>
          <p:nvPr>
            <p:ph type="body" sz="half" idx="2"/>
          </p:nvPr>
        </p:nvSpPr>
        <p:spPr>
          <a:xfrm>
            <a:off x="304800" y="3237344"/>
            <a:ext cx="2891790" cy="3011056"/>
          </a:xfrm>
          <a:prstGeom prst="rect">
            <a:avLst/>
          </a:prstGeom>
        </p:spPr>
        <p:txBody>
          <a:bodyPr>
            <a:normAutofit/>
          </a:bodyPr>
          <a:lstStyle>
            <a:lvl1pPr marL="0" indent="0">
              <a:lnSpc>
                <a:spcPct val="113000"/>
              </a:lnSpc>
              <a:spcBef>
                <a:spcPts val="0"/>
              </a:spcBef>
              <a:spcAft>
                <a:spcPts val="1500"/>
              </a:spcAft>
              <a:buNone/>
              <a:defRPr sz="3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pic>
        <p:nvPicPr>
          <p:cNvPr id="12" name="Picture 11"/>
          <p:cNvPicPr>
            <a:picLocks noChangeAspect="1" noChangeArrowheads="1"/>
          </p:cNvPicPr>
          <p:nvPr userDrawn="1"/>
        </p:nvPicPr>
        <p:blipFill>
          <a:blip r:embed="rId2" cstate="print"/>
          <a:srcRect/>
          <a:stretch>
            <a:fillRect/>
          </a:stretch>
        </p:blipFill>
        <p:spPr bwMode="auto">
          <a:xfrm>
            <a:off x="3306022" y="-152400"/>
            <a:ext cx="6113356" cy="7315200"/>
          </a:xfrm>
          <a:prstGeom prst="rect">
            <a:avLst/>
          </a:prstGeom>
          <a:noFill/>
          <a:ln w="9525">
            <a:noFill/>
            <a:miter lim="800000"/>
            <a:headEnd/>
            <a:tailEnd/>
          </a:ln>
          <a:effectLst/>
        </p:spPr>
      </p:pic>
      <p:sp>
        <p:nvSpPr>
          <p:cNvPr id="3" name="Content Placeholder 2"/>
          <p:cNvSpPr>
            <a:spLocks noGrp="1"/>
          </p:cNvSpPr>
          <p:nvPr>
            <p:ph idx="1"/>
          </p:nvPr>
        </p:nvSpPr>
        <p:spPr>
          <a:xfrm>
            <a:off x="3886200" y="381000"/>
            <a:ext cx="4953000" cy="5410200"/>
          </a:xfrm>
          <a:prstGeom prst="rect">
            <a:avLst/>
          </a:prstGeom>
        </p:spPr>
        <p:txBody>
          <a:bodyPr/>
          <a:lstStyle>
            <a:lvl1pPr marL="514350" indent="-514350">
              <a:buFont typeface="Wingdings" panose="05000000000000000000" pitchFamily="2" charset="2"/>
              <a:buChar char="q"/>
              <a:defRPr sz="3200"/>
            </a:lvl1pPr>
            <a:lvl2pPr>
              <a:defRPr sz="3200"/>
            </a:lvl2pPr>
            <a:lvl3pPr>
              <a:defRPr sz="3200"/>
            </a:lvl3pPr>
            <a:lvl4pPr>
              <a:defRPr sz="3200"/>
            </a:lvl4pPr>
            <a:lvl5pPr>
              <a:defRPr sz="32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8688329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8" name="Rectangle 7" title="Background Shape"/>
          <p:cNvSpPr/>
          <p:nvPr/>
        </p:nvSpPr>
        <p:spPr>
          <a:xfrm>
            <a:off x="1" y="1075"/>
            <a:ext cx="360045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279" y="254746"/>
            <a:ext cx="3260521" cy="2157884"/>
          </a:xfrm>
        </p:spPr>
        <p:txBody>
          <a:bodyPr anchor="t">
            <a:noAutofit/>
          </a:bodyPr>
          <a:lstStyle>
            <a:lvl1pPr>
              <a:lnSpc>
                <a:spcPct val="100000"/>
              </a:lnSpc>
              <a:defRPr sz="4400" baseline="0">
                <a:solidFill>
                  <a:schemeClr val="tx2"/>
                </a:solidFill>
              </a:defRPr>
            </a:lvl1pPr>
          </a:lstStyle>
          <a:p>
            <a:r>
              <a:rPr lang="en-US" dirty="0" smtClean="0"/>
              <a:t>Click to edit Master title style</a:t>
            </a:r>
            <a:endParaRPr lang="en-US" dirty="0"/>
          </a:p>
        </p:txBody>
      </p:sp>
      <p:sp>
        <p:nvSpPr>
          <p:cNvPr id="5" name="Rounded Rectangle 4"/>
          <p:cNvSpPr/>
          <p:nvPr userDrawn="1"/>
        </p:nvSpPr>
        <p:spPr>
          <a:xfrm>
            <a:off x="3600450" y="-5379"/>
            <a:ext cx="5543550" cy="6863379"/>
          </a:xfrm>
          <a:prstGeom prst="roundRect">
            <a:avLst>
              <a:gd name="adj" fmla="val 562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733798" y="152400"/>
            <a:ext cx="5334001" cy="6629400"/>
          </a:xfrm>
          <a:prstGeom prst="rect">
            <a:avLst/>
          </a:prstGeom>
        </p:spPr>
        <p:txBody>
          <a:bodyPr>
            <a:normAutofit/>
          </a:bodyPr>
          <a:lstStyle>
            <a:lvl1pPr marL="0" indent="0">
              <a:buFont typeface="Wingdings" panose="05000000000000000000" pitchFamily="2" charset="2"/>
              <a:buNone/>
              <a:defRPr sz="3600"/>
            </a:lvl1pPr>
            <a:lvl2pPr marL="461963" indent="-461963">
              <a:buSzPct val="80000"/>
              <a:buFont typeface="Wingdings" panose="05000000000000000000" pitchFamily="2" charset="2"/>
              <a:buChar char="q"/>
              <a:defRPr sz="3200"/>
            </a:lvl2pPr>
            <a:lvl3pPr marL="914400" indent="-452438">
              <a:defRPr sz="2800"/>
            </a:lvl3pPr>
            <a:lvl4pPr marL="1258888" indent="-344488">
              <a:defRPr sz="2400"/>
            </a:lvl4pPr>
            <a:lvl5pPr marL="1601788" indent="-342900">
              <a:defRPr sz="2000"/>
            </a:lvl5pPr>
            <a:lvl6pPr>
              <a:defRPr sz="1200"/>
            </a:lvl6pPr>
            <a:lvl7pPr>
              <a:defRPr sz="1200"/>
            </a:lvl7pPr>
            <a:lvl8pPr>
              <a:defRPr sz="1200"/>
            </a:lvl8pPr>
            <a:lvl9pPr>
              <a:defRPr sz="12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9" name="Content Placeholder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2590800"/>
            <a:ext cx="3550952" cy="4191000"/>
          </a:xfrm>
          <a:prstGeom prst="rect">
            <a:avLst/>
          </a:prstGeom>
        </p:spPr>
      </p:pic>
    </p:spTree>
    <p:extLst>
      <p:ext uri="{BB962C8B-B14F-4D97-AF65-F5344CB8AC3E}">
        <p14:creationId xmlns:p14="http://schemas.microsoft.com/office/powerpoint/2010/main" val="26003168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397764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42925" y="685800"/>
            <a:ext cx="2891790" cy="2157884"/>
          </a:xfrm>
        </p:spPr>
        <p:txBody>
          <a:bodyPr anchor="t">
            <a:normAutofit/>
          </a:bodyPr>
          <a:lstStyle>
            <a:lvl1pPr>
              <a:lnSpc>
                <a:spcPct val="84000"/>
              </a:lnSpc>
              <a:defRPr sz="44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149090" y="1"/>
            <a:ext cx="4994910" cy="6857999"/>
          </a:xfrm>
          <a:prstGeom prst="rect">
            <a:avLst/>
          </a:prstGeom>
        </p:spPr>
        <p:txBody>
          <a:bodyPr anchor="t">
            <a:normAutofit/>
          </a:bodyPr>
          <a:lstStyle>
            <a:lvl1pPr marL="0" indent="0">
              <a:buNone/>
              <a:defRPr sz="1500"/>
            </a:lvl1pPr>
            <a:lvl2pPr marL="342900" indent="0">
              <a:buNone/>
              <a:defRPr sz="1500"/>
            </a:lvl2pPr>
            <a:lvl3pPr marL="685800" indent="0">
              <a:buNone/>
              <a:defRPr sz="15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542925" y="2855968"/>
            <a:ext cx="2891790" cy="3011432"/>
          </a:xfrm>
          <a:prstGeom prst="rect">
            <a:avLst/>
          </a:prstGeom>
        </p:spPr>
        <p:txBody>
          <a:bodyPr>
            <a:normAutofit/>
          </a:bodyPr>
          <a:lstStyle>
            <a:lvl1pPr marL="0" indent="0">
              <a:lnSpc>
                <a:spcPct val="113000"/>
              </a:lnSpc>
              <a:spcBef>
                <a:spcPts val="0"/>
              </a:spcBef>
              <a:spcAft>
                <a:spcPts val="1500"/>
              </a:spcAft>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9" name="Rectangle 8"/>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Divider Bar"/>
          <p:cNvSpPr/>
          <p:nvPr/>
        </p:nvSpPr>
        <p:spPr>
          <a:xfrm>
            <a:off x="3977640"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630828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11"/>
          <a:stretch>
            <a:fillRect/>
          </a:stretch>
        </p:blipFill>
        <p:spPr>
          <a:xfrm>
            <a:off x="0" y="0"/>
            <a:ext cx="9165382" cy="6841222"/>
          </a:xfrm>
          <a:prstGeom prst="rect">
            <a:avLst/>
          </a:prstGeom>
        </p:spPr>
      </p:pic>
      <p:sp>
        <p:nvSpPr>
          <p:cNvPr id="12" name="Round Diagonal Corner Rectangle 11"/>
          <p:cNvSpPr/>
          <p:nvPr userDrawn="1"/>
        </p:nvSpPr>
        <p:spPr>
          <a:xfrm>
            <a:off x="567072" y="76200"/>
            <a:ext cx="8534400" cy="990600"/>
          </a:xfrm>
          <a:prstGeom prst="round2DiagRect">
            <a:avLst>
              <a:gd name="adj1" fmla="val 40044"/>
              <a:gd name="adj2" fmla="val 0"/>
            </a:avLst>
          </a:prstGeom>
          <a:gradFill>
            <a:gsLst>
              <a:gs pos="0">
                <a:schemeClr val="bg2"/>
              </a:gs>
              <a:gs pos="86000">
                <a:schemeClr val="accent1">
                  <a:satMod val="110000"/>
                  <a:lumMod val="100000"/>
                  <a:shade val="100000"/>
                </a:schemeClr>
              </a:gs>
              <a:gs pos="100000">
                <a:schemeClr val="accent1">
                  <a:lumMod val="99000"/>
                  <a:satMod val="120000"/>
                  <a:shade val="78000"/>
                </a:schemeClr>
              </a:gs>
            </a:gsLst>
          </a:gra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28700" y="191294"/>
            <a:ext cx="7200900" cy="799306"/>
          </a:xfrm>
          <a:prstGeom prst="rect">
            <a:avLst/>
          </a:prstGeom>
        </p:spPr>
        <p:txBody>
          <a:bodyPr vert="horz" lIns="91440" tIns="45720" rIns="91440" bIns="45720" rtlCol="0" anchor="ctr">
            <a:normAutofit/>
          </a:bodyPr>
          <a:lstStyle/>
          <a:p>
            <a:r>
              <a:rPr lang="en-US" dirty="0" smtClean="0"/>
              <a:t>Click to edit Master title</a:t>
            </a:r>
            <a:endParaRPr lang="en-US" dirty="0"/>
          </a:p>
        </p:txBody>
      </p:sp>
      <p:sp>
        <p:nvSpPr>
          <p:cNvPr id="9" name="Rectangle 8"/>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title="Side bar"/>
          <p:cNvSpPr/>
          <p:nvPr/>
        </p:nvSpPr>
        <p:spPr>
          <a:xfrm>
            <a:off x="358571" y="376"/>
            <a:ext cx="17145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Rectangle 6" title="Side bar"/>
          <p:cNvSpPr/>
          <p:nvPr userDrawn="1"/>
        </p:nvSpPr>
        <p:spPr>
          <a:xfrm>
            <a:off x="444994" y="1143000"/>
            <a:ext cx="8656477" cy="1726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17053206"/>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8" r:id="rId3"/>
    <p:sldLayoutId id="2147483729" r:id="rId4"/>
    <p:sldLayoutId id="2147483730" r:id="rId5"/>
    <p:sldLayoutId id="2147483731" r:id="rId6"/>
    <p:sldLayoutId id="2147483732" r:id="rId7"/>
    <p:sldLayoutId id="2147483734" r:id="rId8"/>
    <p:sldLayoutId id="2147483733" r:id="rId9"/>
  </p:sldLayoutIdLst>
  <p:timing>
    <p:tnLst>
      <p:par>
        <p:cTn id="1" dur="indefinite" restart="never" nodeType="tmRoot"/>
      </p:par>
    </p:tnLst>
  </p:timing>
  <p:txStyles>
    <p:titleStyle>
      <a:lvl1pPr algn="l" defTabSz="685800" rtl="0" eaLnBrk="1" latinLnBrk="0" hangingPunct="1">
        <a:lnSpc>
          <a:spcPct val="89000"/>
        </a:lnSpc>
        <a:spcBef>
          <a:spcPct val="0"/>
        </a:spcBef>
        <a:buNone/>
        <a:defRPr sz="4400" b="0" kern="1200" cap="none" spc="0" baseline="0">
          <a:ln w="0"/>
          <a:solidFill>
            <a:schemeClr val="tx1"/>
          </a:solidFill>
          <a:effectLst>
            <a:outerShdw blurRad="50800" dist="38100" dir="18900000" algn="bl" rotWithShape="0">
              <a:prstClr val="black">
                <a:alpha val="40000"/>
              </a:prstClr>
            </a:outerShdw>
          </a:effectLst>
          <a:latin typeface="+mj-lt"/>
          <a:ea typeface="+mj-ea"/>
          <a:cs typeface="+mj-cs"/>
        </a:defRPr>
      </a:lvl1pPr>
    </p:titleStyle>
    <p:bodyStyle>
      <a:lvl1pPr marL="384048" indent="-384048" algn="l" defTabSz="6858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6858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6912">
          <p15:clr>
            <a:srgbClr val="F26B43"/>
          </p15:clr>
        </p15:guide>
        <p15:guide id="2" pos="936">
          <p15:clr>
            <a:srgbClr val="F26B43"/>
          </p15:clr>
        </p15:guide>
        <p15:guide id="3" pos="864">
          <p15:clr>
            <a:srgbClr val="F26B43"/>
          </p15:clr>
        </p15:guide>
        <p15:guide id="4" orient="horz" pos="1368">
          <p15:clr>
            <a:srgbClr val="F26B43"/>
          </p15:clr>
        </p15:guide>
        <p15:guide id="5"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5184">
          <p15:clr>
            <a:srgbClr val="F26B43"/>
          </p15:clr>
        </p15:guide>
        <p15:guide id="10" pos="702">
          <p15:clr>
            <a:srgbClr val="F26B43"/>
          </p15:clr>
        </p15:guide>
        <p15:guide id="11" pos="64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Jesus</a:t>
            </a:r>
            <a:br>
              <a:rPr lang="en-US" dirty="0" smtClean="0"/>
            </a:br>
            <a:r>
              <a:rPr lang="en-US" dirty="0" smtClean="0"/>
              <a:t>Nicodemus Believed</a:t>
            </a:r>
            <a:endParaRPr lang="en-US" dirty="0"/>
          </a:p>
        </p:txBody>
      </p:sp>
      <p:sp>
        <p:nvSpPr>
          <p:cNvPr id="3" name="Subtitle 2"/>
          <p:cNvSpPr>
            <a:spLocks noGrp="1"/>
          </p:cNvSpPr>
          <p:nvPr>
            <p:ph type="subTitle" idx="1"/>
          </p:nvPr>
        </p:nvSpPr>
        <p:spPr/>
        <p:txBody>
          <a:bodyPr/>
          <a:lstStyle/>
          <a:p>
            <a:r>
              <a:rPr lang="en-US" dirty="0" smtClean="0"/>
              <a:t>Jn 3:1-17</a:t>
            </a:r>
            <a:endParaRPr lang="en-US" dirty="0"/>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8" name="Content Placeholder 7"/>
          <p:cNvSpPr>
            <a:spLocks noGrp="1"/>
          </p:cNvSpPr>
          <p:nvPr>
            <p:ph idx="1"/>
          </p:nvPr>
        </p:nvSpPr>
        <p:spPr/>
        <p:txBody>
          <a:bodyPr/>
          <a:lstStyle/>
          <a:p>
            <a:r>
              <a:rPr lang="en-US" dirty="0"/>
              <a:t>Jn </a:t>
            </a:r>
            <a:r>
              <a:rPr lang="en-US" dirty="0" smtClean="0"/>
              <a:t>3:4-8, The Rebirth</a:t>
            </a:r>
          </a:p>
          <a:p>
            <a:pPr lvl="1"/>
            <a:r>
              <a:rPr lang="en-US" dirty="0" smtClean="0"/>
              <a:t>Entering Kingdom of God</a:t>
            </a:r>
          </a:p>
          <a:p>
            <a:pPr lvl="2"/>
            <a:r>
              <a:rPr lang="en-US" dirty="0" smtClean="0"/>
              <a:t>Defining difficult Greek language of Vs. 3</a:t>
            </a:r>
          </a:p>
          <a:p>
            <a:pPr lvl="3"/>
            <a:r>
              <a:rPr lang="en-US" dirty="0" smtClean="0"/>
              <a:t>“See Kingdom”</a:t>
            </a:r>
          </a:p>
          <a:p>
            <a:pPr lvl="2"/>
            <a:r>
              <a:rPr lang="en-US" dirty="0" smtClean="0"/>
              <a:t>Acts 2:37-47, Baptized Believers were added to the church</a:t>
            </a:r>
          </a:p>
          <a:p>
            <a:pPr lvl="3"/>
            <a:r>
              <a:rPr lang="en-US" dirty="0" smtClean="0"/>
              <a:t>The Kingdom of God</a:t>
            </a:r>
          </a:p>
          <a:p>
            <a:pPr lvl="3"/>
            <a:endParaRPr lang="en-US" dirty="0"/>
          </a:p>
        </p:txBody>
      </p:sp>
    </p:spTree>
    <p:extLst>
      <p:ext uri="{BB962C8B-B14F-4D97-AF65-F5344CB8AC3E}">
        <p14:creationId xmlns:p14="http://schemas.microsoft.com/office/powerpoint/2010/main" val="14188119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 calcmode="lin" valueType="num">
                                      <p:cBhvr additive="base">
                                        <p:cTn id="1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 calcmode="lin" valueType="num">
                                      <p:cBhvr additive="base">
                                        <p:cTn id="1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anim calcmode="lin" valueType="num">
                                      <p:cBhvr additive="base">
                                        <p:cTn id="23"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8" name="Content Placeholder 7"/>
          <p:cNvSpPr>
            <a:spLocks noGrp="1"/>
          </p:cNvSpPr>
          <p:nvPr>
            <p:ph idx="1"/>
          </p:nvPr>
        </p:nvSpPr>
        <p:spPr/>
        <p:txBody>
          <a:bodyPr/>
          <a:lstStyle/>
          <a:p>
            <a:r>
              <a:rPr lang="en-US" dirty="0"/>
              <a:t>Jn </a:t>
            </a:r>
            <a:r>
              <a:rPr lang="en-US" dirty="0" smtClean="0"/>
              <a:t>3:4-8, By the Spirit</a:t>
            </a:r>
          </a:p>
          <a:p>
            <a:pPr lvl="1"/>
            <a:r>
              <a:rPr lang="en-US" dirty="0" smtClean="0"/>
              <a:t>Basically not by physical birth but By Obeying God</a:t>
            </a:r>
          </a:p>
          <a:p>
            <a:pPr lvl="2"/>
            <a:r>
              <a:rPr lang="en-US" dirty="0" smtClean="0"/>
              <a:t>Not by Physical Birth</a:t>
            </a:r>
          </a:p>
          <a:p>
            <a:pPr lvl="2"/>
            <a:r>
              <a:rPr lang="en-US" dirty="0" smtClean="0"/>
              <a:t>Rom 8, flesh and spirit</a:t>
            </a:r>
          </a:p>
          <a:p>
            <a:pPr lvl="3"/>
            <a:endParaRPr lang="en-US" dirty="0"/>
          </a:p>
        </p:txBody>
      </p:sp>
    </p:spTree>
    <p:extLst>
      <p:ext uri="{BB962C8B-B14F-4D97-AF65-F5344CB8AC3E}">
        <p14:creationId xmlns:p14="http://schemas.microsoft.com/office/powerpoint/2010/main" val="42907242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8" name="Content Placeholder 7"/>
          <p:cNvSpPr>
            <a:spLocks noGrp="1"/>
          </p:cNvSpPr>
          <p:nvPr>
            <p:ph idx="1"/>
          </p:nvPr>
        </p:nvSpPr>
        <p:spPr/>
        <p:txBody>
          <a:bodyPr/>
          <a:lstStyle/>
          <a:p>
            <a:r>
              <a:rPr lang="en-US" dirty="0"/>
              <a:t>Jn </a:t>
            </a:r>
            <a:r>
              <a:rPr lang="en-US" dirty="0" smtClean="0"/>
              <a:t>3:13-17, Salvation Analogy</a:t>
            </a:r>
          </a:p>
          <a:p>
            <a:pPr lvl="1"/>
            <a:r>
              <a:rPr lang="en-US" dirty="0" smtClean="0"/>
              <a:t>Jesus Raised Up</a:t>
            </a:r>
          </a:p>
          <a:p>
            <a:pPr lvl="2"/>
            <a:r>
              <a:rPr lang="en-US" dirty="0" smtClean="0"/>
              <a:t>Brought salvation</a:t>
            </a:r>
          </a:p>
          <a:p>
            <a:pPr lvl="1"/>
            <a:r>
              <a:rPr lang="en-US" dirty="0" err="1"/>
              <a:t>Num</a:t>
            </a:r>
            <a:r>
              <a:rPr lang="en-US" dirty="0"/>
              <a:t> </a:t>
            </a:r>
            <a:r>
              <a:rPr lang="en-US" dirty="0" smtClean="0"/>
              <a:t>21:4-9, The Fiery Serpent Raised up</a:t>
            </a:r>
          </a:p>
          <a:p>
            <a:pPr lvl="2"/>
            <a:r>
              <a:rPr lang="en-US" dirty="0" smtClean="0"/>
              <a:t>Brought Salvation</a:t>
            </a:r>
          </a:p>
          <a:p>
            <a:pPr lvl="2"/>
            <a:r>
              <a:rPr lang="en-US" dirty="0" smtClean="0"/>
              <a:t>Question:</a:t>
            </a:r>
          </a:p>
          <a:p>
            <a:pPr lvl="3"/>
            <a:r>
              <a:rPr lang="en-US" dirty="0" smtClean="0"/>
              <a:t>Who received Salvation?</a:t>
            </a:r>
          </a:p>
          <a:p>
            <a:pPr lvl="3"/>
            <a:r>
              <a:rPr lang="en-US" dirty="0" smtClean="0"/>
              <a:t>When was Salvation Received?</a:t>
            </a:r>
          </a:p>
        </p:txBody>
      </p:sp>
    </p:spTree>
    <p:extLst>
      <p:ext uri="{BB962C8B-B14F-4D97-AF65-F5344CB8AC3E}">
        <p14:creationId xmlns:p14="http://schemas.microsoft.com/office/powerpoint/2010/main" val="40503281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anim calcmode="lin" valueType="num">
                                      <p:cBhvr additive="base">
                                        <p:cTn id="11"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 calcmode="lin" valueType="num">
                                      <p:cBhvr additive="base">
                                        <p:cTn id="17"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3" end="3"/>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 calcmode="lin" valueType="num">
                                      <p:cBhvr additive="base">
                                        <p:cTn id="2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anim calcmode="lin" valueType="num">
                                      <p:cBhvr additive="base">
                                        <p:cTn id="27"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8">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anim calcmode="lin" valueType="num">
                                      <p:cBhvr additive="base">
                                        <p:cTn id="31"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anim calcmode="lin" valueType="num">
                                      <p:cBhvr additive="base">
                                        <p:cTn id="35"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8" name="Content Placeholder 7"/>
          <p:cNvSpPr>
            <a:spLocks noGrp="1"/>
          </p:cNvSpPr>
          <p:nvPr>
            <p:ph idx="1"/>
          </p:nvPr>
        </p:nvSpPr>
        <p:spPr/>
        <p:txBody>
          <a:bodyPr>
            <a:normAutofit/>
          </a:bodyPr>
          <a:lstStyle/>
          <a:p>
            <a:r>
              <a:rPr lang="en-US" dirty="0" smtClean="0"/>
              <a:t>Jn 3:13-17, Salvation Analogy</a:t>
            </a:r>
          </a:p>
          <a:p>
            <a:pPr lvl="1"/>
            <a:r>
              <a:rPr lang="en-US" dirty="0" smtClean="0"/>
              <a:t>“That whosoever believeth in him should not perish, but have eternal life”</a:t>
            </a:r>
          </a:p>
          <a:p>
            <a:pPr lvl="2"/>
            <a:r>
              <a:rPr lang="en-US" dirty="0"/>
              <a:t>Who </a:t>
            </a:r>
            <a:r>
              <a:rPr lang="en-US" dirty="0" smtClean="0"/>
              <a:t>was promised Salvation in </a:t>
            </a:r>
            <a:r>
              <a:rPr lang="en-US" dirty="0" err="1" smtClean="0"/>
              <a:t>Num</a:t>
            </a:r>
            <a:r>
              <a:rPr lang="en-US" dirty="0" smtClean="0"/>
              <a:t> 21?</a:t>
            </a:r>
          </a:p>
          <a:p>
            <a:pPr lvl="3"/>
            <a:r>
              <a:rPr lang="en-US" dirty="0" smtClean="0"/>
              <a:t>Those who look </a:t>
            </a:r>
            <a:r>
              <a:rPr lang="en-US" dirty="0"/>
              <a:t>upon it, shall live</a:t>
            </a:r>
            <a:endParaRPr lang="en-US" dirty="0" smtClean="0"/>
          </a:p>
          <a:p>
            <a:pPr lvl="2"/>
            <a:r>
              <a:rPr lang="en-US" dirty="0" smtClean="0"/>
              <a:t>When did they receive </a:t>
            </a:r>
            <a:r>
              <a:rPr lang="en-US" dirty="0"/>
              <a:t>Salvation in </a:t>
            </a:r>
            <a:r>
              <a:rPr lang="en-US" dirty="0" err="1"/>
              <a:t>Num</a:t>
            </a:r>
            <a:r>
              <a:rPr lang="en-US" dirty="0"/>
              <a:t> 21?</a:t>
            </a:r>
            <a:endParaRPr lang="en-US" dirty="0" smtClean="0"/>
          </a:p>
          <a:p>
            <a:pPr lvl="3"/>
            <a:r>
              <a:rPr lang="en-US" dirty="0"/>
              <a:t>when </a:t>
            </a:r>
            <a:r>
              <a:rPr lang="en-US" dirty="0" smtClean="0"/>
              <a:t>they </a:t>
            </a:r>
            <a:r>
              <a:rPr lang="en-US" dirty="0"/>
              <a:t>beheld the serpent of brass, he </a:t>
            </a:r>
            <a:r>
              <a:rPr lang="en-US" dirty="0" smtClean="0"/>
              <a:t>lived</a:t>
            </a:r>
          </a:p>
        </p:txBody>
      </p:sp>
    </p:spTree>
    <p:extLst>
      <p:ext uri="{BB962C8B-B14F-4D97-AF65-F5344CB8AC3E}">
        <p14:creationId xmlns:p14="http://schemas.microsoft.com/office/powerpoint/2010/main" val="8779713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 calcmode="lin" valueType="num">
                                      <p:cBhvr additive="base">
                                        <p:cTn id="2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5" end="5"/>
                                            </p:txEl>
                                          </p:spTgt>
                                        </p:tgtEl>
                                        <p:attrNameLst>
                                          <p:attrName>style.visibility</p:attrName>
                                        </p:attrNameLst>
                                      </p:cBhvr>
                                      <p:to>
                                        <p:strVal val="visible"/>
                                      </p:to>
                                    </p:set>
                                    <p:anim calcmode="lin" valueType="num">
                                      <p:cBhvr additive="base">
                                        <p:cTn id="31"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8" name="Content Placeholder 7"/>
          <p:cNvSpPr>
            <a:spLocks noGrp="1"/>
          </p:cNvSpPr>
          <p:nvPr>
            <p:ph idx="1"/>
          </p:nvPr>
        </p:nvSpPr>
        <p:spPr/>
        <p:txBody>
          <a:bodyPr>
            <a:normAutofit/>
          </a:bodyPr>
          <a:lstStyle/>
          <a:p>
            <a:r>
              <a:rPr lang="en-US" dirty="0" smtClean="0"/>
              <a:t>Jn 3:13-17, Salvation Analogy</a:t>
            </a:r>
          </a:p>
          <a:p>
            <a:pPr lvl="1"/>
            <a:r>
              <a:rPr lang="en-US" dirty="0" smtClean="0"/>
              <a:t>“That whosoever believeth in him should not perish, but have eternal life”</a:t>
            </a:r>
          </a:p>
          <a:p>
            <a:pPr lvl="2"/>
            <a:r>
              <a:rPr lang="en-US" dirty="0"/>
              <a:t>Who </a:t>
            </a:r>
            <a:r>
              <a:rPr lang="en-US" dirty="0" smtClean="0"/>
              <a:t>was promised Salvation in Acts 2?</a:t>
            </a:r>
          </a:p>
          <a:p>
            <a:pPr lvl="3"/>
            <a:r>
              <a:rPr lang="en-US" dirty="0" smtClean="0"/>
              <a:t>Those who Repent and are Baptized</a:t>
            </a:r>
          </a:p>
          <a:p>
            <a:pPr lvl="2"/>
            <a:r>
              <a:rPr lang="en-US" dirty="0" smtClean="0"/>
              <a:t>When did they receive </a:t>
            </a:r>
            <a:r>
              <a:rPr lang="en-US" dirty="0"/>
              <a:t>Salvation </a:t>
            </a:r>
            <a:r>
              <a:rPr lang="en-US" dirty="0" smtClean="0"/>
              <a:t>Acts 2?</a:t>
            </a:r>
          </a:p>
          <a:p>
            <a:pPr lvl="3"/>
            <a:r>
              <a:rPr lang="en-US" dirty="0"/>
              <a:t>when </a:t>
            </a:r>
            <a:r>
              <a:rPr lang="en-US" dirty="0" smtClean="0"/>
              <a:t>they </a:t>
            </a:r>
            <a:r>
              <a:rPr lang="en-US" dirty="0"/>
              <a:t>R</a:t>
            </a:r>
            <a:r>
              <a:rPr lang="en-US" dirty="0" smtClean="0"/>
              <a:t>epented and were Baptized</a:t>
            </a:r>
          </a:p>
        </p:txBody>
      </p:sp>
    </p:spTree>
    <p:extLst>
      <p:ext uri="{BB962C8B-B14F-4D97-AF65-F5344CB8AC3E}">
        <p14:creationId xmlns:p14="http://schemas.microsoft.com/office/powerpoint/2010/main" val="17519140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 calcmode="lin" valueType="num">
                                      <p:cBhvr additive="base">
                                        <p:cTn id="2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5" end="5"/>
                                            </p:txEl>
                                          </p:spTgt>
                                        </p:tgtEl>
                                        <p:attrNameLst>
                                          <p:attrName>style.visibility</p:attrName>
                                        </p:attrNameLst>
                                      </p:cBhvr>
                                      <p:to>
                                        <p:strVal val="visible"/>
                                      </p:to>
                                    </p:set>
                                    <p:anim calcmode="lin" valueType="num">
                                      <p:cBhvr additive="base">
                                        <p:cTn id="31"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8" name="Content Placeholder 7"/>
          <p:cNvSpPr>
            <a:spLocks noGrp="1"/>
          </p:cNvSpPr>
          <p:nvPr>
            <p:ph idx="1"/>
          </p:nvPr>
        </p:nvSpPr>
        <p:spPr/>
        <p:txBody>
          <a:bodyPr/>
          <a:lstStyle/>
          <a:p>
            <a:r>
              <a:rPr lang="en-US" dirty="0" smtClean="0"/>
              <a:t>Jn 3:1-17, </a:t>
            </a:r>
          </a:p>
          <a:p>
            <a:pPr lvl="1"/>
            <a:r>
              <a:rPr lang="en-US" dirty="0" smtClean="0"/>
              <a:t>In Kingdom</a:t>
            </a:r>
          </a:p>
          <a:p>
            <a:pPr lvl="2"/>
            <a:r>
              <a:rPr lang="en-US" dirty="0"/>
              <a:t>Those born again – of the spirit </a:t>
            </a:r>
            <a:endParaRPr lang="en-US" dirty="0" smtClean="0"/>
          </a:p>
          <a:p>
            <a:pPr lvl="1"/>
            <a:r>
              <a:rPr lang="en-US" dirty="0" smtClean="0"/>
              <a:t>Have </a:t>
            </a:r>
            <a:r>
              <a:rPr lang="en-US" dirty="0"/>
              <a:t>eternal life </a:t>
            </a:r>
            <a:endParaRPr lang="en-US" dirty="0" smtClean="0"/>
          </a:p>
          <a:p>
            <a:pPr lvl="2"/>
            <a:r>
              <a:rPr lang="en-US" dirty="0" smtClean="0"/>
              <a:t>Those who believe…</a:t>
            </a:r>
          </a:p>
          <a:p>
            <a:pPr lvl="1"/>
            <a:r>
              <a:rPr lang="en-US" dirty="0" smtClean="0"/>
              <a:t>These are synonymous terms</a:t>
            </a:r>
          </a:p>
          <a:p>
            <a:pPr lvl="1"/>
            <a:r>
              <a:rPr lang="en-US" dirty="0" smtClean="0"/>
              <a:t>Acts 2:37-47, the Church</a:t>
            </a:r>
          </a:p>
        </p:txBody>
      </p:sp>
    </p:spTree>
    <p:extLst>
      <p:ext uri="{BB962C8B-B14F-4D97-AF65-F5344CB8AC3E}">
        <p14:creationId xmlns:p14="http://schemas.microsoft.com/office/powerpoint/2010/main" val="548266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5" name="Content Placeholder 4"/>
          <p:cNvSpPr>
            <a:spLocks noGrp="1"/>
          </p:cNvSpPr>
          <p:nvPr>
            <p:ph idx="1"/>
          </p:nvPr>
        </p:nvSpPr>
        <p:spPr/>
        <p:txBody>
          <a:bodyPr>
            <a:normAutofit/>
          </a:bodyPr>
          <a:lstStyle/>
          <a:p>
            <a:r>
              <a:rPr lang="en-US" dirty="0" smtClean="0"/>
              <a:t>Summary</a:t>
            </a:r>
          </a:p>
          <a:p>
            <a:r>
              <a:rPr lang="en-US" dirty="0" smtClean="0"/>
              <a:t>Gospel of John</a:t>
            </a:r>
          </a:p>
          <a:p>
            <a:pPr lvl="1"/>
            <a:r>
              <a:rPr lang="en-US" dirty="0" smtClean="0"/>
              <a:t>Jn 20:31, That You May Believe</a:t>
            </a:r>
          </a:p>
        </p:txBody>
      </p:sp>
    </p:spTree>
    <p:extLst>
      <p:ext uri="{BB962C8B-B14F-4D97-AF65-F5344CB8AC3E}">
        <p14:creationId xmlns:p14="http://schemas.microsoft.com/office/powerpoint/2010/main" val="28055218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5" name="Content Placeholder 4"/>
          <p:cNvSpPr>
            <a:spLocks noGrp="1"/>
          </p:cNvSpPr>
          <p:nvPr>
            <p:ph idx="1"/>
          </p:nvPr>
        </p:nvSpPr>
        <p:spPr/>
        <p:txBody>
          <a:bodyPr>
            <a:normAutofit/>
          </a:bodyPr>
          <a:lstStyle/>
          <a:p>
            <a:r>
              <a:rPr lang="en-US" dirty="0" smtClean="0"/>
              <a:t>Summary</a:t>
            </a:r>
          </a:p>
          <a:p>
            <a:r>
              <a:rPr lang="en-US" dirty="0" smtClean="0"/>
              <a:t>Jn 3:1-2, Nicodemus </a:t>
            </a:r>
            <a:r>
              <a:rPr lang="en-US" dirty="0" smtClean="0"/>
              <a:t>Believed Jesus </a:t>
            </a:r>
          </a:p>
          <a:p>
            <a:pPr lvl="1"/>
            <a:r>
              <a:rPr lang="en-US" dirty="0" smtClean="0"/>
              <a:t>a Pharisee</a:t>
            </a:r>
          </a:p>
          <a:p>
            <a:pPr lvl="1"/>
            <a:r>
              <a:rPr lang="en-US" dirty="0" smtClean="0"/>
              <a:t>a Ruler</a:t>
            </a:r>
          </a:p>
          <a:p>
            <a:pPr lvl="1"/>
            <a:r>
              <a:rPr lang="en-US" dirty="0" smtClean="0"/>
              <a:t>“no man can do these miracles except God be with him”</a:t>
            </a:r>
          </a:p>
          <a:p>
            <a:pPr lvl="2"/>
            <a:r>
              <a:rPr lang="en-US" dirty="0" smtClean="0"/>
              <a:t>Believed he was from God </a:t>
            </a:r>
          </a:p>
        </p:txBody>
      </p:sp>
    </p:spTree>
    <p:extLst>
      <p:ext uri="{BB962C8B-B14F-4D97-AF65-F5344CB8AC3E}">
        <p14:creationId xmlns:p14="http://schemas.microsoft.com/office/powerpoint/2010/main" val="32168547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5" end="5"/>
                                            </p:txEl>
                                          </p:spTgt>
                                        </p:tgtEl>
                                        <p:attrNameLst>
                                          <p:attrName>style.visibility</p:attrName>
                                        </p:attrNameLst>
                                      </p:cBhvr>
                                      <p:to>
                                        <p:strVal val="visible"/>
                                      </p:to>
                                    </p:set>
                                    <p:anim calcmode="lin" valueType="num">
                                      <p:cBhvr additive="base">
                                        <p:cTn id="13"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5" name="Content Placeholder 4"/>
          <p:cNvSpPr>
            <a:spLocks noGrp="1"/>
          </p:cNvSpPr>
          <p:nvPr>
            <p:ph idx="1"/>
          </p:nvPr>
        </p:nvSpPr>
        <p:spPr/>
        <p:txBody>
          <a:bodyPr>
            <a:normAutofit/>
          </a:bodyPr>
          <a:lstStyle/>
          <a:p>
            <a:r>
              <a:rPr lang="en-US" dirty="0" smtClean="0"/>
              <a:t>Summary: </a:t>
            </a:r>
          </a:p>
          <a:p>
            <a:pPr lvl="1"/>
            <a:r>
              <a:rPr lang="en-US" dirty="0" smtClean="0"/>
              <a:t>Jn 3:1-17, Jesus Message to Nicodemus:</a:t>
            </a:r>
            <a:endParaRPr lang="en-US" dirty="0"/>
          </a:p>
          <a:p>
            <a:pPr lvl="2"/>
            <a:r>
              <a:rPr lang="en-US" dirty="0"/>
              <a:t>In Kingdom</a:t>
            </a:r>
          </a:p>
          <a:p>
            <a:pPr lvl="3"/>
            <a:r>
              <a:rPr lang="en-US" dirty="0" smtClean="0"/>
              <a:t>Not those born a Jew – of the flesh</a:t>
            </a:r>
          </a:p>
          <a:p>
            <a:pPr lvl="3"/>
            <a:r>
              <a:rPr lang="en-US" dirty="0" smtClean="0"/>
              <a:t>Jew’s </a:t>
            </a:r>
            <a:r>
              <a:rPr lang="en-US" dirty="0"/>
              <a:t>Belief – Physical Birth</a:t>
            </a:r>
          </a:p>
          <a:p>
            <a:pPr lvl="3"/>
            <a:r>
              <a:rPr lang="en-US" dirty="0"/>
              <a:t>Jesus Said – Spiritual </a:t>
            </a:r>
            <a:r>
              <a:rPr lang="en-US" dirty="0" smtClean="0"/>
              <a:t>Birth</a:t>
            </a:r>
          </a:p>
          <a:p>
            <a:pPr lvl="3"/>
            <a:r>
              <a:rPr lang="en-US" dirty="0" smtClean="0"/>
              <a:t>Acts 2:37-38, 47, after Baptism the Lord added to the church </a:t>
            </a:r>
            <a:endParaRPr lang="en-US" dirty="0"/>
          </a:p>
        </p:txBody>
      </p:sp>
    </p:spTree>
    <p:extLst>
      <p:ext uri="{BB962C8B-B14F-4D97-AF65-F5344CB8AC3E}">
        <p14:creationId xmlns:p14="http://schemas.microsoft.com/office/powerpoint/2010/main" val="192327593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 calcmode="lin" valueType="num">
                                      <p:cBhvr additive="base">
                                        <p:cTn id="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anim calcmode="lin" valueType="num">
                                      <p:cBhvr additive="base">
                                        <p:cTn id="1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5" name="Content Placeholder 4"/>
          <p:cNvSpPr>
            <a:spLocks noGrp="1"/>
          </p:cNvSpPr>
          <p:nvPr>
            <p:ph idx="1"/>
          </p:nvPr>
        </p:nvSpPr>
        <p:spPr/>
        <p:txBody>
          <a:bodyPr>
            <a:normAutofit fontScale="92500" lnSpcReduction="10000"/>
          </a:bodyPr>
          <a:lstStyle/>
          <a:p>
            <a:r>
              <a:rPr lang="en-US" dirty="0" smtClean="0"/>
              <a:t>Summary: </a:t>
            </a:r>
          </a:p>
          <a:p>
            <a:pPr lvl="1"/>
            <a:r>
              <a:rPr lang="en-US" dirty="0" smtClean="0"/>
              <a:t>Jn 3:1-17, Jesus Message to Nicodemus:</a:t>
            </a:r>
            <a:endParaRPr lang="en-US" dirty="0"/>
          </a:p>
          <a:p>
            <a:pPr lvl="2"/>
            <a:r>
              <a:rPr lang="en-US" dirty="0"/>
              <a:t>In Kingdom</a:t>
            </a:r>
          </a:p>
          <a:p>
            <a:pPr lvl="3"/>
            <a:r>
              <a:rPr lang="en-US" dirty="0"/>
              <a:t>Those born again – of the spirit </a:t>
            </a:r>
          </a:p>
          <a:p>
            <a:pPr lvl="2"/>
            <a:r>
              <a:rPr lang="en-US" dirty="0" smtClean="0"/>
              <a:t>Eternal </a:t>
            </a:r>
            <a:r>
              <a:rPr lang="en-US" dirty="0"/>
              <a:t>life </a:t>
            </a:r>
          </a:p>
          <a:p>
            <a:pPr lvl="3"/>
            <a:r>
              <a:rPr lang="en-US" dirty="0"/>
              <a:t>Those who </a:t>
            </a:r>
            <a:r>
              <a:rPr lang="en-US" dirty="0" smtClean="0"/>
              <a:t>believe and obey</a:t>
            </a:r>
          </a:p>
          <a:p>
            <a:pPr lvl="3"/>
            <a:r>
              <a:rPr lang="en-US" dirty="0"/>
              <a:t>Who received </a:t>
            </a:r>
            <a:r>
              <a:rPr lang="en-US" dirty="0" smtClean="0"/>
              <a:t>Salvation in </a:t>
            </a:r>
            <a:r>
              <a:rPr lang="en-US" dirty="0" err="1"/>
              <a:t>Num</a:t>
            </a:r>
            <a:r>
              <a:rPr lang="en-US" dirty="0"/>
              <a:t> 21?</a:t>
            </a:r>
          </a:p>
          <a:p>
            <a:pPr lvl="4"/>
            <a:r>
              <a:rPr lang="en-US" dirty="0" smtClean="0"/>
              <a:t>Those who looked </a:t>
            </a:r>
            <a:r>
              <a:rPr lang="en-US" dirty="0"/>
              <a:t>upon it</a:t>
            </a:r>
          </a:p>
          <a:p>
            <a:pPr lvl="3"/>
            <a:r>
              <a:rPr lang="en-US" dirty="0"/>
              <a:t>When did they receive Salvation?</a:t>
            </a:r>
          </a:p>
          <a:p>
            <a:pPr lvl="4"/>
            <a:r>
              <a:rPr lang="en-US" dirty="0" smtClean="0"/>
              <a:t>When </a:t>
            </a:r>
            <a:r>
              <a:rPr lang="en-US" dirty="0"/>
              <a:t>they beheld the serpent of </a:t>
            </a:r>
            <a:r>
              <a:rPr lang="en-US" dirty="0" smtClean="0"/>
              <a:t>brass</a:t>
            </a:r>
            <a:endParaRPr lang="en-US" dirty="0"/>
          </a:p>
        </p:txBody>
      </p:sp>
    </p:spTree>
    <p:extLst>
      <p:ext uri="{BB962C8B-B14F-4D97-AF65-F5344CB8AC3E}">
        <p14:creationId xmlns:p14="http://schemas.microsoft.com/office/powerpoint/2010/main" val="41177299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anim calcmode="lin" valueType="num">
                                      <p:cBhvr additive="base">
                                        <p:cTn id="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6" end="6"/>
                                            </p:txEl>
                                          </p:spTgt>
                                        </p:tgtEl>
                                        <p:attrNameLst>
                                          <p:attrName>style.visibility</p:attrName>
                                        </p:attrNameLst>
                                      </p:cBhvr>
                                      <p:to>
                                        <p:strVal val="visible"/>
                                      </p:to>
                                    </p:set>
                                    <p:anim calcmode="lin" valueType="num">
                                      <p:cBhvr additive="base">
                                        <p:cTn id="1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6" end="6"/>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
                                            <p:txEl>
                                              <p:pRg st="7" end="7"/>
                                            </p:txEl>
                                          </p:spTgt>
                                        </p:tgtEl>
                                        <p:attrNameLst>
                                          <p:attrName>style.visibility</p:attrName>
                                        </p:attrNameLst>
                                      </p:cBhvr>
                                      <p:to>
                                        <p:strVal val="visible"/>
                                      </p:to>
                                    </p:set>
                                    <p:anim calcmode="lin" valueType="num">
                                      <p:cBhvr additive="base">
                                        <p:cTn id="1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anim calcmode="lin" valueType="num">
                                      <p:cBhvr additive="base">
                                        <p:cTn id="23"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
                                            <p:txEl>
                                              <p:pRg st="9" end="9"/>
                                            </p:txEl>
                                          </p:spTgt>
                                        </p:tgtEl>
                                        <p:attrNameLst>
                                          <p:attrName>style.visibility</p:attrName>
                                        </p:attrNameLst>
                                      </p:cBhvr>
                                      <p:to>
                                        <p:strVal val="visible"/>
                                      </p:to>
                                    </p:set>
                                    <p:anim calcmode="lin" valueType="num">
                                      <p:cBhvr additive="base">
                                        <p:cTn id="27"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Nicodemus Believed </a:t>
            </a:r>
            <a:endParaRPr lang="en-US" dirty="0"/>
          </a:p>
        </p:txBody>
      </p:sp>
      <p:sp>
        <p:nvSpPr>
          <p:cNvPr id="3" name="Content Placeholder 2"/>
          <p:cNvSpPr>
            <a:spLocks noGrp="1"/>
          </p:cNvSpPr>
          <p:nvPr>
            <p:ph idx="1"/>
          </p:nvPr>
        </p:nvSpPr>
        <p:spPr/>
        <p:txBody>
          <a:bodyPr>
            <a:normAutofit/>
          </a:bodyPr>
          <a:lstStyle/>
          <a:p>
            <a:r>
              <a:rPr lang="en-US" dirty="0" smtClean="0"/>
              <a:t>John’s Purpose</a:t>
            </a:r>
          </a:p>
          <a:p>
            <a:pPr lvl="1"/>
            <a:r>
              <a:rPr lang="en-US" dirty="0" smtClean="0"/>
              <a:t>Book </a:t>
            </a:r>
          </a:p>
          <a:p>
            <a:pPr lvl="2"/>
            <a:r>
              <a:rPr lang="en-US" dirty="0" smtClean="0"/>
              <a:t>Jn 20:30-31, but these are written so that you may believe that Jesus is the Christ, the Son of God, and that by believing you may have life in his name. </a:t>
            </a:r>
          </a:p>
        </p:txBody>
      </p:sp>
    </p:spTree>
    <p:extLst>
      <p:ext uri="{BB962C8B-B14F-4D97-AF65-F5344CB8AC3E}">
        <p14:creationId xmlns:p14="http://schemas.microsoft.com/office/powerpoint/2010/main" val="27003954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5" name="Content Placeholder 4"/>
          <p:cNvSpPr>
            <a:spLocks noGrp="1"/>
          </p:cNvSpPr>
          <p:nvPr>
            <p:ph idx="1"/>
          </p:nvPr>
        </p:nvSpPr>
        <p:spPr/>
        <p:txBody>
          <a:bodyPr>
            <a:normAutofit/>
          </a:bodyPr>
          <a:lstStyle/>
          <a:p>
            <a:r>
              <a:rPr lang="en-US" dirty="0" smtClean="0"/>
              <a:t>Summary: </a:t>
            </a:r>
          </a:p>
          <a:p>
            <a:pPr lvl="1"/>
            <a:r>
              <a:rPr lang="en-US" dirty="0" smtClean="0"/>
              <a:t>Jn 3:1-17, Jesus Message to Nicodemus:</a:t>
            </a:r>
            <a:endParaRPr lang="en-US" dirty="0"/>
          </a:p>
          <a:p>
            <a:pPr lvl="2"/>
            <a:r>
              <a:rPr lang="en-US" dirty="0"/>
              <a:t>In Kingdom</a:t>
            </a:r>
          </a:p>
          <a:p>
            <a:pPr lvl="3"/>
            <a:r>
              <a:rPr lang="en-US" dirty="0"/>
              <a:t>Those born again – of the spirit </a:t>
            </a:r>
          </a:p>
          <a:p>
            <a:pPr lvl="2"/>
            <a:r>
              <a:rPr lang="en-US" dirty="0" smtClean="0"/>
              <a:t>Eternal </a:t>
            </a:r>
            <a:r>
              <a:rPr lang="en-US" dirty="0"/>
              <a:t>life </a:t>
            </a:r>
          </a:p>
          <a:p>
            <a:pPr lvl="3"/>
            <a:r>
              <a:rPr lang="en-US" dirty="0"/>
              <a:t>Those who </a:t>
            </a:r>
            <a:r>
              <a:rPr lang="en-US" dirty="0" smtClean="0"/>
              <a:t>believe and obey</a:t>
            </a:r>
            <a:endParaRPr lang="en-US" dirty="0"/>
          </a:p>
          <a:p>
            <a:pPr lvl="2"/>
            <a:r>
              <a:rPr lang="en-US" dirty="0"/>
              <a:t>These are synonymous terms</a:t>
            </a:r>
          </a:p>
          <a:p>
            <a:pPr lvl="3"/>
            <a:r>
              <a:rPr lang="en-US" dirty="0"/>
              <a:t>Acts 2:37-47</a:t>
            </a:r>
            <a:r>
              <a:rPr lang="en-US" dirty="0" smtClean="0"/>
              <a:t>, These teachings </a:t>
            </a:r>
            <a:r>
              <a:rPr lang="en-US" dirty="0"/>
              <a:t>e</a:t>
            </a:r>
            <a:r>
              <a:rPr lang="en-US" dirty="0" smtClean="0"/>
              <a:t>nacted</a:t>
            </a:r>
          </a:p>
          <a:p>
            <a:pPr lvl="4"/>
            <a:r>
              <a:rPr lang="en-US" dirty="0" smtClean="0"/>
              <a:t>Entrance to The Church</a:t>
            </a:r>
            <a:endParaRPr lang="en-US" dirty="0"/>
          </a:p>
        </p:txBody>
      </p:sp>
    </p:spTree>
    <p:extLst>
      <p:ext uri="{BB962C8B-B14F-4D97-AF65-F5344CB8AC3E}">
        <p14:creationId xmlns:p14="http://schemas.microsoft.com/office/powerpoint/2010/main" val="6334105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 calcmode="lin" valueType="num">
                                      <p:cBhvr additive="base">
                                        <p:cTn id="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8" end="8"/>
                                            </p:txEl>
                                          </p:spTgt>
                                        </p:tgtEl>
                                        <p:attrNameLst>
                                          <p:attrName>style.visibility</p:attrName>
                                        </p:attrNameLst>
                                      </p:cBhvr>
                                      <p:to>
                                        <p:strVal val="visible"/>
                                      </p:to>
                                    </p:set>
                                    <p:anim calcmode="lin" valueType="num">
                                      <p:cBhvr additive="base">
                                        <p:cTn id="1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5" name="Content Placeholder 4"/>
          <p:cNvSpPr>
            <a:spLocks noGrp="1"/>
          </p:cNvSpPr>
          <p:nvPr>
            <p:ph idx="1"/>
          </p:nvPr>
        </p:nvSpPr>
        <p:spPr/>
        <p:txBody>
          <a:bodyPr>
            <a:normAutofit/>
          </a:bodyPr>
          <a:lstStyle/>
          <a:p>
            <a:r>
              <a:rPr lang="en-US" dirty="0" smtClean="0"/>
              <a:t>Lessons</a:t>
            </a:r>
          </a:p>
          <a:p>
            <a:pPr lvl="1"/>
            <a:r>
              <a:rPr lang="en-US" dirty="0" smtClean="0"/>
              <a:t>Entrance </a:t>
            </a:r>
            <a:r>
              <a:rPr lang="en-US" dirty="0"/>
              <a:t>into the Kingdom of God is not by birth</a:t>
            </a:r>
          </a:p>
          <a:p>
            <a:pPr lvl="2"/>
            <a:r>
              <a:rPr lang="en-US" dirty="0"/>
              <a:t>Family religion will not get us in</a:t>
            </a:r>
          </a:p>
          <a:p>
            <a:pPr lvl="2"/>
            <a:r>
              <a:rPr lang="en-US" dirty="0"/>
              <a:t>Our own faith</a:t>
            </a:r>
          </a:p>
          <a:p>
            <a:pPr lvl="2"/>
            <a:r>
              <a:rPr lang="en-US" dirty="0"/>
              <a:t>Our own </a:t>
            </a:r>
            <a:r>
              <a:rPr lang="en-US" dirty="0" smtClean="0"/>
              <a:t>obedience</a:t>
            </a:r>
            <a:endParaRPr lang="en-US" dirty="0"/>
          </a:p>
        </p:txBody>
      </p:sp>
    </p:spTree>
    <p:extLst>
      <p:ext uri="{BB962C8B-B14F-4D97-AF65-F5344CB8AC3E}">
        <p14:creationId xmlns:p14="http://schemas.microsoft.com/office/powerpoint/2010/main" val="42190287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5" name="Content Placeholder 4"/>
          <p:cNvSpPr>
            <a:spLocks noGrp="1"/>
          </p:cNvSpPr>
          <p:nvPr>
            <p:ph idx="1"/>
          </p:nvPr>
        </p:nvSpPr>
        <p:spPr/>
        <p:txBody>
          <a:bodyPr>
            <a:normAutofit/>
          </a:bodyPr>
          <a:lstStyle/>
          <a:p>
            <a:r>
              <a:rPr lang="en-US" dirty="0" smtClean="0"/>
              <a:t>Lessons</a:t>
            </a:r>
          </a:p>
          <a:p>
            <a:pPr lvl="1"/>
            <a:r>
              <a:rPr lang="en-US" dirty="0" smtClean="0"/>
              <a:t>When are we Born Again?</a:t>
            </a:r>
          </a:p>
          <a:p>
            <a:pPr lvl="2"/>
            <a:r>
              <a:rPr lang="en-US" dirty="0" smtClean="0"/>
              <a:t>When </a:t>
            </a:r>
            <a:r>
              <a:rPr lang="en-US" dirty="0"/>
              <a:t>we are transformed, recreated, renewed, regenerated, BAPTIZED</a:t>
            </a:r>
            <a:r>
              <a:rPr lang="en-US" dirty="0" smtClean="0"/>
              <a:t>!</a:t>
            </a:r>
          </a:p>
          <a:p>
            <a:pPr lvl="1"/>
            <a:r>
              <a:rPr lang="en-US" dirty="0" smtClean="0"/>
              <a:t>Here we see John teaching entrance into the kingdom of God by Baptism</a:t>
            </a:r>
          </a:p>
          <a:p>
            <a:pPr lvl="2"/>
            <a:r>
              <a:rPr lang="en-US" dirty="0" smtClean="0"/>
              <a:t>Just like the other 3 gospels!</a:t>
            </a:r>
            <a:endParaRPr lang="en-US" dirty="0"/>
          </a:p>
        </p:txBody>
      </p:sp>
    </p:spTree>
    <p:extLst>
      <p:ext uri="{BB962C8B-B14F-4D97-AF65-F5344CB8AC3E}">
        <p14:creationId xmlns:p14="http://schemas.microsoft.com/office/powerpoint/2010/main" val="37796935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5" name="Content Placeholder 4"/>
          <p:cNvSpPr>
            <a:spLocks noGrp="1"/>
          </p:cNvSpPr>
          <p:nvPr>
            <p:ph idx="1"/>
          </p:nvPr>
        </p:nvSpPr>
        <p:spPr/>
        <p:txBody>
          <a:bodyPr>
            <a:normAutofit/>
          </a:bodyPr>
          <a:lstStyle/>
          <a:p>
            <a:r>
              <a:rPr lang="en-US" dirty="0" smtClean="0"/>
              <a:t>Lessons</a:t>
            </a:r>
          </a:p>
          <a:p>
            <a:pPr lvl="1"/>
            <a:r>
              <a:rPr lang="en-US" dirty="0" smtClean="0"/>
              <a:t>Jn </a:t>
            </a:r>
            <a:r>
              <a:rPr lang="en-US" dirty="0"/>
              <a:t>3:36, He that believeth on the Son hath everlasting life: and he that believeth not the Son shall not see life; but the wrath of God </a:t>
            </a:r>
            <a:r>
              <a:rPr lang="en-US" dirty="0" err="1"/>
              <a:t>abideth</a:t>
            </a:r>
            <a:r>
              <a:rPr lang="en-US" dirty="0"/>
              <a:t> on him. </a:t>
            </a:r>
            <a:endParaRPr lang="en-US" dirty="0" smtClean="0"/>
          </a:p>
        </p:txBody>
      </p:sp>
    </p:spTree>
    <p:extLst>
      <p:ext uri="{BB962C8B-B14F-4D97-AF65-F5344CB8AC3E}">
        <p14:creationId xmlns:p14="http://schemas.microsoft.com/office/powerpoint/2010/main" val="4171082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5" name="Content Placeholder 4"/>
          <p:cNvSpPr>
            <a:spLocks noGrp="1"/>
          </p:cNvSpPr>
          <p:nvPr>
            <p:ph idx="1"/>
          </p:nvPr>
        </p:nvSpPr>
        <p:spPr/>
        <p:txBody>
          <a:bodyPr>
            <a:normAutofit/>
          </a:bodyPr>
          <a:lstStyle/>
          <a:p>
            <a:r>
              <a:rPr lang="en-US" dirty="0" smtClean="0"/>
              <a:t>Lessons</a:t>
            </a:r>
          </a:p>
          <a:p>
            <a:pPr lvl="1"/>
            <a:r>
              <a:rPr lang="en-US" dirty="0" smtClean="0"/>
              <a:t>Do you believe Jesus enough to Obey him?</a:t>
            </a:r>
          </a:p>
          <a:p>
            <a:pPr lvl="1"/>
            <a:r>
              <a:rPr lang="en-US" dirty="0" smtClean="0"/>
              <a:t>Have you been “Born Again by the Spirit”?</a:t>
            </a:r>
          </a:p>
          <a:p>
            <a:pPr lvl="2"/>
            <a:r>
              <a:rPr lang="en-US" dirty="0" smtClean="0"/>
              <a:t>Entrance into the Church</a:t>
            </a:r>
          </a:p>
          <a:p>
            <a:pPr lvl="1"/>
            <a:r>
              <a:rPr lang="en-US" dirty="0" smtClean="0"/>
              <a:t>Have you “looked upon the Cross”</a:t>
            </a:r>
          </a:p>
          <a:p>
            <a:pPr lvl="2"/>
            <a:r>
              <a:rPr lang="en-US" dirty="0"/>
              <a:t>Salvation from the debt of </a:t>
            </a:r>
            <a:r>
              <a:rPr lang="en-US" dirty="0" smtClean="0"/>
              <a:t>sin</a:t>
            </a:r>
          </a:p>
        </p:txBody>
      </p:sp>
    </p:spTree>
    <p:extLst>
      <p:ext uri="{BB962C8B-B14F-4D97-AF65-F5344CB8AC3E}">
        <p14:creationId xmlns:p14="http://schemas.microsoft.com/office/powerpoint/2010/main" val="27060642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 calcmode="lin" valueType="num">
                                      <p:cBhvr additive="base">
                                        <p:cTn id="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3" end="3"/>
                                            </p:txEl>
                                          </p:spTgt>
                                        </p:tgtEl>
                                        <p:attrNameLst>
                                          <p:attrName>style.visibility</p:attrName>
                                        </p:attrNameLst>
                                      </p:cBhvr>
                                      <p:to>
                                        <p:strVal val="visible"/>
                                      </p:to>
                                    </p:set>
                                    <p:anim calcmode="lin" valueType="num">
                                      <p:cBhvr additive="base">
                                        <p:cTn id="1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 calcmode="lin" valueType="num">
                                      <p:cBhvr additive="base">
                                        <p:cTn id="1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 calcmode="lin" valueType="num">
                                      <p:cBhvr additive="base">
                                        <p:cTn id="2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Nicodemus Believed </a:t>
            </a:r>
            <a:endParaRPr lang="en-US" dirty="0"/>
          </a:p>
        </p:txBody>
      </p:sp>
      <p:sp>
        <p:nvSpPr>
          <p:cNvPr id="8" name="Content Placeholder 7"/>
          <p:cNvSpPr>
            <a:spLocks noGrp="1"/>
          </p:cNvSpPr>
          <p:nvPr>
            <p:ph idx="1"/>
          </p:nvPr>
        </p:nvSpPr>
        <p:spPr/>
        <p:txBody>
          <a:bodyPr/>
          <a:lstStyle/>
          <a:p>
            <a:r>
              <a:rPr lang="en-US" dirty="0"/>
              <a:t>Jn </a:t>
            </a:r>
            <a:r>
              <a:rPr lang="en-US" dirty="0" smtClean="0"/>
              <a:t>3:1-2</a:t>
            </a:r>
          </a:p>
          <a:p>
            <a:pPr lvl="1"/>
            <a:r>
              <a:rPr lang="en-US" dirty="0" smtClean="0"/>
              <a:t>a Pharisees</a:t>
            </a:r>
          </a:p>
          <a:p>
            <a:pPr lvl="1"/>
            <a:r>
              <a:rPr lang="en-US" dirty="0" smtClean="0"/>
              <a:t>ruler </a:t>
            </a:r>
            <a:r>
              <a:rPr lang="en-US" dirty="0"/>
              <a:t>of the </a:t>
            </a:r>
            <a:r>
              <a:rPr lang="en-US" dirty="0" smtClean="0"/>
              <a:t>Jews</a:t>
            </a:r>
          </a:p>
          <a:p>
            <a:pPr lvl="1"/>
            <a:r>
              <a:rPr lang="en-US" dirty="0" smtClean="0"/>
              <a:t>came </a:t>
            </a:r>
            <a:r>
              <a:rPr lang="en-US" dirty="0"/>
              <a:t>to Jesus by </a:t>
            </a:r>
            <a:r>
              <a:rPr lang="en-US" dirty="0" smtClean="0"/>
              <a:t>night</a:t>
            </a:r>
          </a:p>
          <a:p>
            <a:pPr lvl="1"/>
            <a:r>
              <a:rPr lang="en-US" dirty="0" smtClean="0"/>
              <a:t>“thou </a:t>
            </a:r>
            <a:r>
              <a:rPr lang="en-US" dirty="0"/>
              <a:t>art a teacher come from God: for no man can do these miracles that thou </a:t>
            </a:r>
            <a:r>
              <a:rPr lang="en-US" dirty="0" smtClean="0"/>
              <a:t>do, </a:t>
            </a:r>
            <a:r>
              <a:rPr lang="en-US" dirty="0"/>
              <a:t>except God be with him</a:t>
            </a:r>
            <a:r>
              <a:rPr lang="en-US" dirty="0" smtClean="0"/>
              <a:t>.”</a:t>
            </a:r>
            <a:endParaRPr lang="en-US" dirty="0"/>
          </a:p>
          <a:p>
            <a:endParaRPr lang="en-US" dirty="0"/>
          </a:p>
        </p:txBody>
      </p:sp>
    </p:spTree>
    <p:extLst>
      <p:ext uri="{BB962C8B-B14F-4D97-AF65-F5344CB8AC3E}">
        <p14:creationId xmlns:p14="http://schemas.microsoft.com/office/powerpoint/2010/main" val="14035306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anim calcmode="lin" valueType="num">
                                      <p:cBhvr additive="base">
                                        <p:cTn id="11"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 calcmode="lin" valueType="num">
                                      <p:cBhvr additive="base">
                                        <p:cTn id="17"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 calcmode="lin" valueType="num">
                                      <p:cBhvr additive="base">
                                        <p:cTn id="23"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8" name="Content Placeholder 7"/>
          <p:cNvSpPr>
            <a:spLocks noGrp="1"/>
          </p:cNvSpPr>
          <p:nvPr>
            <p:ph idx="1"/>
          </p:nvPr>
        </p:nvSpPr>
        <p:spPr/>
        <p:txBody>
          <a:bodyPr/>
          <a:lstStyle/>
          <a:p>
            <a:r>
              <a:rPr lang="en-US" dirty="0"/>
              <a:t>Jn </a:t>
            </a:r>
            <a:r>
              <a:rPr lang="en-US" dirty="0" smtClean="0"/>
              <a:t>3:3, Born Again</a:t>
            </a:r>
          </a:p>
          <a:p>
            <a:pPr lvl="1"/>
            <a:r>
              <a:rPr lang="en-US" dirty="0" smtClean="0"/>
              <a:t>Else one cannot see kingdom of God</a:t>
            </a:r>
          </a:p>
          <a:p>
            <a:pPr lvl="1"/>
            <a:r>
              <a:rPr lang="en-US" dirty="0" smtClean="0"/>
              <a:t>Not by physical Birth</a:t>
            </a:r>
          </a:p>
          <a:p>
            <a:pPr lvl="2"/>
            <a:r>
              <a:rPr lang="en-US" dirty="0" smtClean="0"/>
              <a:t>No Jew had right to the Kingdom by Birth!</a:t>
            </a:r>
          </a:p>
          <a:p>
            <a:pPr lvl="2"/>
            <a:r>
              <a:rPr lang="en-US" dirty="0" smtClean="0"/>
              <a:t>Must be born again</a:t>
            </a:r>
          </a:p>
          <a:p>
            <a:pPr lvl="2"/>
            <a:r>
              <a:rPr lang="en-US" dirty="0" smtClean="0"/>
              <a:t>Jesus will explain all this in the following verses</a:t>
            </a:r>
            <a:endParaRPr lang="en-US" dirty="0"/>
          </a:p>
          <a:p>
            <a:endParaRPr lang="en-US" dirty="0"/>
          </a:p>
        </p:txBody>
      </p:sp>
    </p:spTree>
    <p:extLst>
      <p:ext uri="{BB962C8B-B14F-4D97-AF65-F5344CB8AC3E}">
        <p14:creationId xmlns:p14="http://schemas.microsoft.com/office/powerpoint/2010/main" val="30682184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 calcmode="lin" valueType="num">
                                      <p:cBhvr additive="base">
                                        <p:cTn id="1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 calcmode="lin" valueType="num">
                                      <p:cBhvr additive="base">
                                        <p:cTn id="2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5" end="5"/>
                                            </p:txEl>
                                          </p:spTgt>
                                        </p:tgtEl>
                                        <p:attrNameLst>
                                          <p:attrName>style.visibility</p:attrName>
                                        </p:attrNameLst>
                                      </p:cBhvr>
                                      <p:to>
                                        <p:strVal val="visible"/>
                                      </p:to>
                                    </p:set>
                                    <p:anim calcmode="lin" valueType="num">
                                      <p:cBhvr additive="base">
                                        <p:cTn id="31"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8" name="Content Placeholder 7"/>
          <p:cNvSpPr>
            <a:spLocks noGrp="1"/>
          </p:cNvSpPr>
          <p:nvPr>
            <p:ph idx="1"/>
          </p:nvPr>
        </p:nvSpPr>
        <p:spPr/>
        <p:txBody>
          <a:bodyPr/>
          <a:lstStyle/>
          <a:p>
            <a:r>
              <a:rPr lang="en-US" dirty="0"/>
              <a:t>Jn </a:t>
            </a:r>
            <a:r>
              <a:rPr lang="en-US" dirty="0" smtClean="0"/>
              <a:t>3:4-8, The Rebirth</a:t>
            </a:r>
          </a:p>
          <a:p>
            <a:pPr lvl="1"/>
            <a:r>
              <a:rPr lang="en-US" dirty="0" smtClean="0"/>
              <a:t>By Water and Spirit</a:t>
            </a:r>
          </a:p>
          <a:p>
            <a:pPr lvl="2"/>
            <a:r>
              <a:rPr lang="en-US" dirty="0" smtClean="0"/>
              <a:t>A Spiritual Birth</a:t>
            </a:r>
          </a:p>
          <a:p>
            <a:pPr lvl="3"/>
            <a:r>
              <a:rPr lang="en-US" dirty="0" smtClean="0"/>
              <a:t>Jesus uses Figures of Speech, non-literal language</a:t>
            </a:r>
          </a:p>
          <a:p>
            <a:pPr lvl="1"/>
            <a:r>
              <a:rPr lang="en-US" dirty="0"/>
              <a:t>Not </a:t>
            </a:r>
            <a:r>
              <a:rPr lang="en-US" dirty="0" smtClean="0"/>
              <a:t>Physical Rebirth</a:t>
            </a:r>
            <a:endParaRPr lang="en-US" dirty="0"/>
          </a:p>
          <a:p>
            <a:pPr lvl="2"/>
            <a:r>
              <a:rPr lang="en-US" dirty="0"/>
              <a:t>Nicodemus </a:t>
            </a:r>
            <a:r>
              <a:rPr lang="en-US" dirty="0" smtClean="0"/>
              <a:t>misinterpretation</a:t>
            </a:r>
          </a:p>
          <a:p>
            <a:pPr lvl="2"/>
            <a:r>
              <a:rPr lang="en-US" dirty="0" smtClean="0"/>
              <a:t>Not by being a Jew</a:t>
            </a:r>
            <a:endParaRPr lang="en-US" dirty="0"/>
          </a:p>
          <a:p>
            <a:pPr lvl="3"/>
            <a:endParaRPr lang="en-US" dirty="0" smtClean="0"/>
          </a:p>
        </p:txBody>
      </p:sp>
    </p:spTree>
    <p:extLst>
      <p:ext uri="{BB962C8B-B14F-4D97-AF65-F5344CB8AC3E}">
        <p14:creationId xmlns:p14="http://schemas.microsoft.com/office/powerpoint/2010/main" val="18694538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additive="base">
                                        <p:cTn id="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anim calcmode="lin" valueType="num">
                                      <p:cBhvr additive="base">
                                        <p:cTn id="11"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8">
                                            <p:txEl>
                                              <p:pRg st="3" end="3"/>
                                            </p:txEl>
                                          </p:spTgt>
                                        </p:tgtEl>
                                        <p:attrNameLst>
                                          <p:attrName>style.visibility</p:attrName>
                                        </p:attrNameLst>
                                      </p:cBhvr>
                                      <p:to>
                                        <p:strVal val="visible"/>
                                      </p:to>
                                    </p:set>
                                    <p:anim calcmode="lin" valueType="num">
                                      <p:cBhvr additive="base">
                                        <p:cTn id="17"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 calcmode="lin" valueType="num">
                                      <p:cBhvr additive="base">
                                        <p:cTn id="23"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8">
                                            <p:txEl>
                                              <p:pRg st="5" end="5"/>
                                            </p:txEl>
                                          </p:spTgt>
                                        </p:tgtEl>
                                        <p:attrNameLst>
                                          <p:attrName>style.visibility</p:attrName>
                                        </p:attrNameLst>
                                      </p:cBhvr>
                                      <p:to>
                                        <p:strVal val="visible"/>
                                      </p:to>
                                    </p:set>
                                    <p:anim calcmode="lin" valueType="num">
                                      <p:cBhvr additive="base">
                                        <p:cTn id="29"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8">
                                            <p:txEl>
                                              <p:pRg st="6" end="6"/>
                                            </p:txEl>
                                          </p:spTgt>
                                        </p:tgtEl>
                                        <p:attrNameLst>
                                          <p:attrName>style.visibility</p:attrName>
                                        </p:attrNameLst>
                                      </p:cBhvr>
                                      <p:to>
                                        <p:strVal val="visible"/>
                                      </p:to>
                                    </p:set>
                                    <p:anim calcmode="lin" valueType="num">
                                      <p:cBhvr additive="base">
                                        <p:cTn id="35"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8" name="Content Placeholder 7"/>
          <p:cNvSpPr>
            <a:spLocks noGrp="1"/>
          </p:cNvSpPr>
          <p:nvPr>
            <p:ph idx="1"/>
          </p:nvPr>
        </p:nvSpPr>
        <p:spPr/>
        <p:txBody>
          <a:bodyPr/>
          <a:lstStyle/>
          <a:p>
            <a:r>
              <a:rPr lang="en-US" dirty="0"/>
              <a:t>Jn </a:t>
            </a:r>
            <a:r>
              <a:rPr lang="en-US" dirty="0" smtClean="0"/>
              <a:t>3:4-8, The Rebirth</a:t>
            </a:r>
          </a:p>
          <a:p>
            <a:pPr lvl="1"/>
            <a:r>
              <a:rPr lang="en-US" dirty="0"/>
              <a:t>Born of </a:t>
            </a:r>
            <a:r>
              <a:rPr lang="en-US" dirty="0" smtClean="0"/>
              <a:t>Water</a:t>
            </a:r>
          </a:p>
          <a:p>
            <a:pPr lvl="2"/>
            <a:r>
              <a:rPr lang="en-US" dirty="0" smtClean="0"/>
              <a:t>A Reference to </a:t>
            </a:r>
            <a:r>
              <a:rPr lang="en-US" dirty="0"/>
              <a:t>Baptism</a:t>
            </a:r>
          </a:p>
          <a:p>
            <a:pPr lvl="2"/>
            <a:r>
              <a:rPr lang="en-US" dirty="0"/>
              <a:t>Baptism was a familiar practice of the day</a:t>
            </a:r>
          </a:p>
          <a:p>
            <a:pPr lvl="3"/>
            <a:r>
              <a:rPr lang="en-US" dirty="0"/>
              <a:t>A Gentile Proselyte was baptized in water</a:t>
            </a:r>
          </a:p>
          <a:p>
            <a:pPr lvl="3"/>
            <a:r>
              <a:rPr lang="en-US" dirty="0"/>
              <a:t>John the Baptizer went about baptizing many saying that the kingdom of heaven was at hand</a:t>
            </a:r>
            <a:r>
              <a:rPr lang="en-US" dirty="0" smtClean="0"/>
              <a:t>.</a:t>
            </a:r>
            <a:endParaRPr lang="en-US" dirty="0"/>
          </a:p>
        </p:txBody>
      </p:sp>
    </p:spTree>
    <p:extLst>
      <p:ext uri="{BB962C8B-B14F-4D97-AF65-F5344CB8AC3E}">
        <p14:creationId xmlns:p14="http://schemas.microsoft.com/office/powerpoint/2010/main" val="39412395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8" name="Content Placeholder 7"/>
          <p:cNvSpPr>
            <a:spLocks noGrp="1"/>
          </p:cNvSpPr>
          <p:nvPr>
            <p:ph idx="1"/>
          </p:nvPr>
        </p:nvSpPr>
        <p:spPr/>
        <p:txBody>
          <a:bodyPr>
            <a:normAutofit/>
          </a:bodyPr>
          <a:lstStyle/>
          <a:p>
            <a:r>
              <a:rPr lang="en-US" dirty="0"/>
              <a:t>Jn </a:t>
            </a:r>
            <a:r>
              <a:rPr lang="en-US" dirty="0" smtClean="0"/>
              <a:t>3:4-8, The Rebirth</a:t>
            </a:r>
          </a:p>
          <a:p>
            <a:pPr lvl="1"/>
            <a:r>
              <a:rPr lang="en-US" dirty="0"/>
              <a:t>Born of </a:t>
            </a:r>
            <a:r>
              <a:rPr lang="en-US" dirty="0" smtClean="0"/>
              <a:t>Water and Spirit</a:t>
            </a:r>
            <a:endParaRPr lang="en-US" dirty="0"/>
          </a:p>
          <a:p>
            <a:pPr lvl="2"/>
            <a:r>
              <a:rPr lang="en-US" dirty="0" smtClean="0"/>
              <a:t>Jesus Instructed his Apostles to Baptize</a:t>
            </a:r>
            <a:endParaRPr lang="en-US" dirty="0"/>
          </a:p>
          <a:p>
            <a:pPr lvl="3"/>
            <a:r>
              <a:rPr lang="en-US" dirty="0"/>
              <a:t>Mk 16:16, Jesus teaches: he that believeth and is baptized shall be saved.</a:t>
            </a:r>
          </a:p>
          <a:p>
            <a:pPr lvl="3"/>
            <a:r>
              <a:rPr lang="en-US" dirty="0"/>
              <a:t>Mt 28:19-20, Jesus tells his disciples to baptize and make disciples of all men</a:t>
            </a:r>
            <a:r>
              <a:rPr lang="en-US" dirty="0" smtClean="0"/>
              <a:t>.</a:t>
            </a:r>
          </a:p>
          <a:p>
            <a:pPr lvl="3"/>
            <a:r>
              <a:rPr lang="en-US" dirty="0" smtClean="0"/>
              <a:t>Lk 24:47, repentance and remission of sins be preached</a:t>
            </a:r>
          </a:p>
          <a:p>
            <a:pPr lvl="4"/>
            <a:r>
              <a:rPr lang="en-US" dirty="0" smtClean="0"/>
              <a:t>Acts 2:38</a:t>
            </a:r>
            <a:endParaRPr lang="en-US" dirty="0"/>
          </a:p>
        </p:txBody>
      </p:sp>
    </p:spTree>
    <p:extLst>
      <p:ext uri="{BB962C8B-B14F-4D97-AF65-F5344CB8AC3E}">
        <p14:creationId xmlns:p14="http://schemas.microsoft.com/office/powerpoint/2010/main" val="2049339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 calcmode="lin" valueType="num">
                                      <p:cBhvr additive="base">
                                        <p:cTn id="1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 calcmode="lin" valueType="num">
                                      <p:cBhvr additive="base">
                                        <p:cTn id="19"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anim calcmode="lin" valueType="num">
                                      <p:cBhvr additive="base">
                                        <p:cTn id="25"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8">
                                            <p:txEl>
                                              <p:pRg st="6" end="6"/>
                                            </p:txEl>
                                          </p:spTgt>
                                        </p:tgtEl>
                                        <p:attrNameLst>
                                          <p:attrName>style.visibility</p:attrName>
                                        </p:attrNameLst>
                                      </p:cBhvr>
                                      <p:to>
                                        <p:strVal val="visible"/>
                                      </p:to>
                                    </p:set>
                                    <p:anim calcmode="lin" valueType="num">
                                      <p:cBhvr additive="base">
                                        <p:cTn id="29"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8" name="Content Placeholder 7"/>
          <p:cNvSpPr>
            <a:spLocks noGrp="1"/>
          </p:cNvSpPr>
          <p:nvPr>
            <p:ph idx="1"/>
          </p:nvPr>
        </p:nvSpPr>
        <p:spPr/>
        <p:txBody>
          <a:bodyPr>
            <a:normAutofit fontScale="92500" lnSpcReduction="20000"/>
          </a:bodyPr>
          <a:lstStyle/>
          <a:p>
            <a:r>
              <a:rPr lang="en-US" dirty="0"/>
              <a:t>Jn </a:t>
            </a:r>
            <a:r>
              <a:rPr lang="en-US" dirty="0" smtClean="0"/>
              <a:t>3:4-8, The Rebirth</a:t>
            </a:r>
          </a:p>
          <a:p>
            <a:pPr lvl="1"/>
            <a:r>
              <a:rPr lang="en-US" dirty="0"/>
              <a:t>Born of </a:t>
            </a:r>
            <a:r>
              <a:rPr lang="en-US" dirty="0" smtClean="0"/>
              <a:t>Water and Spirit</a:t>
            </a:r>
          </a:p>
          <a:p>
            <a:pPr lvl="2"/>
            <a:r>
              <a:rPr lang="en-US" dirty="0" smtClean="0"/>
              <a:t>Baptism </a:t>
            </a:r>
            <a:r>
              <a:rPr lang="en-US" dirty="0"/>
              <a:t>was Instructed by Apostles</a:t>
            </a:r>
          </a:p>
          <a:p>
            <a:pPr lvl="3"/>
            <a:r>
              <a:rPr lang="en-US" dirty="0"/>
              <a:t>Acts 2:38, Pentecost </a:t>
            </a:r>
          </a:p>
          <a:p>
            <a:pPr lvl="3"/>
            <a:r>
              <a:rPr lang="en-US" dirty="0"/>
              <a:t>Acts 8:35-39, Ethiopian eunuch</a:t>
            </a:r>
          </a:p>
          <a:p>
            <a:pPr lvl="3"/>
            <a:r>
              <a:rPr lang="en-US" dirty="0"/>
              <a:t>Acts 10:48, Cornelius</a:t>
            </a:r>
          </a:p>
          <a:p>
            <a:pPr lvl="3"/>
            <a:r>
              <a:rPr lang="en-US" dirty="0"/>
              <a:t>Acts 22:16, Paul</a:t>
            </a:r>
          </a:p>
          <a:p>
            <a:pPr lvl="3"/>
            <a:r>
              <a:rPr lang="en-US" dirty="0"/>
              <a:t>II Pet 3:20-21, Noah, the like figure.</a:t>
            </a:r>
          </a:p>
          <a:p>
            <a:pPr lvl="3"/>
            <a:r>
              <a:rPr lang="en-US" dirty="0"/>
              <a:t>Rom 6:4, arising from baptism is to be born of water and spirit.</a:t>
            </a:r>
          </a:p>
          <a:p>
            <a:pPr lvl="3"/>
            <a:r>
              <a:rPr lang="en-US" dirty="0"/>
              <a:t>Col 2:12, we are buried with him in baptism and risen with him.</a:t>
            </a:r>
          </a:p>
          <a:p>
            <a:pPr lvl="3"/>
            <a:r>
              <a:rPr lang="en-US" dirty="0"/>
              <a:t>Gal 3:27, </a:t>
            </a:r>
            <a:r>
              <a:rPr lang="en-US" dirty="0" smtClean="0"/>
              <a:t>put on Christ </a:t>
            </a:r>
          </a:p>
          <a:p>
            <a:pPr lvl="3"/>
            <a:r>
              <a:rPr lang="en-US" dirty="0" smtClean="0"/>
              <a:t>Rom </a:t>
            </a:r>
            <a:r>
              <a:rPr lang="en-US" dirty="0"/>
              <a:t>6:3-5, We are baptized into </a:t>
            </a:r>
            <a:r>
              <a:rPr lang="en-US" dirty="0" smtClean="0"/>
              <a:t>Christ’s death</a:t>
            </a:r>
            <a:endParaRPr lang="en-US" dirty="0"/>
          </a:p>
        </p:txBody>
      </p:sp>
    </p:spTree>
    <p:extLst>
      <p:ext uri="{BB962C8B-B14F-4D97-AF65-F5344CB8AC3E}">
        <p14:creationId xmlns:p14="http://schemas.microsoft.com/office/powerpoint/2010/main" val="5736933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anim calcmode="lin" valueType="num">
                                      <p:cBhvr additive="base">
                                        <p:cTn id="13"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3" end="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 calcmode="lin" valueType="num">
                                      <p:cBhvr additive="base">
                                        <p:cTn id="17"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8">
                                            <p:txEl>
                                              <p:pRg st="4" end="4"/>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8">
                                            <p:txEl>
                                              <p:pRg st="5" end="5"/>
                                            </p:txEl>
                                          </p:spTgt>
                                        </p:tgtEl>
                                        <p:attrNameLst>
                                          <p:attrName>style.visibility</p:attrName>
                                        </p:attrNameLst>
                                      </p:cBhvr>
                                      <p:to>
                                        <p:strVal val="visible"/>
                                      </p:to>
                                    </p:set>
                                    <p:anim calcmode="lin" valueType="num">
                                      <p:cBhvr additive="base">
                                        <p:cTn id="21"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8">
                                            <p:txEl>
                                              <p:pRg st="5" end="5"/>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anim calcmode="lin" valueType="num">
                                      <p:cBhvr additive="base">
                                        <p:cTn id="25"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6" end="6"/>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8">
                                            <p:txEl>
                                              <p:pRg st="7" end="7"/>
                                            </p:txEl>
                                          </p:spTgt>
                                        </p:tgtEl>
                                        <p:attrNameLst>
                                          <p:attrName>style.visibility</p:attrName>
                                        </p:attrNameLst>
                                      </p:cBhvr>
                                      <p:to>
                                        <p:strVal val="visible"/>
                                      </p:to>
                                    </p:set>
                                    <p:anim calcmode="lin" valueType="num">
                                      <p:cBhvr additive="base">
                                        <p:cTn id="29"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7" end="7"/>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8">
                                            <p:txEl>
                                              <p:pRg st="8" end="8"/>
                                            </p:txEl>
                                          </p:spTgt>
                                        </p:tgtEl>
                                        <p:attrNameLst>
                                          <p:attrName>style.visibility</p:attrName>
                                        </p:attrNameLst>
                                      </p:cBhvr>
                                      <p:to>
                                        <p:strVal val="visible"/>
                                      </p:to>
                                    </p:set>
                                    <p:anim calcmode="lin" valueType="num">
                                      <p:cBhvr additive="base">
                                        <p:cTn id="33"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
                                            <p:txEl>
                                              <p:pRg st="8" end="8"/>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8">
                                            <p:txEl>
                                              <p:pRg st="9" end="9"/>
                                            </p:txEl>
                                          </p:spTgt>
                                        </p:tgtEl>
                                        <p:attrNameLst>
                                          <p:attrName>style.visibility</p:attrName>
                                        </p:attrNameLst>
                                      </p:cBhvr>
                                      <p:to>
                                        <p:strVal val="visible"/>
                                      </p:to>
                                    </p:set>
                                    <p:anim calcmode="lin" valueType="num">
                                      <p:cBhvr additive="base">
                                        <p:cTn id="37" dur="50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9" end="9"/>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8">
                                            <p:txEl>
                                              <p:pRg st="10" end="10"/>
                                            </p:txEl>
                                          </p:spTgt>
                                        </p:tgtEl>
                                        <p:attrNameLst>
                                          <p:attrName>style.visibility</p:attrName>
                                        </p:attrNameLst>
                                      </p:cBhvr>
                                      <p:to>
                                        <p:strVal val="visible"/>
                                      </p:to>
                                    </p:set>
                                    <p:anim calcmode="lin" valueType="num">
                                      <p:cBhvr additive="base">
                                        <p:cTn id="41" dur="5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8">
                                            <p:txEl>
                                              <p:pRg st="10" end="10"/>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8">
                                            <p:txEl>
                                              <p:pRg st="11" end="11"/>
                                            </p:txEl>
                                          </p:spTgt>
                                        </p:tgtEl>
                                        <p:attrNameLst>
                                          <p:attrName>style.visibility</p:attrName>
                                        </p:attrNameLst>
                                      </p:cBhvr>
                                      <p:to>
                                        <p:strVal val="visible"/>
                                      </p:to>
                                    </p:set>
                                    <p:anim calcmode="lin" valueType="num">
                                      <p:cBhvr additive="base">
                                        <p:cTn id="45" dur="500" fill="hold"/>
                                        <p:tgtEl>
                                          <p:spTgt spid="8">
                                            <p:txEl>
                                              <p:pRg st="11" end="11"/>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8">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Nicodemus Believed </a:t>
            </a:r>
            <a:endParaRPr lang="en-US" dirty="0"/>
          </a:p>
        </p:txBody>
      </p:sp>
      <p:sp>
        <p:nvSpPr>
          <p:cNvPr id="8" name="Content Placeholder 7"/>
          <p:cNvSpPr>
            <a:spLocks noGrp="1"/>
          </p:cNvSpPr>
          <p:nvPr>
            <p:ph idx="1"/>
          </p:nvPr>
        </p:nvSpPr>
        <p:spPr/>
        <p:txBody>
          <a:bodyPr>
            <a:normAutofit fontScale="92500"/>
          </a:bodyPr>
          <a:lstStyle/>
          <a:p>
            <a:r>
              <a:rPr lang="en-US" dirty="0"/>
              <a:t>Jn </a:t>
            </a:r>
            <a:r>
              <a:rPr lang="en-US" dirty="0" smtClean="0"/>
              <a:t>3:4-8, The Rebirth</a:t>
            </a:r>
          </a:p>
          <a:p>
            <a:pPr lvl="1"/>
            <a:r>
              <a:rPr lang="en-US" dirty="0"/>
              <a:t>Born of Water and </a:t>
            </a:r>
            <a:r>
              <a:rPr lang="en-US" dirty="0" smtClean="0"/>
              <a:t>Spirit</a:t>
            </a:r>
          </a:p>
          <a:p>
            <a:pPr lvl="2"/>
            <a:r>
              <a:rPr lang="en-US" dirty="0" smtClean="0"/>
              <a:t>A recreation, renewal, regeneration</a:t>
            </a:r>
            <a:endParaRPr lang="en-US" dirty="0"/>
          </a:p>
          <a:p>
            <a:pPr lvl="3"/>
            <a:r>
              <a:rPr lang="en-US" dirty="0"/>
              <a:t>II Cor 5:17, Any man that is in Christ is a new creature.</a:t>
            </a:r>
          </a:p>
          <a:p>
            <a:pPr lvl="3"/>
            <a:r>
              <a:rPr lang="en-US" dirty="0"/>
              <a:t>Tit 3:5, saved us through the washing of </a:t>
            </a:r>
            <a:r>
              <a:rPr lang="en-US" dirty="0" smtClean="0"/>
              <a:t>regeneration </a:t>
            </a:r>
            <a:r>
              <a:rPr lang="en-US" dirty="0"/>
              <a:t>and renewing of the </a:t>
            </a:r>
            <a:r>
              <a:rPr lang="en-US" dirty="0" smtClean="0"/>
              <a:t>Holy Spirit</a:t>
            </a:r>
            <a:endParaRPr lang="en-US" dirty="0"/>
          </a:p>
          <a:p>
            <a:pPr lvl="3"/>
            <a:r>
              <a:rPr lang="en-US" dirty="0" smtClean="0"/>
              <a:t>Eph </a:t>
            </a:r>
            <a:r>
              <a:rPr lang="en-US" dirty="0"/>
              <a:t>5:26, cleanse by the washing of water by the word</a:t>
            </a:r>
            <a:r>
              <a:rPr lang="en-US" dirty="0" smtClean="0"/>
              <a:t>.</a:t>
            </a:r>
          </a:p>
          <a:p>
            <a:pPr lvl="3"/>
            <a:r>
              <a:rPr lang="en-US" dirty="0"/>
              <a:t>I Cor 6:11, but such were some of you but you were washed … you were justified by the spirit of God</a:t>
            </a:r>
            <a:r>
              <a:rPr lang="en-US" dirty="0" smtClean="0"/>
              <a:t>.</a:t>
            </a:r>
          </a:p>
          <a:p>
            <a:pPr lvl="2"/>
            <a:r>
              <a:rPr lang="en-US" dirty="0" smtClean="0"/>
              <a:t>This is Baptism</a:t>
            </a:r>
            <a:endParaRPr lang="en-US" dirty="0"/>
          </a:p>
        </p:txBody>
      </p:sp>
    </p:spTree>
    <p:extLst>
      <p:ext uri="{BB962C8B-B14F-4D97-AF65-F5344CB8AC3E}">
        <p14:creationId xmlns:p14="http://schemas.microsoft.com/office/powerpoint/2010/main" val="18062656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 calcmode="lin" valueType="num">
                                      <p:cBhvr additive="base">
                                        <p:cTn id="7"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
                                            <p:txEl>
                                              <p:pRg st="3" end="3"/>
                                            </p:txEl>
                                          </p:spTgt>
                                        </p:tgtEl>
                                        <p:attrNameLst>
                                          <p:attrName>style.visibility</p:attrName>
                                        </p:attrNameLst>
                                      </p:cBhvr>
                                      <p:to>
                                        <p:strVal val="visible"/>
                                      </p:to>
                                    </p:set>
                                    <p:anim calcmode="lin" valueType="num">
                                      <p:cBhvr additive="base">
                                        <p:cTn id="11"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anim calcmode="lin" valueType="num">
                                      <p:cBhvr additive="base">
                                        <p:cTn id="1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
                                            <p:txEl>
                                              <p:pRg st="5" end="5"/>
                                            </p:txEl>
                                          </p:spTgt>
                                        </p:tgtEl>
                                        <p:attrNameLst>
                                          <p:attrName>style.visibility</p:attrName>
                                        </p:attrNameLst>
                                      </p:cBhvr>
                                      <p:to>
                                        <p:strVal val="visible"/>
                                      </p:to>
                                    </p:set>
                                    <p:anim calcmode="lin" valueType="num">
                                      <p:cBhvr additive="base">
                                        <p:cTn id="19"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8">
                                            <p:txEl>
                                              <p:pRg st="6" end="6"/>
                                            </p:txEl>
                                          </p:spTgt>
                                        </p:tgtEl>
                                        <p:attrNameLst>
                                          <p:attrName>style.visibility</p:attrName>
                                        </p:attrNameLst>
                                      </p:cBhvr>
                                      <p:to>
                                        <p:strVal val="visible"/>
                                      </p:to>
                                    </p:set>
                                    <p:anim calcmode="lin" valueType="num">
                                      <p:cBhvr additive="base">
                                        <p:cTn id="23"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8">
                                            <p:txEl>
                                              <p:pRg st="7" end="7"/>
                                            </p:txEl>
                                          </p:spTgt>
                                        </p:tgtEl>
                                        <p:attrNameLst>
                                          <p:attrName>style.visibility</p:attrName>
                                        </p:attrNameLst>
                                      </p:cBhvr>
                                      <p:to>
                                        <p:strVal val="visible"/>
                                      </p:to>
                                    </p:set>
                                    <p:anim calcmode="lin" valueType="num">
                                      <p:cBhvr additive="base">
                                        <p:cTn id="29"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TM10001105[[fn=Crop]]</Template>
  <TotalTime>3431</TotalTime>
  <Words>1321</Words>
  <Application>Microsoft Office PowerPoint</Application>
  <PresentationFormat>On-screen Show (4:3)</PresentationFormat>
  <Paragraphs>198</Paragraphs>
  <Slides>24</Slides>
  <Notes>12</Notes>
  <HiddenSlides>3</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Franklin Gothic Book</vt:lpstr>
      <vt:lpstr>Times New Roman</vt:lpstr>
      <vt:lpstr>Wingdings</vt:lpstr>
      <vt:lpstr>Crop</vt:lpstr>
      <vt:lpstr>Jesus Nicodemus Believed</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lpstr>Nicodemus Believed </vt:lpstr>
    </vt:vector>
  </TitlesOfParts>
  <Company>EVANGELIST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rdward</dc:creator>
  <cp:lastModifiedBy>rdward</cp:lastModifiedBy>
  <cp:revision>331</cp:revision>
  <dcterms:created xsi:type="dcterms:W3CDTF">1998-07-07T15:18:40Z</dcterms:created>
  <dcterms:modified xsi:type="dcterms:W3CDTF">2019-02-10T21:45:03Z</dcterms:modified>
</cp:coreProperties>
</file>