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notesMasterIdLst>
    <p:notesMasterId r:id="rId17"/>
  </p:notes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4" r:id="rId9"/>
    <p:sldId id="263" r:id="rId10"/>
    <p:sldId id="269" r:id="rId11"/>
    <p:sldId id="266" r:id="rId12"/>
    <p:sldId id="270" r:id="rId13"/>
    <p:sldId id="267" r:id="rId14"/>
    <p:sldId id="268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7" autoAdjust="0"/>
    <p:restoredTop sz="91549" autoAdjust="0"/>
  </p:normalViewPr>
  <p:slideViewPr>
    <p:cSldViewPr snapToGrid="0">
      <p:cViewPr varScale="1">
        <p:scale>
          <a:sx n="83" d="100"/>
          <a:sy n="83" d="100"/>
        </p:scale>
        <p:origin x="1518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A6F9E-EBC5-4FA5-81DA-D9B8A29BEF85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A36729-28FB-49AF-B006-B0365D264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282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A36729-28FB-49AF-B006-B0365D26447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1146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Collateral was Jesus Blood</a:t>
            </a:r>
          </a:p>
          <a:p>
            <a:r>
              <a:rPr lang="en-US" dirty="0"/>
              <a:t>If we are obedient to God’s covenant we have hope of eternal life</a:t>
            </a:r>
          </a:p>
          <a:p>
            <a:r>
              <a:rPr lang="en-US" dirty="0"/>
              <a:t>If we are disobedient to God’s covenant we have to fear eternal judgment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A36729-28FB-49AF-B006-B0365D26447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6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Noticed that most of these are Unilateral Covenants.  God said… point made later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A36729-28FB-49AF-B006-B0365D26447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3907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land Promise (Covenant) was contingent upon obedience to God; this ultimately fulfilled in heaven?</a:t>
            </a:r>
          </a:p>
          <a:p>
            <a:r>
              <a:rPr lang="en-US" dirty="0"/>
              <a:t>Note: The kingdom promise was contingent as well, but ultimately fulfilled by Jesus.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A36729-28FB-49AF-B006-B0365D26447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5449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God establishes Covenants: Commands, instructions, consequences, promises, </a:t>
            </a:r>
            <a:r>
              <a:rPr lang="en-US" dirty="0" err="1"/>
              <a:t>etc</a:t>
            </a:r>
            <a:r>
              <a:rPr lang="en-US" dirty="0"/>
              <a:t>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A36729-28FB-49AF-B006-B0365D26447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6194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Old Covenant(s) were not everlasting.</a:t>
            </a:r>
          </a:p>
          <a:p>
            <a:r>
              <a:rPr lang="en-US" dirty="0"/>
              <a:t>Notice the theme, the physical transitions to the spiritual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A36729-28FB-49AF-B006-B0365D26447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1962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book of Galatians makes the case for the new covenant; holding to the old has consequences, does not make sense, </a:t>
            </a:r>
            <a:r>
              <a:rPr lang="en-US" dirty="0" err="1"/>
              <a:t>etc</a:t>
            </a:r>
            <a:r>
              <a:rPr lang="en-US" dirty="0"/>
              <a:t>…</a:t>
            </a:r>
          </a:p>
          <a:p>
            <a:r>
              <a:rPr lang="en-US" dirty="0"/>
              <a:t>Notice the Old Covenant includes the covenant of Circumcision! Gal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A36729-28FB-49AF-B006-B0365D26447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0654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Book of Hebrews relates the Old Testament to the New Testament; </a:t>
            </a:r>
          </a:p>
          <a:p>
            <a:r>
              <a:rPr lang="en-US" dirty="0"/>
              <a:t>the New (Jesus) is better in all these ways… study book of Hebrews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A36729-28FB-49AF-B006-B0365D26447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033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Much can be said comparing Moses and Jesus. But Jesus was Better (book of Hebrews)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A36729-28FB-49AF-B006-B0365D26447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4249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dividing and passing between figures keep showing up in these Covenant initiations. </a:t>
            </a:r>
          </a:p>
          <a:p>
            <a:r>
              <a:rPr lang="en-US" dirty="0"/>
              <a:t>Moses divided the blood, one part on God’s Tabernacle, other part on the People.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A36729-28FB-49AF-B006-B0365D26447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498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shade val="97000"/>
            <a:satMod val="150000"/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9943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260CA40-FACC-4C84-B4B1-EB63DC8179F3}"/>
              </a:ext>
            </a:extLst>
          </p:cNvPr>
          <p:cNvSpPr/>
          <p:nvPr userDrawn="1"/>
        </p:nvSpPr>
        <p:spPr>
          <a:xfrm>
            <a:off x="0" y="1"/>
            <a:ext cx="9144000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9188"/>
            <a:ext cx="7772400" cy="1053223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5913" y="1371598"/>
            <a:ext cx="8032173" cy="5327214"/>
          </a:xfrm>
        </p:spPr>
        <p:txBody>
          <a:bodyPr/>
          <a:lstStyle>
            <a:lvl1pPr marL="457200" indent="-457200">
              <a:buFont typeface="Wingdings" panose="05000000000000000000" pitchFamily="2" charset="2"/>
              <a:buChar char="v"/>
              <a:defRPr sz="3600" b="1"/>
            </a:lvl1pPr>
            <a:lvl2pPr marL="914400" indent="-463550">
              <a:buSzPct val="75000"/>
              <a:buFont typeface="Wingdings" panose="05000000000000000000" pitchFamily="2" charset="2"/>
              <a:buChar char="q"/>
              <a:defRPr sz="3200"/>
            </a:lvl2pPr>
            <a:lvl3pPr marL="1371600" indent="-463550">
              <a:buSzPct val="75000"/>
              <a:buFont typeface="Wingdings" panose="05000000000000000000" pitchFamily="2" charset="2"/>
              <a:buChar char="Ø"/>
              <a:defRPr sz="3200" i="1"/>
            </a:lvl3pPr>
            <a:lvl4pPr marL="1547813" indent="-182563">
              <a:defRPr sz="2400"/>
            </a:lvl4pPr>
            <a:lvl5pPr marL="1776413" indent="-182563"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2DCB397-2F08-4C3A-8825-8FFFCFF06C5F}"/>
              </a:ext>
            </a:extLst>
          </p:cNvPr>
          <p:cNvCxnSpPr>
            <a:cxnSpLocks/>
          </p:cNvCxnSpPr>
          <p:nvPr userDrawn="1"/>
        </p:nvCxnSpPr>
        <p:spPr>
          <a:xfrm>
            <a:off x="0" y="1233192"/>
            <a:ext cx="9144000" cy="0"/>
          </a:xfrm>
          <a:prstGeom prst="line">
            <a:avLst/>
          </a:prstGeom>
          <a:ln w="1270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0775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6F822A4-8DA6-4447-9B1F-C5DB58435268}" type="datetimeFigureOut">
              <a:rPr lang="en-US" smtClean="0"/>
              <a:t>3/18/2019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225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3/18/2019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812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3/18/2019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711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77919A6-33EB-49BD-A62F-1FA56B9F9712}" type="datetimeFigureOut">
              <a:rPr lang="en-US" smtClean="0"/>
              <a:t>3/18/2019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889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3/18/2019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499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"/>
            <a:ext cx="9144000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856" y="384047"/>
            <a:ext cx="2607079" cy="2369543"/>
          </a:xfrm>
        </p:spPr>
        <p:txBody>
          <a:bodyPr anchor="t">
            <a:noAutofit/>
          </a:bodyPr>
          <a:lstStyle>
            <a:lvl1pPr>
              <a:defRPr sz="40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7940" y="301335"/>
            <a:ext cx="5876059" cy="6452755"/>
          </a:xfrm>
        </p:spPr>
        <p:txBody>
          <a:bodyPr/>
          <a:lstStyle>
            <a:lvl1pPr marL="457200" indent="-457200">
              <a:buFont typeface="Wingdings" panose="05000000000000000000" pitchFamily="2" charset="2"/>
              <a:buChar char="v"/>
              <a:defRPr sz="3600" b="1"/>
            </a:lvl1pPr>
            <a:lvl2pPr marL="914400" indent="-463550">
              <a:buSzPct val="75000"/>
              <a:buFont typeface="Wingdings" panose="05000000000000000000" pitchFamily="2" charset="2"/>
              <a:buChar char="q"/>
              <a:defRPr sz="3600"/>
            </a:lvl2pPr>
            <a:lvl3pPr marL="1371600" indent="-463550">
              <a:defRPr sz="3200" i="1"/>
            </a:lvl3pPr>
            <a:lvl4pPr marL="1547813" indent="-182563">
              <a:defRPr sz="2400"/>
            </a:lvl4pPr>
            <a:lvl5pPr marL="1776413" indent="-182563">
              <a:defRPr sz="2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896" y="3326753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7D0D2A5-726B-4F9A-820E-49E1FA3CBB89}"/>
              </a:ext>
            </a:extLst>
          </p:cNvPr>
          <p:cNvCxnSpPr/>
          <p:nvPr userDrawn="1"/>
        </p:nvCxnSpPr>
        <p:spPr>
          <a:xfrm>
            <a:off x="3054927" y="0"/>
            <a:ext cx="0" cy="685800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8A3F3AF-6E76-4EE5-89C1-92247528744A}"/>
              </a:ext>
            </a:extLst>
          </p:cNvPr>
          <p:cNvCxnSpPr/>
          <p:nvPr userDrawn="1"/>
        </p:nvCxnSpPr>
        <p:spPr>
          <a:xfrm>
            <a:off x="0" y="3034145"/>
            <a:ext cx="3034145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813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3/18/2019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685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3/18/2019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441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736D9-3B2D-4DE5-BBD7-250911020E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God’s Covenants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6EEB74-4C6C-48E0-8496-8717BF585F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 Study of Covenants in the Bible</a:t>
            </a:r>
          </a:p>
        </p:txBody>
      </p:sp>
    </p:spTree>
    <p:extLst>
      <p:ext uri="{BB962C8B-B14F-4D97-AF65-F5344CB8AC3E}">
        <p14:creationId xmlns:p14="http://schemas.microsoft.com/office/powerpoint/2010/main" val="11712869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1ED8B7B-F070-40E4-BD28-2493C51F4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New Covenant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8CE3B19-68D6-4A85-824D-FA7D1443E5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Blood of the New Covenant</a:t>
            </a:r>
          </a:p>
          <a:p>
            <a:pPr lvl="1"/>
            <a:r>
              <a:rPr lang="en-US" dirty="0"/>
              <a:t>Mt 26:28, Jesus Institutes the “Lords Supper”</a:t>
            </a:r>
          </a:p>
          <a:p>
            <a:pPr lvl="2"/>
            <a:r>
              <a:rPr lang="en-US" dirty="0"/>
              <a:t>I Cor 11:25, Paul Teaching on the Lords Supper</a:t>
            </a:r>
          </a:p>
          <a:p>
            <a:pPr lvl="1"/>
            <a:r>
              <a:rPr lang="en-US" dirty="0"/>
              <a:t>Gen 15:7-18, God’s Covenant to Abraham</a:t>
            </a:r>
          </a:p>
          <a:p>
            <a:pPr lvl="1"/>
            <a:r>
              <a:rPr lang="en-US" dirty="0"/>
              <a:t>Ex 24:3-8, God’s Covenant to Israel</a:t>
            </a:r>
          </a:p>
          <a:p>
            <a:pPr lvl="2"/>
            <a:r>
              <a:rPr lang="en-US" dirty="0"/>
              <a:t>Heb 9:16-21, recounted</a:t>
            </a:r>
          </a:p>
          <a:p>
            <a:pPr lvl="2"/>
            <a:r>
              <a:rPr lang="en-US" dirty="0" err="1"/>
              <a:t>Jer</a:t>
            </a:r>
            <a:r>
              <a:rPr lang="en-US" dirty="0"/>
              <a:t> 34:12-22, Israel failed</a:t>
            </a:r>
          </a:p>
        </p:txBody>
      </p:sp>
    </p:spTree>
    <p:extLst>
      <p:ext uri="{BB962C8B-B14F-4D97-AF65-F5344CB8AC3E}">
        <p14:creationId xmlns:p14="http://schemas.microsoft.com/office/powerpoint/2010/main" val="3329125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1ED8B7B-F070-40E4-BD28-2493C51F4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New Covenant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8CE3B19-68D6-4A85-824D-FA7D1443E5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 Summary</a:t>
            </a:r>
          </a:p>
          <a:p>
            <a:r>
              <a:rPr lang="en-US" dirty="0"/>
              <a:t>God’s New Covenant is Unilateral</a:t>
            </a:r>
          </a:p>
          <a:p>
            <a:pPr lvl="1"/>
            <a:r>
              <a:rPr lang="en-US" dirty="0"/>
              <a:t>Job 38-41, God is creator, who can challenge him!</a:t>
            </a:r>
          </a:p>
          <a:p>
            <a:pPr lvl="2"/>
            <a:r>
              <a:rPr lang="en-US" dirty="0"/>
              <a:t>Job 38:4, Job 40:1-2</a:t>
            </a:r>
          </a:p>
          <a:p>
            <a:r>
              <a:rPr lang="en-US" dirty="0"/>
              <a:t>God’s New Covenant is for All Mankind</a:t>
            </a:r>
          </a:p>
          <a:p>
            <a:pPr lvl="1"/>
            <a:r>
              <a:rPr lang="en-US" dirty="0"/>
              <a:t>I Tim 2:4, God would have that all men be saved</a:t>
            </a:r>
          </a:p>
        </p:txBody>
      </p:sp>
    </p:spTree>
    <p:extLst>
      <p:ext uri="{BB962C8B-B14F-4D97-AF65-F5344CB8AC3E}">
        <p14:creationId xmlns:p14="http://schemas.microsoft.com/office/powerpoint/2010/main" val="31961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1ED8B7B-F070-40E4-BD28-2493C51F4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New Covenant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8CE3B19-68D6-4A85-824D-FA7D1443E5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 Summary</a:t>
            </a:r>
          </a:p>
          <a:p>
            <a:r>
              <a:rPr lang="en-US" dirty="0"/>
              <a:t>God’s Old Covenant(s) have been Replace</a:t>
            </a:r>
          </a:p>
          <a:p>
            <a:pPr lvl="1"/>
            <a:r>
              <a:rPr lang="en-US" dirty="0"/>
              <a:t>Heb</a:t>
            </a:r>
          </a:p>
          <a:p>
            <a:r>
              <a:rPr lang="en-US" dirty="0"/>
              <a:t>God’s New Covenant is Better</a:t>
            </a:r>
          </a:p>
          <a:p>
            <a:pPr lvl="1"/>
            <a:r>
              <a:rPr lang="en-US" dirty="0"/>
              <a:t>I Tim 2:4, God would have that all men be saved</a:t>
            </a:r>
          </a:p>
        </p:txBody>
      </p:sp>
    </p:spTree>
    <p:extLst>
      <p:ext uri="{BB962C8B-B14F-4D97-AF65-F5344CB8AC3E}">
        <p14:creationId xmlns:p14="http://schemas.microsoft.com/office/powerpoint/2010/main" val="4195503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1ED8B7B-F070-40E4-BD28-2493C51F4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New Covenant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8CE3B19-68D6-4A85-824D-FA7D1443E5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 Summary</a:t>
            </a:r>
          </a:p>
          <a:p>
            <a:r>
              <a:rPr lang="en-US" dirty="0"/>
              <a:t>God’s New Covenant is Signed in Jesus’ Blood</a:t>
            </a:r>
          </a:p>
          <a:p>
            <a:pPr lvl="1"/>
            <a:r>
              <a:rPr lang="en-US" dirty="0"/>
              <a:t>Mt 26:26-28, Lords Supper</a:t>
            </a:r>
          </a:p>
          <a:p>
            <a:pPr lvl="1"/>
            <a:r>
              <a:rPr lang="en-US" dirty="0"/>
              <a:t>I Pet 1:18-19, Redeemed with precious blood of Christ</a:t>
            </a:r>
          </a:p>
          <a:p>
            <a:pPr lvl="1"/>
            <a:r>
              <a:rPr lang="en-US" dirty="0"/>
              <a:t>Heb 10:29, Of how much sorer punishment…</a:t>
            </a:r>
          </a:p>
          <a:p>
            <a:r>
              <a:rPr lang="en-US" dirty="0"/>
              <a:t>God’s New Covenant Realized</a:t>
            </a:r>
          </a:p>
          <a:p>
            <a:pPr lvl="1"/>
            <a:r>
              <a:rPr lang="en-US" dirty="0"/>
              <a:t>Rev 21:1-4, word pictures of Heaven</a:t>
            </a:r>
          </a:p>
        </p:txBody>
      </p:sp>
    </p:spTree>
    <p:extLst>
      <p:ext uri="{BB962C8B-B14F-4D97-AF65-F5344CB8AC3E}">
        <p14:creationId xmlns:p14="http://schemas.microsoft.com/office/powerpoint/2010/main" val="2443801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1ED8B7B-F070-40E4-BD28-2493C51F4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New Covenant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8CE3B19-68D6-4A85-824D-FA7D1443E5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God’s Covenant is Unilateral</a:t>
            </a:r>
          </a:p>
          <a:p>
            <a:r>
              <a:rPr lang="en-US" dirty="0"/>
              <a:t>The New Covenant is for all Man Kind</a:t>
            </a:r>
          </a:p>
          <a:p>
            <a:r>
              <a:rPr lang="en-US" dirty="0"/>
              <a:t>The Old Covenants have been Replaced</a:t>
            </a:r>
          </a:p>
          <a:p>
            <a:r>
              <a:rPr lang="en-US" dirty="0"/>
              <a:t>We have a Better Covenant</a:t>
            </a:r>
          </a:p>
          <a:p>
            <a:r>
              <a:rPr lang="en-US" dirty="0"/>
              <a:t>God’s Covenants are Unilateral</a:t>
            </a:r>
          </a:p>
          <a:p>
            <a:r>
              <a:rPr lang="en-US" dirty="0"/>
              <a:t>The New Covenant is at the Cost of Jesus Life</a:t>
            </a:r>
          </a:p>
          <a:p>
            <a:r>
              <a:rPr lang="en-US" dirty="0"/>
              <a:t>The New Covenant Opens the Door to Heaven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056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1ED8B7B-F070-40E4-BD28-2493C51F4EB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-1" y="95690"/>
            <a:ext cx="9143999" cy="724120"/>
          </a:xfrm>
        </p:spPr>
        <p:txBody>
          <a:bodyPr/>
          <a:lstStyle/>
          <a:p>
            <a:pPr algn="ctr"/>
            <a:r>
              <a:rPr lang="en-US" dirty="0"/>
              <a:t>Comparing Covenant Elements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57B597D-4236-4D35-9015-1F7E175CDF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6151277"/>
              </p:ext>
            </p:extLst>
          </p:nvPr>
        </p:nvGraphicFramePr>
        <p:xfrm>
          <a:off x="0" y="882870"/>
          <a:ext cx="9144000" cy="60179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48546165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62420116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36569754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3800385238"/>
                    </a:ext>
                  </a:extLst>
                </a:gridCol>
              </a:tblGrid>
              <a:tr h="702956">
                <a:tc>
                  <a:txBody>
                    <a:bodyPr/>
                    <a:lstStyle/>
                    <a:p>
                      <a:pPr marL="0" marR="0" indent="-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Old Covenant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-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Israel (By Birth)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-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New Covenant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Christian (Spiritual Israel)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5622017"/>
                  </a:ext>
                </a:extLst>
              </a:tr>
              <a:tr h="351478">
                <a:tc>
                  <a:txBody>
                    <a:bodyPr/>
                    <a:lstStyle/>
                    <a:p>
                      <a:pPr marL="0" marR="0" indent="-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Bondage in Egypt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-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were slaves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-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effectLst/>
                        </a:rPr>
                        <a:t>Bondage in Sin</a:t>
                      </a:r>
                      <a:endParaRPr lang="en-US" sz="18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were slaves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58668364"/>
                  </a:ext>
                </a:extLst>
              </a:tr>
              <a:tr h="1054435">
                <a:tc>
                  <a:txBody>
                    <a:bodyPr/>
                    <a:lstStyle/>
                    <a:p>
                      <a:pPr marL="0" marR="0" indent="-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Passover lamb slain and blood placed over the door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-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allowed for release from bondage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-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effectLst/>
                        </a:rPr>
                        <a:t>Jesus slain</a:t>
                      </a:r>
                      <a:endParaRPr lang="en-US" sz="18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allowing for the release from bondage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67770045"/>
                  </a:ext>
                </a:extLst>
              </a:tr>
              <a:tr h="1054435">
                <a:tc>
                  <a:txBody>
                    <a:bodyPr/>
                    <a:lstStyle/>
                    <a:p>
                      <a:pPr marL="0" marR="0" indent="-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Passover Feast to remember release from bondage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-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Emblems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-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Lords Supper to remember release from sin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Emblems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92625914"/>
                  </a:ext>
                </a:extLst>
              </a:tr>
              <a:tr h="1054435">
                <a:tc>
                  <a:txBody>
                    <a:bodyPr/>
                    <a:lstStyle/>
                    <a:p>
                      <a:pPr marL="0" marR="0" indent="-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Israel’s journey to the Promised Land (Canaan)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-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Proving ground (many fell along the way)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-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effectLst/>
                        </a:rPr>
                        <a:t>Christian journey to Promised land (Heaven)</a:t>
                      </a:r>
                      <a:endParaRPr lang="en-US" sz="18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Proving ground (many fall along the way)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65944620"/>
                  </a:ext>
                </a:extLst>
              </a:tr>
              <a:tr h="702956">
                <a:tc>
                  <a:txBody>
                    <a:bodyPr/>
                    <a:lstStyle/>
                    <a:p>
                      <a:pPr marL="0" marR="0" indent="-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Moses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-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Advocate for God’s People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-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Jesus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Better advocate (Mediator)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26895493"/>
                  </a:ext>
                </a:extLst>
              </a:tr>
              <a:tr h="702956">
                <a:tc>
                  <a:txBody>
                    <a:bodyPr/>
                    <a:lstStyle/>
                    <a:p>
                      <a:pPr marL="0" marR="0" indent="-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Moses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-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Led God’s people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-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Jesus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Lead’s God’s People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4283653"/>
                  </a:ext>
                </a:extLst>
              </a:tr>
              <a:tr h="351478">
                <a:tc>
                  <a:txBody>
                    <a:bodyPr/>
                    <a:lstStyle/>
                    <a:p>
                      <a:pPr marL="0" marR="0" indent="-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-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-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82238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3634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1ED8B7B-F070-40E4-BD28-2493C51F4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God’s Covenants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8CE3B19-68D6-4A85-824D-FA7D1443E5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Definition – Covenant</a:t>
            </a:r>
          </a:p>
          <a:p>
            <a:pPr lvl="1"/>
            <a:r>
              <a:rPr lang="en-US" dirty="0"/>
              <a:t>Hebrew</a:t>
            </a:r>
          </a:p>
          <a:p>
            <a:pPr lvl="2"/>
            <a:r>
              <a:rPr lang="en-US" dirty="0"/>
              <a:t>Strong’s, in the sense of cutting, a compact: </a:t>
            </a:r>
          </a:p>
          <a:p>
            <a:pPr lvl="3"/>
            <a:r>
              <a:rPr lang="en-US" dirty="0"/>
              <a:t>confederacy, covenant, league.</a:t>
            </a:r>
          </a:p>
          <a:p>
            <a:pPr lvl="2"/>
            <a:r>
              <a:rPr lang="en-US" dirty="0" err="1"/>
              <a:t>BDB</a:t>
            </a:r>
            <a:r>
              <a:rPr lang="en-US" dirty="0"/>
              <a:t>, covenant, alliance, pledge</a:t>
            </a:r>
          </a:p>
          <a:p>
            <a:pPr lvl="1"/>
            <a:r>
              <a:rPr lang="en-US" dirty="0"/>
              <a:t>Greek</a:t>
            </a:r>
          </a:p>
          <a:p>
            <a:pPr lvl="2"/>
            <a:r>
              <a:rPr lang="en-US" dirty="0"/>
              <a:t>Strong’s, a disposition, a contract.</a:t>
            </a:r>
          </a:p>
          <a:p>
            <a:pPr lvl="2"/>
            <a:r>
              <a:rPr lang="en-US" dirty="0"/>
              <a:t>Thayer Definition:</a:t>
            </a:r>
          </a:p>
          <a:p>
            <a:pPr lvl="3"/>
            <a:r>
              <a:rPr lang="en-US" dirty="0"/>
              <a:t>1) a disposition, the last disposition which one makes of his earthly possessions after his death, a testament or will</a:t>
            </a:r>
          </a:p>
          <a:p>
            <a:pPr lvl="3"/>
            <a:r>
              <a:rPr lang="en-US" dirty="0"/>
              <a:t>2) a compact, a covenant, a testament</a:t>
            </a:r>
          </a:p>
        </p:txBody>
      </p:sp>
    </p:spTree>
    <p:extLst>
      <p:ext uri="{BB962C8B-B14F-4D97-AF65-F5344CB8AC3E}">
        <p14:creationId xmlns:p14="http://schemas.microsoft.com/office/powerpoint/2010/main" val="1092775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1ED8B7B-F070-40E4-BD28-2493C51F4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God’s Covenants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8CE3B19-68D6-4A85-824D-FA7D1443E5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 2:16-17, God - Adam</a:t>
            </a:r>
          </a:p>
          <a:p>
            <a:r>
              <a:rPr lang="en-US" dirty="0"/>
              <a:t>Gen 8:20-22, God - Noah</a:t>
            </a:r>
          </a:p>
          <a:p>
            <a:pPr lvl="1"/>
            <a:r>
              <a:rPr lang="en-US" dirty="0"/>
              <a:t>Gen 9:8-17, Confirming</a:t>
            </a:r>
          </a:p>
          <a:p>
            <a:r>
              <a:rPr lang="en-US" dirty="0"/>
              <a:t>Gen 15:7-18, God - Abraham</a:t>
            </a:r>
          </a:p>
          <a:p>
            <a:pPr lvl="1"/>
            <a:r>
              <a:rPr lang="en-US" dirty="0"/>
              <a:t>Land Promise</a:t>
            </a:r>
          </a:p>
          <a:p>
            <a:r>
              <a:rPr lang="en-US" dirty="0"/>
              <a:t>Gen 17:10-14, God - Abraham</a:t>
            </a:r>
          </a:p>
          <a:p>
            <a:pPr lvl="1"/>
            <a:r>
              <a:rPr lang="en-US" dirty="0"/>
              <a:t> Circumcision</a:t>
            </a:r>
          </a:p>
          <a:p>
            <a:r>
              <a:rPr lang="en-US" dirty="0"/>
              <a:t>Gen 31, Jacob - Laban</a:t>
            </a:r>
          </a:p>
        </p:txBody>
      </p:sp>
    </p:spTree>
    <p:extLst>
      <p:ext uri="{BB962C8B-B14F-4D97-AF65-F5344CB8AC3E}">
        <p14:creationId xmlns:p14="http://schemas.microsoft.com/office/powerpoint/2010/main" val="1791203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1ED8B7B-F070-40E4-BD28-2493C51F4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God’s Covenants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8CE3B19-68D6-4A85-824D-FA7D1443E5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 24:3-8, God – Israel</a:t>
            </a:r>
          </a:p>
          <a:p>
            <a:pPr lvl="1"/>
            <a:r>
              <a:rPr lang="en-US" dirty="0"/>
              <a:t>Old Testament (Covenant)</a:t>
            </a:r>
          </a:p>
          <a:p>
            <a:pPr lvl="1"/>
            <a:r>
              <a:rPr lang="en-US" dirty="0" err="1"/>
              <a:t>Jer</a:t>
            </a:r>
            <a:r>
              <a:rPr lang="en-US" dirty="0"/>
              <a:t> 34:12-17, Israel Transgressed</a:t>
            </a:r>
          </a:p>
        </p:txBody>
      </p:sp>
    </p:spTree>
    <p:extLst>
      <p:ext uri="{BB962C8B-B14F-4D97-AF65-F5344CB8AC3E}">
        <p14:creationId xmlns:p14="http://schemas.microsoft.com/office/powerpoint/2010/main" val="4152581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1ED8B7B-F070-40E4-BD28-2493C51F4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God’s Covenants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8CE3B19-68D6-4A85-824D-FA7D1443E5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Men Enters into Covenants</a:t>
            </a:r>
          </a:p>
          <a:p>
            <a:pPr lvl="1"/>
            <a:r>
              <a:rPr lang="en-US" dirty="0"/>
              <a:t>Men are co-equals and negotiate covenants</a:t>
            </a:r>
          </a:p>
          <a:p>
            <a:pPr lvl="1"/>
            <a:r>
              <a:rPr lang="en-US" dirty="0"/>
              <a:t>Bilateral Covenant </a:t>
            </a:r>
          </a:p>
          <a:p>
            <a:r>
              <a:rPr lang="en-US" dirty="0"/>
              <a:t>God Establishes Covenants</a:t>
            </a:r>
          </a:p>
          <a:p>
            <a:pPr lvl="1"/>
            <a:r>
              <a:rPr lang="en-US" dirty="0"/>
              <a:t>Unilateral Covenants!</a:t>
            </a:r>
          </a:p>
          <a:p>
            <a:pPr lvl="1"/>
            <a:r>
              <a:rPr lang="en-US" dirty="0"/>
              <a:t>Men are not on same standing as God</a:t>
            </a:r>
          </a:p>
          <a:p>
            <a:pPr lvl="1"/>
            <a:r>
              <a:rPr lang="en-US" dirty="0"/>
              <a:t>Job 38-41, God is creator, who can challenge him!</a:t>
            </a:r>
          </a:p>
          <a:p>
            <a:pPr lvl="2"/>
            <a:r>
              <a:rPr lang="en-US" dirty="0"/>
              <a:t>Job 38:4, Job 40:1-2</a:t>
            </a:r>
          </a:p>
        </p:txBody>
      </p:sp>
    </p:spTree>
    <p:extLst>
      <p:ext uri="{BB962C8B-B14F-4D97-AF65-F5344CB8AC3E}">
        <p14:creationId xmlns:p14="http://schemas.microsoft.com/office/powerpoint/2010/main" val="1495817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1ED8B7B-F070-40E4-BD28-2493C51F4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New Covenant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8CE3B19-68D6-4A85-824D-FA7D1443E5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New Covenant Prophesied</a:t>
            </a:r>
          </a:p>
          <a:p>
            <a:pPr lvl="1"/>
            <a:r>
              <a:rPr lang="en-US" dirty="0" err="1"/>
              <a:t>Jer</a:t>
            </a:r>
            <a:r>
              <a:rPr lang="en-US" dirty="0"/>
              <a:t> 31:31-34, Covenant of Forgiveness</a:t>
            </a:r>
          </a:p>
          <a:p>
            <a:pPr lvl="1"/>
            <a:r>
              <a:rPr lang="en-US" dirty="0" err="1"/>
              <a:t>Ezek</a:t>
            </a:r>
            <a:r>
              <a:rPr lang="en-US" dirty="0"/>
              <a:t> 34:20-31, Covenant of Peace Prophesied</a:t>
            </a:r>
          </a:p>
          <a:p>
            <a:pPr lvl="1"/>
            <a:r>
              <a:rPr lang="en-US" dirty="0" err="1"/>
              <a:t>Zech</a:t>
            </a:r>
            <a:r>
              <a:rPr lang="en-US" dirty="0"/>
              <a:t> 9:9-13, Covenant of Salvation</a:t>
            </a:r>
          </a:p>
        </p:txBody>
      </p:sp>
    </p:spTree>
    <p:extLst>
      <p:ext uri="{BB962C8B-B14F-4D97-AF65-F5344CB8AC3E}">
        <p14:creationId xmlns:p14="http://schemas.microsoft.com/office/powerpoint/2010/main" val="4212102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1ED8B7B-F070-40E4-BD28-2493C51F4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New Covenant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8CE3B19-68D6-4A85-824D-FA7D1443E5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“Old” Replaced</a:t>
            </a:r>
          </a:p>
          <a:p>
            <a:pPr lvl="1"/>
            <a:r>
              <a:rPr lang="en-US" dirty="0"/>
              <a:t>Heb 8:8, found fault, need for a new covenant</a:t>
            </a:r>
          </a:p>
          <a:p>
            <a:pPr lvl="1"/>
            <a:r>
              <a:rPr lang="en-US" dirty="0"/>
              <a:t>Heb 8:13, new covenant, old vanish away</a:t>
            </a:r>
          </a:p>
          <a:p>
            <a:pPr lvl="1"/>
            <a:r>
              <a:rPr lang="en-US" dirty="0"/>
              <a:t>Heb 9:15, Jesus Mediator of the New Testament</a:t>
            </a:r>
          </a:p>
          <a:p>
            <a:pPr lvl="1"/>
            <a:r>
              <a:rPr lang="en-US" dirty="0"/>
              <a:t>Heb 12:24, Jesus Mediator of the New Covenant</a:t>
            </a:r>
          </a:p>
          <a:p>
            <a:pPr lvl="1"/>
            <a:r>
              <a:rPr lang="en-US" dirty="0"/>
              <a:t>II Cor 3:6, Paul minister of New Testament </a:t>
            </a:r>
          </a:p>
          <a:p>
            <a:pPr lvl="1"/>
            <a:r>
              <a:rPr lang="en-US" dirty="0"/>
              <a:t>Gal 3:17, Covenant Abraham supersedes Covenant to Israel</a:t>
            </a:r>
          </a:p>
        </p:txBody>
      </p:sp>
    </p:spTree>
    <p:extLst>
      <p:ext uri="{BB962C8B-B14F-4D97-AF65-F5344CB8AC3E}">
        <p14:creationId xmlns:p14="http://schemas.microsoft.com/office/powerpoint/2010/main" val="456661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1ED8B7B-F070-40E4-BD28-2493C51F4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New Covenant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8CE3B19-68D6-4A85-824D-FA7D1443E5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Better Covenant</a:t>
            </a:r>
          </a:p>
          <a:p>
            <a:pPr lvl="1"/>
            <a:r>
              <a:rPr lang="en-US" dirty="0"/>
              <a:t>Heb 7:22, Jesus made a better</a:t>
            </a:r>
          </a:p>
          <a:p>
            <a:pPr lvl="1"/>
            <a:r>
              <a:rPr lang="en-US" dirty="0"/>
              <a:t>Heb 8:6-9, Jesus is the mediator of better</a:t>
            </a:r>
          </a:p>
          <a:p>
            <a:pPr lvl="1"/>
            <a:r>
              <a:rPr lang="en-US" dirty="0"/>
              <a:t>Heb 10:14-18, Remission of Sins</a:t>
            </a:r>
          </a:p>
          <a:p>
            <a:pPr lvl="1"/>
            <a:r>
              <a:rPr lang="en-US" dirty="0"/>
              <a:t>Heb 12:24, Jesus mediator of new </a:t>
            </a:r>
          </a:p>
          <a:p>
            <a:pPr lvl="1"/>
            <a:r>
              <a:rPr lang="en-US" dirty="0"/>
              <a:t>Heb 13:20-21, Blood of Everlasting Covenant</a:t>
            </a:r>
          </a:p>
        </p:txBody>
      </p:sp>
    </p:spTree>
    <p:extLst>
      <p:ext uri="{BB962C8B-B14F-4D97-AF65-F5344CB8AC3E}">
        <p14:creationId xmlns:p14="http://schemas.microsoft.com/office/powerpoint/2010/main" val="2666901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1ED8B7B-F070-40E4-BD28-2493C51F4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New Covenant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8CE3B19-68D6-4A85-824D-FA7D1443E5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Memorial of the Covenant “The Lord’s Supper”</a:t>
            </a:r>
          </a:p>
          <a:p>
            <a:pPr lvl="1"/>
            <a:r>
              <a:rPr lang="en-US" dirty="0"/>
              <a:t>Mt 26:28, Jesus Institutes the “Lords Supper”</a:t>
            </a:r>
          </a:p>
          <a:p>
            <a:pPr lvl="1"/>
            <a:r>
              <a:rPr lang="en-US" dirty="0"/>
              <a:t>Analogies between Moses and Jesus</a:t>
            </a:r>
          </a:p>
        </p:txBody>
      </p:sp>
    </p:spTree>
    <p:extLst>
      <p:ext uri="{BB962C8B-B14F-4D97-AF65-F5344CB8AC3E}">
        <p14:creationId xmlns:p14="http://schemas.microsoft.com/office/powerpoint/2010/main" val="1484042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204</TotalTime>
  <Words>929</Words>
  <Application>Microsoft Office PowerPoint</Application>
  <PresentationFormat>On-screen Show (4:3)</PresentationFormat>
  <Paragraphs>155</Paragraphs>
  <Slides>15</Slides>
  <Notes>10</Notes>
  <HiddenSlides>2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Calibri</vt:lpstr>
      <vt:lpstr>Rockwell</vt:lpstr>
      <vt:lpstr>Rockwell Condensed</vt:lpstr>
      <vt:lpstr>Wingdings</vt:lpstr>
      <vt:lpstr>Wood Type</vt:lpstr>
      <vt:lpstr>God’s Covenants</vt:lpstr>
      <vt:lpstr>God’s Covenants</vt:lpstr>
      <vt:lpstr>God’s Covenants</vt:lpstr>
      <vt:lpstr>God’s Covenants</vt:lpstr>
      <vt:lpstr>God’s Covenants</vt:lpstr>
      <vt:lpstr>A New Covenant</vt:lpstr>
      <vt:lpstr>A New Covenant</vt:lpstr>
      <vt:lpstr>A New Covenant</vt:lpstr>
      <vt:lpstr>A New Covenant</vt:lpstr>
      <vt:lpstr>A New Covenant</vt:lpstr>
      <vt:lpstr>A New Covenant</vt:lpstr>
      <vt:lpstr>A New Covenant</vt:lpstr>
      <vt:lpstr>A New Covenant</vt:lpstr>
      <vt:lpstr>A New Covenant</vt:lpstr>
      <vt:lpstr>Comparing Covenant Elements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God’s Covenants</dc:title>
  <dc:creator>Ross Ward</dc:creator>
  <cp:lastModifiedBy>Ross Ward</cp:lastModifiedBy>
  <cp:revision>46</cp:revision>
  <dcterms:created xsi:type="dcterms:W3CDTF">2019-03-16T19:17:30Z</dcterms:created>
  <dcterms:modified xsi:type="dcterms:W3CDTF">2019-03-18T13:47:17Z</dcterms:modified>
</cp:coreProperties>
</file>