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8"/>
  </p:notesMasterIdLst>
  <p:handoutMasterIdLst>
    <p:handoutMasterId r:id="rId19"/>
  </p:handoutMasterIdLst>
  <p:sldIdLst>
    <p:sldId id="288" r:id="rId2"/>
    <p:sldId id="324" r:id="rId3"/>
    <p:sldId id="325" r:id="rId4"/>
    <p:sldId id="374" r:id="rId5"/>
    <p:sldId id="375" r:id="rId6"/>
    <p:sldId id="382" r:id="rId7"/>
    <p:sldId id="352" r:id="rId8"/>
    <p:sldId id="376" r:id="rId9"/>
    <p:sldId id="377" r:id="rId10"/>
    <p:sldId id="378" r:id="rId11"/>
    <p:sldId id="383" r:id="rId12"/>
    <p:sldId id="384" r:id="rId13"/>
    <p:sldId id="385" r:id="rId14"/>
    <p:sldId id="379" r:id="rId15"/>
    <p:sldId id="373" r:id="rId16"/>
    <p:sldId id="381" r:id="rId1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3300"/>
    <a:srgbClr val="3333CC"/>
    <a:srgbClr val="66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08" autoAdjust="0"/>
    <p:restoredTop sz="86400" autoAdjust="0"/>
  </p:normalViewPr>
  <p:slideViewPr>
    <p:cSldViewPr>
      <p:cViewPr varScale="1">
        <p:scale>
          <a:sx n="78" d="100"/>
          <a:sy n="78" d="100"/>
        </p:scale>
        <p:origin x="11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Purpose is to evaluate the events of Jesus last week at a high level. Step back at the events as a whole and take lessons from the teachings.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534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994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298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7085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9358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So, Jesus’ Final message to his disciples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6437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Though directed to the disciples we can see that they are lessons for all disciples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922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Luke records detailed teaching and events</a:t>
            </a:r>
            <a:r>
              <a:rPr lang="en-US" baseline="0" dirty="0"/>
              <a:t> of Jesus as he makes his way to Jerusalem for the final time.  By doing this we can see t</a:t>
            </a:r>
            <a:r>
              <a:rPr lang="en-US" dirty="0"/>
              <a:t>he Holy Spirit giving</a:t>
            </a:r>
            <a:r>
              <a:rPr lang="en-US" baseline="0" dirty="0"/>
              <a:t> us</a:t>
            </a:r>
            <a:r>
              <a:rPr lang="en-US" dirty="0"/>
              <a:t> a picture and meaning deeper than the individual teachings as we often look at them.  We see a summary of Jesus ministry here. </a:t>
            </a:r>
            <a:r>
              <a:rPr lang="en-US" baseline="0" dirty="0"/>
              <a:t>Luke – Contrasted those Jesus accepted and rejected.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669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697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By our Thursday evening they were eating the Passover meal and Jesus instituted the Lords Supper (Would have been after sunset the Jew’s Friday).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These teachings happened in and around these observances.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6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069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727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Remember, the disciples had just a few days earlier been arguing over who was going to sit on the RH or LH of Jesus.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162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891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290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152401" y="6691682"/>
            <a:ext cx="8833104" cy="16061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93522" y="6363385"/>
            <a:ext cx="8532779" cy="32624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057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1752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 userDrawn="1"/>
        </p:nvSpPr>
        <p:spPr>
          <a:xfrm>
            <a:off x="4361688" y="1847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21278"/>
            <a:ext cx="7772400" cy="1431322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/>
              <a:t>Click to edit Master title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1396" y="2360390"/>
            <a:ext cx="8801210" cy="4322538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155445" y="2362200"/>
            <a:ext cx="8857031" cy="4320728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6304" y="3893630"/>
            <a:ext cx="8679997" cy="1836457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 cap="all" spc="250" baseline="0">
                <a:solidFill>
                  <a:schemeClr val="tx1"/>
                </a:solidFill>
                <a:latin typeface="Copperplate Gothic Bold" panose="020E0705020206020404" pitchFamily="34" charset="0"/>
                <a:cs typeface="Aharoni" panose="02010803020104030203" pitchFamily="2" charset="-79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2057400"/>
            <a:ext cx="8503920" cy="4267200"/>
          </a:xfrm>
        </p:spPr>
        <p:txBody>
          <a:bodyPr/>
          <a:lstStyle>
            <a:lvl1pPr marL="0" indent="0">
              <a:buClr>
                <a:schemeClr val="tx1"/>
              </a:buClr>
              <a:buSzPct val="75000"/>
              <a:buFont typeface="Wingdings" panose="05000000000000000000" pitchFamily="2" charset="2"/>
              <a:buNone/>
              <a:defRPr sz="3600"/>
            </a:lvl1pPr>
            <a:lvl2pPr marL="461963" indent="-449263">
              <a:buClr>
                <a:schemeClr val="tx1"/>
              </a:buClr>
              <a:buSzPct val="75000"/>
              <a:buFont typeface="Wingdings" panose="05000000000000000000" pitchFamily="2" charset="2"/>
              <a:buChar char="Ø"/>
              <a:defRPr sz="3200"/>
            </a:lvl2pPr>
            <a:lvl3pPr marL="914400" indent="-45561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2800"/>
            </a:lvl3pPr>
            <a:lvl4pPr marL="1200150" indent="-287338">
              <a:buClr>
                <a:schemeClr val="tx1"/>
              </a:buClr>
              <a:buSzPct val="100000"/>
              <a:buFont typeface="Courier New" panose="02070309020205020404" pitchFamily="49" charset="0"/>
              <a:buChar char="o"/>
              <a:defRPr sz="2800"/>
            </a:lvl4pPr>
            <a:lvl5pPr marL="1601788" indent="-23336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Straight Connector 3"/>
          <p:cNvSpPr>
            <a:spLocks noChangeShapeType="1"/>
          </p:cNvSpPr>
          <p:nvPr userDrawn="1"/>
        </p:nvSpPr>
        <p:spPr bwMode="auto">
          <a:xfrm>
            <a:off x="155448" y="19050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4267200" y="16002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Oval 5"/>
          <p:cNvSpPr/>
          <p:nvPr userDrawn="1"/>
        </p:nvSpPr>
        <p:spPr>
          <a:xfrm>
            <a:off x="4361688" y="16946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76784" y="762000"/>
            <a:ext cx="8796528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19200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/>
              <a:t>Click to edit Master title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 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2209800"/>
            <a:ext cx="8503920" cy="4114799"/>
          </a:xfrm>
        </p:spPr>
        <p:txBody>
          <a:bodyPr/>
          <a:lstStyle>
            <a:lvl1pPr marL="457200" indent="-457200">
              <a:buClr>
                <a:schemeClr val="tx1"/>
              </a:buClr>
              <a:buSzPct val="75000"/>
              <a:buFont typeface="Wingdings" panose="05000000000000000000" pitchFamily="2" charset="2"/>
              <a:buChar char="v"/>
              <a:defRPr sz="3200"/>
            </a:lvl1pPr>
            <a:lvl2pPr marL="914400" indent="-449263">
              <a:buClr>
                <a:schemeClr val="tx1"/>
              </a:buClr>
              <a:buSzPct val="75000"/>
              <a:buFont typeface="Wingdings" panose="05000000000000000000" pitchFamily="2" charset="2"/>
              <a:buChar char="Ø"/>
              <a:defRPr sz="3200" i="1">
                <a:solidFill>
                  <a:schemeClr val="tx1"/>
                </a:solidFill>
              </a:defRPr>
            </a:lvl2pPr>
            <a:lvl3pPr marL="1371600" indent="-45561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3200" i="0">
                <a:solidFill>
                  <a:schemeClr val="tx2"/>
                </a:solidFill>
              </a:defRPr>
            </a:lvl3pPr>
            <a:lvl4pPr marL="1662113" indent="-287338">
              <a:buClr>
                <a:schemeClr val="tx1"/>
              </a:buClr>
              <a:buSzPct val="100000"/>
              <a:buFont typeface="Courier New" panose="02070309020205020404" pitchFamily="49" charset="0"/>
              <a:buChar char="o"/>
              <a:defRPr sz="2800"/>
            </a:lvl4pPr>
            <a:lvl5pPr marL="1943100" indent="-23336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4267200" y="16002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7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/>
              <a:t>Click to edit Master</a:t>
            </a: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DEAEEB0A-7F11-40FD-A649-41D4B63AD9E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74043" y="1371601"/>
            <a:ext cx="8503920" cy="685800"/>
          </a:xfrm>
        </p:spPr>
        <p:txBody>
          <a:bodyPr/>
          <a:lstStyle>
            <a:lvl1pPr marL="0" indent="0" algn="ctr">
              <a:buClr>
                <a:schemeClr val="tx1"/>
              </a:buClr>
              <a:buSzPct val="75000"/>
              <a:buFont typeface="Wingdings" panose="05000000000000000000" pitchFamily="2" charset="2"/>
              <a:buNone/>
              <a:defRPr sz="3600" b="1"/>
            </a:lvl1pPr>
            <a:lvl2pPr marL="12700" indent="0">
              <a:buClr>
                <a:schemeClr val="tx1"/>
              </a:buClr>
              <a:buSzPct val="75000"/>
              <a:buFont typeface="Wingdings" panose="05000000000000000000" pitchFamily="2" charset="2"/>
              <a:buNone/>
              <a:defRPr sz="3200"/>
            </a:lvl2pPr>
            <a:lvl3pPr marL="914400" indent="-45561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2800"/>
            </a:lvl3pPr>
            <a:lvl4pPr marL="1200150" indent="-287338">
              <a:buClr>
                <a:schemeClr val="tx1"/>
              </a:buClr>
              <a:buSzPct val="100000"/>
              <a:buFont typeface="Courier New" panose="02070309020205020404" pitchFamily="49" charset="0"/>
              <a:buChar char="o"/>
              <a:defRPr sz="2800"/>
            </a:lvl4pPr>
            <a:lvl5pPr marL="1601788" indent="-23336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ED88D1-03C0-49C1-8AB8-CF8FE82DF53F}"/>
              </a:ext>
            </a:extLst>
          </p:cNvPr>
          <p:cNvCxnSpPr/>
          <p:nvPr userDrawn="1"/>
        </p:nvCxnSpPr>
        <p:spPr>
          <a:xfrm>
            <a:off x="152400" y="2133600"/>
            <a:ext cx="8750427" cy="0"/>
          </a:xfrm>
          <a:prstGeom prst="line">
            <a:avLst/>
          </a:prstGeom>
          <a:ln w="50800" cmpd="dbl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6700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599"/>
            <a:ext cx="4038600" cy="5023609"/>
          </a:xfrm>
        </p:spPr>
        <p:txBody>
          <a:bodyPr/>
          <a:lstStyle>
            <a:lvl1pPr marL="0" indent="0">
              <a:buClrTx/>
              <a:buSzPct val="75000"/>
              <a:buFont typeface="Wingdings" panose="05000000000000000000" pitchFamily="2" charset="2"/>
              <a:buNone/>
              <a:defRPr sz="3200" b="1"/>
            </a:lvl1pPr>
            <a:lvl2pPr marL="461963" indent="-449263">
              <a:buClrTx/>
              <a:buSzPct val="75000"/>
              <a:buFont typeface="Wingdings" panose="05000000000000000000" pitchFamily="2" charset="2"/>
              <a:buChar char="Ø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5023608"/>
          </a:xfrm>
        </p:spPr>
        <p:txBody>
          <a:bodyPr/>
          <a:lstStyle>
            <a:lvl1pPr marL="0" indent="0">
              <a:buClrTx/>
              <a:buSzPct val="75000"/>
              <a:buFont typeface="Wingdings" panose="05000000000000000000" pitchFamily="2" charset="2"/>
              <a:buNone/>
              <a:defRPr sz="2500"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bg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258779"/>
            <a:ext cx="4041648" cy="4031008"/>
          </a:xfrm>
        </p:spPr>
        <p:txBody>
          <a:bodyPr/>
          <a:lstStyle>
            <a:lvl1pPr marL="0" indent="0">
              <a:buClrTx/>
              <a:buSzPct val="75000"/>
              <a:buFont typeface="Wingdings" panose="05000000000000000000" pitchFamily="2" charset="2"/>
              <a:buNone/>
              <a:defRPr b="1"/>
            </a:lvl1pPr>
            <a:lvl2pPr marL="461963" indent="-449263">
              <a:buClrTx/>
              <a:buSzPct val="75000"/>
              <a:buFont typeface="Wingdings" panose="05000000000000000000" pitchFamily="2" charset="2"/>
              <a:buChar char="Ø"/>
              <a:defRPr/>
            </a:lvl2pPr>
            <a:lvl3pPr marL="796925" indent="-338138">
              <a:buClrTx/>
              <a:buSzPct val="75000"/>
              <a:buFont typeface="Wingdings" panose="05000000000000000000" pitchFamily="2" charset="2"/>
              <a:buChar char="q"/>
              <a:defRPr sz="2800"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 hasCustomPrompt="1"/>
          </p:nvPr>
        </p:nvSpPr>
        <p:spPr>
          <a:xfrm>
            <a:off x="4800600" y="2258568"/>
            <a:ext cx="4038600" cy="4035007"/>
          </a:xfrm>
        </p:spPr>
        <p:txBody>
          <a:bodyPr/>
          <a:lstStyle>
            <a:lvl1pPr marL="0" indent="0">
              <a:buClrTx/>
              <a:buSzPct val="75000"/>
              <a:buFont typeface="Wingdings" panose="05000000000000000000" pitchFamily="2" charset="2"/>
              <a:buNone/>
              <a:defRPr/>
            </a:lvl1pPr>
            <a:lvl2pPr marL="461963" indent="-449263">
              <a:buClrTx/>
              <a:buSzPct val="75000"/>
              <a:buFont typeface="Wingdings" panose="05000000000000000000" pitchFamily="2" charset="2"/>
              <a:buChar char="Ø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 sz="2800"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01625" y="1371600"/>
            <a:ext cx="8461375" cy="685800"/>
          </a:xfrm>
        </p:spPr>
        <p:txBody>
          <a:bodyPr anchor="ctr">
            <a:normAutofit/>
          </a:bodyPr>
          <a:lstStyle>
            <a:lvl1pPr marL="0" indent="0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28600" y="2133600"/>
            <a:ext cx="8750427" cy="0"/>
          </a:xfrm>
          <a:prstGeom prst="line">
            <a:avLst/>
          </a:prstGeom>
          <a:ln w="50800" cmpd="dbl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6200" y="609600"/>
            <a:ext cx="3200400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399"/>
            <a:ext cx="3048000" cy="1981201"/>
          </a:xfrm>
        </p:spPr>
        <p:txBody>
          <a:bodyPr anchor="ctr">
            <a:noAutofit/>
          </a:bodyPr>
          <a:lstStyle>
            <a:lvl1pPr algn="l">
              <a:buNone/>
              <a:defRPr sz="3200" b="1">
                <a:solidFill>
                  <a:srgbClr val="FFFFFF"/>
                </a:solidFill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6200" y="3429000"/>
            <a:ext cx="3276600" cy="2697163"/>
          </a:xfrm>
        </p:spPr>
        <p:txBody>
          <a:bodyPr anchor="ctr">
            <a:normAutofit/>
          </a:bodyPr>
          <a:lstStyle>
            <a:lvl1pPr marL="0" indent="0">
              <a:spcAft>
                <a:spcPts val="1000"/>
              </a:spcAft>
              <a:buNone/>
              <a:defRPr sz="3000" b="1">
                <a:solidFill>
                  <a:srgbClr val="FFFFFF"/>
                </a:solidFill>
                <a:latin typeface="Copperplate Gothic Bold" panose="020E0705020206020404" pitchFamily="34" charset="0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76200"/>
            <a:ext cx="914400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0" y="515112"/>
            <a:ext cx="914400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371088" y="685799"/>
            <a:ext cx="5772912" cy="5696489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 b="1"/>
            </a:lvl1pPr>
            <a:lvl2pPr marL="354013" indent="-354013">
              <a:buFont typeface="Wingdings" panose="05000000000000000000" pitchFamily="2" charset="2"/>
              <a:buChar char="Ø"/>
              <a:defRPr sz="3200" b="1"/>
            </a:lvl2pPr>
            <a:lvl3pPr marL="687388" indent="-338138">
              <a:defRPr sz="2800" b="0"/>
            </a:lvl3pPr>
            <a:lvl4pPr marL="973138" indent="-287338">
              <a:buSzPct val="100000"/>
              <a:buFont typeface="Courier New" panose="02070309020205020404" pitchFamily="49" charset="0"/>
              <a:buChar char="o"/>
              <a:defRPr sz="2400"/>
            </a:lvl4pPr>
            <a:lvl5pPr marL="1317625" indent="-228600"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6200" y="6388385"/>
            <a:ext cx="8906256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0" r:id="rId3"/>
    <p:sldLayoutId id="2147483665" r:id="rId4"/>
    <p:sldLayoutId id="2147483666" r:id="rId5"/>
    <p:sldLayoutId id="2147483667" r:id="rId6"/>
    <p:sldLayoutId id="2147483669" r:id="rId7"/>
  </p:sldLayoutIdLst>
  <p:transition>
    <p:dissolve/>
  </p:transition>
  <p:txStyles>
    <p:titleStyle>
      <a:lvl1pPr algn="ctr" rtl="0" eaLnBrk="1" latinLnBrk="0" hangingPunct="1">
        <a:spcBef>
          <a:spcPct val="0"/>
        </a:spcBef>
        <a:buNone/>
        <a:defRPr kumimoji="0" sz="3300" b="1" kern="1200" cap="none" spc="0">
          <a:ln w="0"/>
          <a:solidFill>
            <a:schemeClr val="accent1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Jesus’ Last Hours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Teachings to Apostles</a:t>
            </a:r>
          </a:p>
        </p:txBody>
      </p:sp>
    </p:spTree>
    <p:extLst>
      <p:ext uri="{BB962C8B-B14F-4D97-AF65-F5344CB8AC3E}">
        <p14:creationId xmlns:p14="http://schemas.microsoft.com/office/powerpoint/2010/main" val="218288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3C8AF2D-21CA-4D89-927B-16CBC3D346E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Promise of the Comforter</a:t>
            </a:r>
          </a:p>
          <a:p>
            <a:pPr lvl="1"/>
            <a:r>
              <a:rPr lang="en-US" dirty="0"/>
              <a:t>14:2, I go to prepare a place for you.</a:t>
            </a:r>
          </a:p>
          <a:p>
            <a:pPr lvl="1"/>
            <a:r>
              <a:rPr lang="en-US" dirty="0"/>
              <a:t>14:5, how can we know the way? </a:t>
            </a:r>
          </a:p>
          <a:p>
            <a:pPr lvl="1"/>
            <a:r>
              <a:rPr lang="en-US" dirty="0"/>
              <a:t>14:16, he shall give you another Comforter</a:t>
            </a:r>
          </a:p>
          <a:p>
            <a:pPr lvl="1"/>
            <a:r>
              <a:rPr lang="en-US" dirty="0"/>
              <a:t>14:26, he shall teach you all things, and bring all things to your remembrance.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Jesus’ Last Hours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B5071C-3049-4C21-8B9B-F97ADD3FA78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Jn 14-16:32, You will not be Left Alone </a:t>
            </a:r>
          </a:p>
        </p:txBody>
      </p:sp>
    </p:spTree>
    <p:extLst>
      <p:ext uri="{BB962C8B-B14F-4D97-AF65-F5344CB8AC3E}">
        <p14:creationId xmlns:p14="http://schemas.microsoft.com/office/powerpoint/2010/main" val="369367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3C8AF2D-21CA-4D89-927B-16CBC3D346E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United with Jesus</a:t>
            </a:r>
          </a:p>
          <a:p>
            <a:pPr lvl="1"/>
            <a:r>
              <a:rPr lang="en-US" dirty="0"/>
              <a:t>15:4, Abide in me, and I in you</a:t>
            </a:r>
          </a:p>
          <a:p>
            <a:pPr lvl="1"/>
            <a:r>
              <a:rPr lang="en-US" dirty="0"/>
              <a:t>15:7, If ye abide in me, and my words abide in you, ye shall ask what ye will, and it shall be done unto you</a:t>
            </a:r>
          </a:p>
          <a:p>
            <a:pPr lvl="1"/>
            <a:r>
              <a:rPr lang="en-US" dirty="0"/>
              <a:t>15:12-17, Friends of Jesus 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Jesus’ Last Hours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B5071C-3049-4C21-8B9B-F97ADD3FA78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Jn 14-16:32, You will not be Left Alone </a:t>
            </a:r>
          </a:p>
        </p:txBody>
      </p:sp>
    </p:spTree>
    <p:extLst>
      <p:ext uri="{BB962C8B-B14F-4D97-AF65-F5344CB8AC3E}">
        <p14:creationId xmlns:p14="http://schemas.microsoft.com/office/powerpoint/2010/main" val="285238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3C8AF2D-21CA-4D89-927B-16CBC3D346E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Disunion with World </a:t>
            </a:r>
          </a:p>
          <a:p>
            <a:pPr lvl="1"/>
            <a:r>
              <a:rPr lang="en-US" dirty="0"/>
              <a:t>15:18 If the world hate you, ye know that it hated me before it hated you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Jesus’ Last Hours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B5071C-3049-4C21-8B9B-F97ADD3FA78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Jn 14-16:32, You will not be Left Alone </a:t>
            </a:r>
          </a:p>
        </p:txBody>
      </p:sp>
    </p:spTree>
    <p:extLst>
      <p:ext uri="{BB962C8B-B14F-4D97-AF65-F5344CB8AC3E}">
        <p14:creationId xmlns:p14="http://schemas.microsoft.com/office/powerpoint/2010/main" val="316356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3C8AF2D-21CA-4D89-927B-16CBC3D346E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of Comforter</a:t>
            </a:r>
          </a:p>
          <a:p>
            <a:pPr lvl="1"/>
            <a:r>
              <a:rPr lang="en-US" dirty="0"/>
              <a:t>16:8 And when he is come, he will reprove the world of sin, and of righteousness, and of judgment</a:t>
            </a:r>
          </a:p>
          <a:p>
            <a:pPr lvl="1"/>
            <a:r>
              <a:rPr lang="en-US" dirty="0"/>
              <a:t>16:13, he will guide you into all truth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Jesus’ Last Hours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B5071C-3049-4C21-8B9B-F97ADD3FA78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Jn 14-16:32, You will not be Left Alone </a:t>
            </a:r>
          </a:p>
        </p:txBody>
      </p:sp>
    </p:spTree>
    <p:extLst>
      <p:ext uri="{BB962C8B-B14F-4D97-AF65-F5344CB8AC3E}">
        <p14:creationId xmlns:p14="http://schemas.microsoft.com/office/powerpoint/2010/main" val="125449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3C8AF2D-21CA-4D89-927B-16CBC3D346E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16:20a, ye shall weep and lament, ye shall be sorrowful, </a:t>
            </a:r>
          </a:p>
          <a:p>
            <a:r>
              <a:rPr lang="en-US" dirty="0"/>
              <a:t>16:20b-22, your sorrow shall be turned into joy. 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Jesus’ Last Hours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B5071C-3049-4C21-8B9B-F97ADD3FA78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0"/>
            <a:r>
              <a:rPr lang="en-US" dirty="0"/>
              <a:t>Jn 16:16-33, You will Overcome</a:t>
            </a:r>
          </a:p>
        </p:txBody>
      </p:sp>
    </p:spTree>
    <p:extLst>
      <p:ext uri="{BB962C8B-B14F-4D97-AF65-F5344CB8AC3E}">
        <p14:creationId xmlns:p14="http://schemas.microsoft.com/office/powerpoint/2010/main" val="264096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Jn 13:1, Jesus loved his own, unto the end</a:t>
            </a:r>
          </a:p>
          <a:p>
            <a:r>
              <a:rPr lang="en-US" dirty="0"/>
              <a:t>Jn 12:20-50, Stay in the Light </a:t>
            </a:r>
          </a:p>
          <a:p>
            <a:r>
              <a:rPr lang="en-US" dirty="0"/>
              <a:t>Jn 13:1-20, Serve Each Other</a:t>
            </a:r>
          </a:p>
          <a:p>
            <a:r>
              <a:rPr lang="en-US" dirty="0"/>
              <a:t>Jn 13:21-38, You will Stumble</a:t>
            </a:r>
          </a:p>
          <a:p>
            <a:r>
              <a:rPr lang="en-US" dirty="0"/>
              <a:t>Jn 14-16, You will not be Left Alone </a:t>
            </a:r>
          </a:p>
          <a:p>
            <a:r>
              <a:rPr lang="en-US" dirty="0"/>
              <a:t>Jn 16:16-33, You will Overcome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Jesus’ Last Hours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659C91F-EBA9-42FF-8169-85D6B3B0BD4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Summary – “I Am Leaving”</a:t>
            </a:r>
          </a:p>
        </p:txBody>
      </p:sp>
    </p:spTree>
    <p:extLst>
      <p:ext uri="{BB962C8B-B14F-4D97-AF65-F5344CB8AC3E}">
        <p14:creationId xmlns:p14="http://schemas.microsoft.com/office/powerpoint/2010/main" val="407168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Jn 12:20-50, Stay in the Light </a:t>
            </a:r>
          </a:p>
          <a:p>
            <a:r>
              <a:rPr lang="en-US" dirty="0"/>
              <a:t>Jn 13:1-20, Serve Each Other</a:t>
            </a:r>
          </a:p>
          <a:p>
            <a:r>
              <a:rPr lang="en-US" dirty="0"/>
              <a:t>Jn 13:21-38, You will Stumble</a:t>
            </a:r>
          </a:p>
          <a:p>
            <a:r>
              <a:rPr lang="en-US" dirty="0"/>
              <a:t>Jn 14-16, You will not be Left Alone </a:t>
            </a:r>
          </a:p>
          <a:p>
            <a:r>
              <a:rPr lang="en-US" dirty="0"/>
              <a:t>Jn 16:16-33, You will Overcome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Jesus’ Last Hours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659C91F-EBA9-42FF-8169-85D6B3B0BD4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Lessons</a:t>
            </a:r>
          </a:p>
        </p:txBody>
      </p:sp>
    </p:spTree>
    <p:extLst>
      <p:ext uri="{BB962C8B-B14F-4D97-AF65-F5344CB8AC3E}">
        <p14:creationId xmlns:p14="http://schemas.microsoft.com/office/powerpoint/2010/main" val="136579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Week(s) leading up</a:t>
            </a:r>
          </a:p>
          <a:p>
            <a:pPr lvl="1"/>
            <a:r>
              <a:rPr lang="en-US" dirty="0"/>
              <a:t>Lk 13-19, Travels in Samaria &amp; Galilee to Jericho, then to Bethany</a:t>
            </a:r>
          </a:p>
          <a:p>
            <a:pPr lvl="2"/>
            <a:r>
              <a:rPr lang="en-US" dirty="0"/>
              <a:t>Lk 17:11, as he went to Jerusalem</a:t>
            </a:r>
          </a:p>
          <a:p>
            <a:pPr lvl="2"/>
            <a:r>
              <a:rPr lang="en-US" dirty="0"/>
              <a:t>Lk 19:10, He came to Seek and Save the Lost</a:t>
            </a:r>
          </a:p>
          <a:p>
            <a:pPr lvl="3"/>
            <a:r>
              <a:rPr lang="en-US" dirty="0"/>
              <a:t>10 lepers (Samaritan)</a:t>
            </a:r>
          </a:p>
          <a:p>
            <a:pPr lvl="3"/>
            <a:r>
              <a:rPr lang="en-US" dirty="0"/>
              <a:t>Advocate for Widow’s (Orphans)</a:t>
            </a:r>
          </a:p>
          <a:p>
            <a:pPr lvl="3"/>
            <a:r>
              <a:rPr lang="en-US" dirty="0"/>
              <a:t>Publican, Children, Zacchaeus, &amp; Blind men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 of the </a:t>
            </a:r>
            <a:br>
              <a:rPr lang="en-US" dirty="0"/>
            </a:br>
            <a:r>
              <a:rPr lang="en-US" dirty="0"/>
              <a:t>Last Week</a:t>
            </a:r>
          </a:p>
        </p:txBody>
      </p:sp>
    </p:spTree>
    <p:extLst>
      <p:ext uri="{BB962C8B-B14F-4D97-AF65-F5344CB8AC3E}">
        <p14:creationId xmlns:p14="http://schemas.microsoft.com/office/powerpoint/2010/main" val="175107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Sunday </a:t>
            </a:r>
          </a:p>
          <a:p>
            <a:pPr lvl="1"/>
            <a:r>
              <a:rPr lang="en-US" dirty="0"/>
              <a:t>Mk 11:1-11, Rides Donkey into Jerusalem</a:t>
            </a:r>
          </a:p>
          <a:p>
            <a:r>
              <a:rPr lang="en-US" dirty="0"/>
              <a:t>Monday</a:t>
            </a:r>
          </a:p>
          <a:p>
            <a:pPr lvl="1"/>
            <a:r>
              <a:rPr lang="en-US" dirty="0"/>
              <a:t>Mk 11:12-26, Curses the Barren Fig Tree and Cleanses the Temple</a:t>
            </a:r>
          </a:p>
          <a:p>
            <a:r>
              <a:rPr lang="en-US" dirty="0"/>
              <a:t>Tuesday</a:t>
            </a:r>
          </a:p>
          <a:p>
            <a:pPr lvl="1"/>
            <a:r>
              <a:rPr lang="en-US" dirty="0"/>
              <a:t>Mt 21-23, Interrogation &amp; Teaching in the Temple</a:t>
            </a:r>
          </a:p>
          <a:p>
            <a:pPr lvl="1"/>
            <a:r>
              <a:rPr lang="en-US" dirty="0"/>
              <a:t>Mt 24-25, Teaching Disciples; Prophecies 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 of the</a:t>
            </a:r>
            <a:br>
              <a:rPr lang="en-US" dirty="0"/>
            </a:br>
            <a:r>
              <a:rPr lang="en-US" dirty="0"/>
              <a:t>Last Week</a:t>
            </a:r>
          </a:p>
        </p:txBody>
      </p:sp>
    </p:spTree>
    <p:extLst>
      <p:ext uri="{BB962C8B-B14F-4D97-AF65-F5344CB8AC3E}">
        <p14:creationId xmlns:p14="http://schemas.microsoft.com/office/powerpoint/2010/main" val="2860076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Wednesday </a:t>
            </a:r>
          </a:p>
          <a:p>
            <a:pPr lvl="1"/>
            <a:r>
              <a:rPr lang="en-US" dirty="0"/>
              <a:t>Mt 26:1-5, 14-16, Judas does his work</a:t>
            </a:r>
          </a:p>
          <a:p>
            <a:pPr lvl="1"/>
            <a:r>
              <a:rPr lang="en-US" dirty="0"/>
              <a:t>Day of Rest for Jesus and Disciples </a:t>
            </a:r>
          </a:p>
          <a:p>
            <a:r>
              <a:rPr lang="en-US" dirty="0"/>
              <a:t>Thursday</a:t>
            </a:r>
          </a:p>
          <a:p>
            <a:pPr lvl="1"/>
            <a:r>
              <a:rPr lang="en-US" dirty="0"/>
              <a:t>Jn 12-16, Jesus Teaches his disciples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 of the</a:t>
            </a:r>
            <a:br>
              <a:rPr lang="en-US" dirty="0"/>
            </a:br>
            <a:r>
              <a:rPr lang="en-US" dirty="0"/>
              <a:t>Last Week</a:t>
            </a:r>
          </a:p>
        </p:txBody>
      </p:sp>
    </p:spTree>
    <p:extLst>
      <p:ext uri="{BB962C8B-B14F-4D97-AF65-F5344CB8AC3E}">
        <p14:creationId xmlns:p14="http://schemas.microsoft.com/office/powerpoint/2010/main" val="425320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6582A6-FB83-4920-A31B-371A089B3E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13F1AA5-6558-4CAD-94E4-2D225519C1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 Am Leaving</a:t>
            </a:r>
          </a:p>
          <a:p>
            <a:r>
              <a:rPr lang="en-US" dirty="0"/>
              <a:t>Jn 12:20-16:33</a:t>
            </a:r>
          </a:p>
        </p:txBody>
      </p:sp>
    </p:spTree>
    <p:extLst>
      <p:ext uri="{BB962C8B-B14F-4D97-AF65-F5344CB8AC3E}">
        <p14:creationId xmlns:p14="http://schemas.microsoft.com/office/powerpoint/2010/main" val="748308372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3C8AF2D-21CA-4D89-927B-16CBC3D346E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12:23, The hour is come</a:t>
            </a:r>
          </a:p>
          <a:p>
            <a:r>
              <a:rPr lang="en-US" dirty="0"/>
              <a:t>12:24, seed fall into the ground and dies, it bringeth forth much fruit. </a:t>
            </a:r>
          </a:p>
          <a:p>
            <a:r>
              <a:rPr lang="en-US" dirty="0"/>
              <a:t>12:32, I, if I be lifted up from the earth, will draw all men unto me. 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Jesus’ Last Hours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B5071C-3049-4C21-8B9B-F97ADD3FA78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Jn 12:20-50, Stay in the Light</a:t>
            </a:r>
          </a:p>
        </p:txBody>
      </p:sp>
    </p:spTree>
    <p:extLst>
      <p:ext uri="{BB962C8B-B14F-4D97-AF65-F5344CB8AC3E}">
        <p14:creationId xmlns:p14="http://schemas.microsoft.com/office/powerpoint/2010/main" val="36904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3C8AF2D-21CA-4D89-927B-16CBC3D346E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12:35, Yet a little while is the light with you. Walk while ye have the light, lest darkness come upon you</a:t>
            </a:r>
          </a:p>
          <a:p>
            <a:r>
              <a:rPr lang="en-US" dirty="0"/>
              <a:t>12:46, I am come a light into the world, that whosoever believeth on me should not abide in darkness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Jesus’ Last Hours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B5071C-3049-4C21-8B9B-F97ADD3FA78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Jn 12:20-50, Stay in the Light</a:t>
            </a:r>
          </a:p>
        </p:txBody>
      </p:sp>
    </p:spTree>
    <p:extLst>
      <p:ext uri="{BB962C8B-B14F-4D97-AF65-F5344CB8AC3E}">
        <p14:creationId xmlns:p14="http://schemas.microsoft.com/office/powerpoint/2010/main" val="300747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3C8AF2D-21CA-4D89-927B-16CBC3D346E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13:5, Jesus began to wash the disciples' feet</a:t>
            </a:r>
          </a:p>
          <a:p>
            <a:r>
              <a:rPr lang="en-US" dirty="0"/>
              <a:t>13:13-14, Ye call me Master and Lord: and ye say well; for so I am. 14 If I then, your Lord and Master, have washed your feet; ye also ought to wash one another's feet.</a:t>
            </a:r>
          </a:p>
          <a:p>
            <a:r>
              <a:rPr lang="en-US" dirty="0"/>
              <a:t>13:19, Now I tell you before it come, that, when it is come to pass, ye may believe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Jesus’ Last Hours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B5071C-3049-4C21-8B9B-F97ADD3FA78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Jn 13:1-20, Serve Each Other</a:t>
            </a:r>
          </a:p>
        </p:txBody>
      </p:sp>
    </p:spTree>
    <p:extLst>
      <p:ext uri="{BB962C8B-B14F-4D97-AF65-F5344CB8AC3E}">
        <p14:creationId xmlns:p14="http://schemas.microsoft.com/office/powerpoint/2010/main" val="317964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3C8AF2D-21CA-4D89-927B-16CBC3D346E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13:33, Whither I go, ye cannot come</a:t>
            </a:r>
          </a:p>
          <a:p>
            <a:r>
              <a:rPr lang="en-US" dirty="0"/>
              <a:t>13:21, one of you shall betray me. (Judas)</a:t>
            </a:r>
          </a:p>
          <a:p>
            <a:r>
              <a:rPr lang="en-US" dirty="0"/>
              <a:t>13:38, The cock shall not crow, till thou hast denied me thrice. (Peter)</a:t>
            </a:r>
          </a:p>
          <a:p>
            <a:r>
              <a:rPr lang="en-US" dirty="0"/>
              <a:t>Mt 26:31, all shall be offended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Jesus’ Last Hours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B5071C-3049-4C21-8B9B-F97ADD3FA78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0"/>
            <a:r>
              <a:rPr lang="en-US" dirty="0"/>
              <a:t>Jn 13:21-38, You will Stumble</a:t>
            </a:r>
          </a:p>
        </p:txBody>
      </p:sp>
    </p:spTree>
    <p:extLst>
      <p:ext uri="{BB962C8B-B14F-4D97-AF65-F5344CB8AC3E}">
        <p14:creationId xmlns:p14="http://schemas.microsoft.com/office/powerpoint/2010/main" val="2795418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4052</TotalTime>
  <Words>821</Words>
  <Application>Microsoft Office PowerPoint</Application>
  <PresentationFormat>On-screen Show (4:3)</PresentationFormat>
  <Paragraphs>110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Copperplate Gothic Bold</vt:lpstr>
      <vt:lpstr>Courier New</vt:lpstr>
      <vt:lpstr>Georgia</vt:lpstr>
      <vt:lpstr>Times New Roman</vt:lpstr>
      <vt:lpstr>Wingdings</vt:lpstr>
      <vt:lpstr>Wingdings 2</vt:lpstr>
      <vt:lpstr>Civic</vt:lpstr>
      <vt:lpstr>Jesus’ Last Hours</vt:lpstr>
      <vt:lpstr>Outline of the  Last Week</vt:lpstr>
      <vt:lpstr>Outline of the Last Week</vt:lpstr>
      <vt:lpstr>Outline of the Last Week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</vt:vector>
  </TitlesOfParts>
  <Company>EVANGELIST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Ross Ward</cp:lastModifiedBy>
  <cp:revision>562</cp:revision>
  <dcterms:created xsi:type="dcterms:W3CDTF">1998-07-07T15:18:40Z</dcterms:created>
  <dcterms:modified xsi:type="dcterms:W3CDTF">2019-04-21T19:55:19Z</dcterms:modified>
</cp:coreProperties>
</file>