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9"/>
  </p:notesMasterIdLst>
  <p:sldIdLst>
    <p:sldId id="267" r:id="rId2"/>
    <p:sldId id="285" r:id="rId3"/>
    <p:sldId id="301" r:id="rId4"/>
    <p:sldId id="302" r:id="rId5"/>
    <p:sldId id="305" r:id="rId6"/>
    <p:sldId id="303" r:id="rId7"/>
    <p:sldId id="304" r:id="rId8"/>
    <p:sldId id="300" r:id="rId9"/>
    <p:sldId id="307" r:id="rId10"/>
    <p:sldId id="290" r:id="rId11"/>
    <p:sldId id="308" r:id="rId12"/>
    <p:sldId id="299" r:id="rId13"/>
    <p:sldId id="298" r:id="rId14"/>
    <p:sldId id="297" r:id="rId15"/>
    <p:sldId id="296" r:id="rId16"/>
    <p:sldId id="295" r:id="rId17"/>
    <p:sldId id="30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4085"/>
    <a:srgbClr val="45418F"/>
    <a:srgbClr val="99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00" autoAdjust="0"/>
  </p:normalViewPr>
  <p:slideViewPr>
    <p:cSldViewPr>
      <p:cViewPr varScale="1">
        <p:scale>
          <a:sx n="82" d="100"/>
          <a:sy n="82" d="100"/>
        </p:scale>
        <p:origin x="15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72" y="-28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96CAD9-DF8A-4592-B2E9-73ECFF2F0A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812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441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There is not a direct condemnation of Saul’s vengeance at Gilgal within the narrative, but the results he achieved and other scriptures show that he was acting out of line</a:t>
            </a:r>
          </a:p>
        </p:txBody>
      </p:sp>
    </p:spTree>
    <p:extLst>
      <p:ext uri="{BB962C8B-B14F-4D97-AF65-F5344CB8AC3E}">
        <p14:creationId xmlns:p14="http://schemas.microsoft.com/office/powerpoint/2010/main" val="2581420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065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58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I Cor 3:6, Paul planted Apollos watered, God gave the increase</a:t>
            </a:r>
          </a:p>
          <a:p>
            <a:r>
              <a:rPr lang="en-US" altLang="en-US" dirty="0"/>
              <a:t>I Cor 1-4 is all about man being nothing!</a:t>
            </a:r>
          </a:p>
        </p:txBody>
      </p:sp>
    </p:spTree>
    <p:extLst>
      <p:ext uri="{BB962C8B-B14F-4D97-AF65-F5344CB8AC3E}">
        <p14:creationId xmlns:p14="http://schemas.microsoft.com/office/powerpoint/2010/main" val="5517013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60772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Mt 7:21-23, </a:t>
            </a:r>
            <a:r>
              <a:rPr lang="en-US" dirty="0"/>
              <a:t>“He that does the will of my Father”/“Depart from me workers of Iniquity”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Mk 12:30, Love God with all our Heart, Soul, Mind &amp; Strength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 Cor 3:6, God gives the increase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“Whittling on God’s end of the stick”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7423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Mt 7:21-23, </a:t>
            </a:r>
            <a:r>
              <a:rPr lang="en-US" dirty="0"/>
              <a:t>“He that does the will of my Father”/“Depart from me workers of Iniquity”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Mk 12:30, Love God with all our Heart, Soul, Mind &amp; Strength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 Cor 3:6, God gives the increase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“Whittling on God’s end of the stick”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5629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0753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‘I’ need strong men</a:t>
            </a:r>
          </a:p>
        </p:txBody>
      </p:sp>
    </p:spTree>
    <p:extLst>
      <p:ext uri="{BB962C8B-B14F-4D97-AF65-F5344CB8AC3E}">
        <p14:creationId xmlns:p14="http://schemas.microsoft.com/office/powerpoint/2010/main" val="221299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77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Here again we see Saul’s ‘I’ problem</a:t>
            </a:r>
          </a:p>
        </p:txBody>
      </p:sp>
    </p:spTree>
    <p:extLst>
      <p:ext uri="{BB962C8B-B14F-4D97-AF65-F5344CB8AC3E}">
        <p14:creationId xmlns:p14="http://schemas.microsoft.com/office/powerpoint/2010/main" val="3179871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356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Consider Jephthah's vow, making flippant vows</a:t>
            </a:r>
          </a:p>
          <a:p>
            <a:r>
              <a:rPr lang="en-US" altLang="en-US" dirty="0"/>
              <a:t>Consider Jonathan’s victory; just him and his armor bearer, </a:t>
            </a:r>
            <a:r>
              <a:rPr lang="en-US" altLang="en-US" dirty="0" err="1"/>
              <a:t>ch</a:t>
            </a:r>
            <a:r>
              <a:rPr lang="en-US" altLang="en-US" dirty="0"/>
              <a:t> 14:4-15</a:t>
            </a:r>
          </a:p>
        </p:txBody>
      </p:sp>
    </p:spTree>
    <p:extLst>
      <p:ext uri="{BB962C8B-B14F-4D97-AF65-F5344CB8AC3E}">
        <p14:creationId xmlns:p14="http://schemas.microsoft.com/office/powerpoint/2010/main" val="2711532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‘I’ have performed the word of the Lord</a:t>
            </a:r>
          </a:p>
          <a:p>
            <a:r>
              <a:rPr lang="en-US" dirty="0"/>
              <a:t>The text never states that Saul repented from his sin.  He never acknowledged he errored.  Maybe this is why God’s judgment is so decisive and quick.</a:t>
            </a:r>
          </a:p>
          <a:p>
            <a:r>
              <a:rPr lang="en-US" dirty="0"/>
              <a:t>Have you known somebody who always blamed somebody else; always an excuse or reason they did not err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96CAD9-DF8A-4592-B2E9-73ECFF2F0ABF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84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768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019300" y="-457200"/>
            <a:ext cx="7962900" cy="7830130"/>
            <a:chOff x="-457234" y="-457200"/>
            <a:chExt cx="10440173" cy="7830130"/>
          </a:xfrm>
        </p:grpSpPr>
        <p:pic>
          <p:nvPicPr>
            <p:cNvPr id="5" name="Picture 12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57234" y="-457200"/>
              <a:ext cx="10440173" cy="7830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1516210" y="1371600"/>
              <a:ext cx="6561588" cy="40386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7" name="Picture 14" descr="HDRibbonTitle-UniformTri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1" y="3128434"/>
              <a:ext cx="1426776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5" descr="HDRibbonTitle-UniformTri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8077798" y="3128434"/>
              <a:ext cx="1066879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9" name="Straight Connector 8"/>
          <p:cNvCxnSpPr/>
          <p:nvPr/>
        </p:nvCxnSpPr>
        <p:spPr>
          <a:xfrm>
            <a:off x="3429000" y="3471863"/>
            <a:ext cx="5113338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1811863"/>
            <a:ext cx="4879504" cy="1515533"/>
          </a:xfrm>
        </p:spPr>
        <p:txBody>
          <a:bodyPr anchor="b">
            <a:noAutofit/>
          </a:bodyPr>
          <a:lstStyle>
            <a:lvl1pPr algn="ctr">
              <a:defRPr sz="6000" b="1">
                <a:effectLst/>
              </a:defRPr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3598327"/>
            <a:ext cx="4879504" cy="1377651"/>
          </a:xfr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ACD7AEC-AFC8-4C4B-8FAF-F2FE95F6F6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80" y="1102777"/>
            <a:ext cx="279082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9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/>
          </p:cNvCxnSpPr>
          <p:nvPr/>
        </p:nvCxnSpPr>
        <p:spPr>
          <a:xfrm>
            <a:off x="1197769" y="1981200"/>
            <a:ext cx="6748462" cy="0"/>
          </a:xfrm>
          <a:prstGeom prst="line">
            <a:avLst/>
          </a:prstGeom>
          <a:ln w="88900" cmpd="dbl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031" y="689264"/>
            <a:ext cx="7903369" cy="685800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2133601"/>
            <a:ext cx="7467600" cy="4035136"/>
          </a:xfrm>
        </p:spPr>
        <p:txBody>
          <a:bodyPr>
            <a:normAutofit/>
          </a:bodyPr>
          <a:lstStyle>
            <a:lvl1pPr marL="457200" indent="-457200">
              <a:spcBef>
                <a:spcPts val="0"/>
              </a:spcBef>
              <a:buSzPct val="75000"/>
              <a:buFont typeface="Wingdings" panose="05000000000000000000" pitchFamily="2" charset="2"/>
              <a:buChar char="q"/>
              <a:defRPr sz="3600"/>
            </a:lvl1pPr>
            <a:lvl2pPr marL="914400" indent="-457200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  <a:defRPr sz="3200" i="0"/>
            </a:lvl2pPr>
            <a:lvl3pPr marL="1188720" indent="-274320">
              <a:spcBef>
                <a:spcPts val="0"/>
              </a:spcBef>
              <a:defRPr sz="2800" i="1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31031" y="1371600"/>
            <a:ext cx="7903369" cy="609600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111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/>
          </p:cNvCxnSpPr>
          <p:nvPr/>
        </p:nvCxnSpPr>
        <p:spPr>
          <a:xfrm>
            <a:off x="2762225" y="1981200"/>
            <a:ext cx="5184006" cy="0"/>
          </a:xfrm>
          <a:prstGeom prst="line">
            <a:avLst/>
          </a:prstGeom>
          <a:ln w="88900" cmpd="dbl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798" y="689264"/>
            <a:ext cx="5943602" cy="685800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799" y="2133601"/>
            <a:ext cx="5736431" cy="4035136"/>
          </a:xfrm>
        </p:spPr>
        <p:txBody>
          <a:bodyPr>
            <a:normAutofit/>
          </a:bodyPr>
          <a:lstStyle>
            <a:lvl1pPr marL="457200" indent="-457200">
              <a:spcBef>
                <a:spcPts val="0"/>
              </a:spcBef>
              <a:buSzPct val="75000"/>
              <a:buFont typeface="Wingdings" panose="05000000000000000000" pitchFamily="2" charset="2"/>
              <a:buChar char="q"/>
              <a:defRPr sz="3600"/>
            </a:lvl1pPr>
            <a:lvl2pPr marL="914400" indent="-457200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  <a:defRPr sz="3200" i="0"/>
            </a:lvl2pPr>
            <a:lvl3pPr marL="1188720" indent="-274320">
              <a:spcBef>
                <a:spcPts val="0"/>
              </a:spcBef>
              <a:defRPr sz="2800" i="1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590798" y="1371600"/>
            <a:ext cx="5943601" cy="609600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F0F8D1-27AB-42E1-82D1-BE90AE6FF0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3999"/>
            <a:ext cx="2466502" cy="533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8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277938" y="35988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587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277938" y="235585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8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7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277938" y="2913063"/>
            <a:ext cx="23336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119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0"/>
            <a:ext cx="9151938" cy="6858000"/>
            <a:chOff x="0" y="0"/>
            <a:chExt cx="9152467" cy="6858000"/>
          </a:xfrm>
        </p:grpSpPr>
        <p:pic>
          <p:nvPicPr>
            <p:cNvPr id="1032" name="Picture 7" descr="SD-PanelContent.png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36" name="Picture 9" descr="HDRibbonContent-UniformTrim.pn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0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0" descr="HDRibbonContent-UniformTrim.pn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8466667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176338" y="915988"/>
            <a:ext cx="6799262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76338" y="2490788"/>
            <a:ext cx="6799262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702" r:id="rId3"/>
    <p:sldLayoutId id="2147483697" r:id="rId4"/>
    <p:sldLayoutId id="2147483698" r:id="rId5"/>
    <p:sldLayoutId id="2147483700" r:id="rId6"/>
    <p:sldLayoutId id="2147483701" r:id="rId7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rgbClr val="262626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400"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King Saul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Takes Matters Into His Own Hands</a:t>
            </a:r>
          </a:p>
          <a:p>
            <a:r>
              <a:rPr lang="en-US" dirty="0"/>
              <a:t>I Sam 9-15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Humble Beginnings</a:t>
            </a:r>
          </a:p>
          <a:p>
            <a:pPr lvl="1"/>
            <a:r>
              <a:rPr lang="en-US" dirty="0"/>
              <a:t>I Sam 9:20-21, Who am I?</a:t>
            </a:r>
          </a:p>
          <a:p>
            <a:pPr lvl="1"/>
            <a:r>
              <a:rPr lang="en-US" dirty="0"/>
              <a:t>I Sam 15:17, Small in his own eyes</a:t>
            </a:r>
          </a:p>
          <a:p>
            <a:r>
              <a:rPr lang="en-US" dirty="0"/>
              <a:t>‘I’ Problem </a:t>
            </a:r>
          </a:p>
          <a:p>
            <a:pPr lvl="1"/>
            <a:r>
              <a:rPr lang="en-US" dirty="0"/>
              <a:t>I Sam 13:11-12, Gilgal Sacrifice</a:t>
            </a:r>
          </a:p>
          <a:p>
            <a:pPr lvl="1"/>
            <a:r>
              <a:rPr lang="en-US" dirty="0"/>
              <a:t>I Sam 14:24, His vengeance </a:t>
            </a:r>
          </a:p>
          <a:p>
            <a:pPr lvl="1"/>
            <a:r>
              <a:rPr lang="en-US" dirty="0"/>
              <a:t>I Sam 14:52, strong and valiant men</a:t>
            </a:r>
          </a:p>
          <a:p>
            <a:pPr lvl="1"/>
            <a:r>
              <a:rPr lang="en-US" dirty="0"/>
              <a:t>I Sam 15:13-24, war with Amalekites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BBED965-49B8-4B09-B6FD-ED5A00225A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Saul’s ‘I’ Problem</a:t>
            </a:r>
          </a:p>
        </p:txBody>
      </p:sp>
    </p:spTree>
    <p:extLst>
      <p:ext uri="{BB962C8B-B14F-4D97-AF65-F5344CB8AC3E}">
        <p14:creationId xmlns:p14="http://schemas.microsoft.com/office/powerpoint/2010/main" val="7326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Sam 13:13, Sacrificing at Gilgal</a:t>
            </a:r>
          </a:p>
          <a:p>
            <a:r>
              <a:rPr lang="en-US" dirty="0"/>
              <a:t>I Sam 14:24, Vengeance at Gilgal </a:t>
            </a:r>
          </a:p>
          <a:p>
            <a:pPr lvl="1"/>
            <a:r>
              <a:rPr lang="en-US" dirty="0"/>
              <a:t>Other scripture references</a:t>
            </a:r>
          </a:p>
          <a:p>
            <a:r>
              <a:rPr lang="en-US" dirty="0"/>
              <a:t>I Sam 15:1-3, War with Amalekites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BBED965-49B8-4B09-B6FD-ED5A00225A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God Provided Instructions</a:t>
            </a:r>
          </a:p>
        </p:txBody>
      </p:sp>
    </p:spTree>
    <p:extLst>
      <p:ext uri="{BB962C8B-B14F-4D97-AF65-F5344CB8AC3E}">
        <p14:creationId xmlns:p14="http://schemas.microsoft.com/office/powerpoint/2010/main" val="336277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Sam 13:13-14, at Gilgal</a:t>
            </a:r>
          </a:p>
          <a:p>
            <a:r>
              <a:rPr lang="en-US" dirty="0"/>
              <a:t>I Sam 14:24, Vengeance at Gilgal </a:t>
            </a:r>
          </a:p>
          <a:p>
            <a:pPr lvl="1"/>
            <a:r>
              <a:rPr lang="en-US" dirty="0"/>
              <a:t>Other scripture references</a:t>
            </a:r>
          </a:p>
          <a:p>
            <a:r>
              <a:rPr lang="en-US" dirty="0"/>
              <a:t>I Sam 15:22-23, War with Amalekites </a:t>
            </a:r>
          </a:p>
          <a:p>
            <a:pPr lvl="1"/>
            <a:r>
              <a:rPr lang="en-US" dirty="0"/>
              <a:t>I Sam 12:20, turn not aside from following the Lord</a:t>
            </a:r>
          </a:p>
          <a:p>
            <a:pPr lvl="1"/>
            <a:r>
              <a:rPr lang="en-US" dirty="0" err="1"/>
              <a:t>Deut</a:t>
            </a:r>
            <a:r>
              <a:rPr lang="en-US" dirty="0"/>
              <a:t> 5:32, do not turn to right or left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A68F05-C2EC-4671-A26E-02DDB9E662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God Requires Obedience</a:t>
            </a:r>
          </a:p>
        </p:txBody>
      </p:sp>
    </p:spTree>
    <p:extLst>
      <p:ext uri="{BB962C8B-B14F-4D97-AF65-F5344CB8AC3E}">
        <p14:creationId xmlns:p14="http://schemas.microsoft.com/office/powerpoint/2010/main" val="398073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Sam 12:20, 24, Fear the Lord &amp; Serve the Lord with all your Heart</a:t>
            </a:r>
          </a:p>
          <a:p>
            <a:pPr lvl="1"/>
            <a:r>
              <a:rPr lang="en-US" dirty="0" err="1"/>
              <a:t>Deut</a:t>
            </a:r>
            <a:r>
              <a:rPr lang="en-US" dirty="0"/>
              <a:t> 6:5, Love God with all your Heart, Soul, and Might.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ACD730-F6CB-43EB-8713-524D13FE89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God Requires Obedience from Heart</a:t>
            </a:r>
          </a:p>
        </p:txBody>
      </p:sp>
    </p:spTree>
    <p:extLst>
      <p:ext uri="{BB962C8B-B14F-4D97-AF65-F5344CB8AC3E}">
        <p14:creationId xmlns:p14="http://schemas.microsoft.com/office/powerpoint/2010/main" val="187413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Sam 12:6-25, Samuel recounts how God has worked for them</a:t>
            </a:r>
          </a:p>
          <a:p>
            <a:r>
              <a:rPr lang="en-US" dirty="0"/>
              <a:t>I Sam 14:6, Jonathan’s faith shown at Gilgal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CCA3A5-9DB7-442D-9FC5-1335F9495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God Delivers Results</a:t>
            </a:r>
          </a:p>
        </p:txBody>
      </p:sp>
    </p:spTree>
    <p:extLst>
      <p:ext uri="{BB962C8B-B14F-4D97-AF65-F5344CB8AC3E}">
        <p14:creationId xmlns:p14="http://schemas.microsoft.com/office/powerpoint/2010/main" val="7091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 Sam 12:14, I Sam 13:13-14, I Sam 15:26, End of his Dynasty</a:t>
            </a:r>
          </a:p>
          <a:p>
            <a:r>
              <a:rPr lang="en-US" dirty="0"/>
              <a:t>I Sam 14:44-45, Jonathan’s Death Sentence</a:t>
            </a:r>
          </a:p>
          <a:p>
            <a:r>
              <a:rPr lang="en-US" dirty="0"/>
              <a:t>I Sam 16:14-15, Spirit of God departed from Saul; Replace with Evil Spirit</a:t>
            </a:r>
          </a:p>
          <a:p>
            <a:r>
              <a:rPr lang="en-US" dirty="0"/>
              <a:t>I </a:t>
            </a:r>
            <a:r>
              <a:rPr lang="en-US" dirty="0" err="1"/>
              <a:t>Chr</a:t>
            </a:r>
            <a:r>
              <a:rPr lang="en-US" dirty="0"/>
              <a:t> 10:13-14, Death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893145C-00F2-40FF-829B-724F5A7E71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Affects of Saul’s Disobedience</a:t>
            </a:r>
          </a:p>
        </p:txBody>
      </p:sp>
    </p:spTree>
    <p:extLst>
      <p:ext uri="{BB962C8B-B14F-4D97-AF65-F5344CB8AC3E}">
        <p14:creationId xmlns:p14="http://schemas.microsoft.com/office/powerpoint/2010/main" val="262828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 expects us to KNOW his will</a:t>
            </a:r>
          </a:p>
          <a:p>
            <a:r>
              <a:rPr lang="en-US" dirty="0"/>
              <a:t>God expects us to OBEY his will</a:t>
            </a:r>
          </a:p>
          <a:p>
            <a:r>
              <a:rPr lang="en-US" dirty="0"/>
              <a:t>God expects us to OBEY from the HEART</a:t>
            </a:r>
          </a:p>
          <a:p>
            <a:r>
              <a:rPr lang="en-US" dirty="0"/>
              <a:t>God delivers RESULTS – not ‘I’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948A759-1804-4EC7-82BD-4875488E19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85443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948A759-1804-4EC7-82BD-4875488E19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Lessons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983F9A-3AB8-4E0C-A8D2-BA47E505B140}"/>
              </a:ext>
            </a:extLst>
          </p:cNvPr>
          <p:cNvSpPr txBox="1"/>
          <p:nvPr/>
        </p:nvSpPr>
        <p:spPr>
          <a:xfrm>
            <a:off x="3602831" y="4724400"/>
            <a:ext cx="19812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‘I’ Problem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BB0681-7AE4-4974-8E1E-A197A98201CA}"/>
              </a:ext>
            </a:extLst>
          </p:cNvPr>
          <p:cNvSpPr/>
          <p:nvPr/>
        </p:nvSpPr>
        <p:spPr>
          <a:xfrm>
            <a:off x="859631" y="2133601"/>
            <a:ext cx="7467600" cy="40351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2F395D-8C97-4531-8341-F402EECA27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302" y="1371600"/>
            <a:ext cx="2790825" cy="47971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DDD3EBB-8EC0-483D-951F-DEF44DD28D18}"/>
              </a:ext>
            </a:extLst>
          </p:cNvPr>
          <p:cNvSpPr txBox="1"/>
          <p:nvPr/>
        </p:nvSpPr>
        <p:spPr>
          <a:xfrm rot="20061987">
            <a:off x="1688433" y="3427893"/>
            <a:ext cx="6113875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800" dirty="0"/>
              <a:t>‘I’ Problem</a:t>
            </a:r>
          </a:p>
        </p:txBody>
      </p:sp>
    </p:spTree>
    <p:extLst>
      <p:ext uri="{BB962C8B-B14F-4D97-AF65-F5344CB8AC3E}">
        <p14:creationId xmlns:p14="http://schemas.microsoft.com/office/powerpoint/2010/main" val="143944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Sam 9:1-2, Looked kingly in man’s eyes</a:t>
            </a:r>
          </a:p>
          <a:p>
            <a:r>
              <a:rPr lang="en-US" dirty="0"/>
              <a:t>I Sam 9:20-21, Who am I?</a:t>
            </a:r>
          </a:p>
          <a:p>
            <a:r>
              <a:rPr lang="en-US" dirty="0"/>
              <a:t>I Sam 10:17-25, hid among Baggage</a:t>
            </a:r>
          </a:p>
          <a:p>
            <a:r>
              <a:rPr lang="en-US" dirty="0"/>
              <a:t>I Sam 15:17, Small in his own eyes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Good Prospect</a:t>
            </a:r>
          </a:p>
        </p:txBody>
      </p:sp>
    </p:spTree>
    <p:extLst>
      <p:ext uri="{BB962C8B-B14F-4D97-AF65-F5344CB8AC3E}">
        <p14:creationId xmlns:p14="http://schemas.microsoft.com/office/powerpoint/2010/main" val="331854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King Saul Takes the Reigns</a:t>
            </a:r>
          </a:p>
          <a:p>
            <a:pPr lvl="1"/>
            <a:r>
              <a:rPr lang="en-US" dirty="0"/>
              <a:t>I Sam 14:52, Saul takes all the strong and valiant men</a:t>
            </a:r>
          </a:p>
          <a:p>
            <a:pPr lvl="2"/>
            <a:r>
              <a:rPr lang="en-US" dirty="0"/>
              <a:t>I Sam 8:10-18, Warnings of God and Samuel</a:t>
            </a:r>
          </a:p>
          <a:p>
            <a:pPr lvl="1"/>
            <a:r>
              <a:rPr lang="en-US" dirty="0"/>
              <a:t>God was to be their King, Fight their Battles, Avenge his people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Looks to Himself</a:t>
            </a:r>
          </a:p>
        </p:txBody>
      </p:sp>
    </p:spTree>
    <p:extLst>
      <p:ext uri="{BB962C8B-B14F-4D97-AF65-F5344CB8AC3E}">
        <p14:creationId xmlns:p14="http://schemas.microsoft.com/office/powerpoint/2010/main" val="234286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 Sam 13:5-14, Saul offers sacrifice</a:t>
            </a:r>
          </a:p>
          <a:p>
            <a:pPr lvl="1"/>
            <a:r>
              <a:rPr lang="en-US" dirty="0"/>
              <a:t>Samuel delayed</a:t>
            </a:r>
          </a:p>
          <a:p>
            <a:pPr lvl="1"/>
            <a:r>
              <a:rPr lang="en-US" dirty="0"/>
              <a:t>Philistines prepared to attack</a:t>
            </a:r>
          </a:p>
          <a:p>
            <a:pPr lvl="1"/>
            <a:r>
              <a:rPr lang="en-US" dirty="0"/>
              <a:t>Saul’s soldiers ran scared</a:t>
            </a:r>
          </a:p>
          <a:p>
            <a:pPr lvl="1"/>
            <a:r>
              <a:rPr lang="en-US" dirty="0"/>
              <a:t>King Saul’s ‘I’ problem</a:t>
            </a:r>
          </a:p>
          <a:p>
            <a:pPr lvl="2"/>
            <a:r>
              <a:rPr lang="en-US" dirty="0"/>
              <a:t>I Saw, I Said to myself, I have not, I forced myself</a:t>
            </a:r>
          </a:p>
          <a:p>
            <a:pPr lvl="1"/>
            <a:r>
              <a:rPr lang="en-US" dirty="0"/>
              <a:t>I Sam 12:24-25, Samuel’s instructions for Israel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Looks to Himself - At Gilgal</a:t>
            </a:r>
          </a:p>
        </p:txBody>
      </p:sp>
    </p:spTree>
    <p:extLst>
      <p:ext uri="{BB962C8B-B14F-4D97-AF65-F5344CB8AC3E}">
        <p14:creationId xmlns:p14="http://schemas.microsoft.com/office/powerpoint/2010/main" val="166285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Sam 14:24-46, avenging “his” enemies</a:t>
            </a:r>
          </a:p>
          <a:p>
            <a:pPr lvl="1"/>
            <a:r>
              <a:rPr lang="en-US" dirty="0"/>
              <a:t>‘I’ will avenge my enemies</a:t>
            </a:r>
          </a:p>
          <a:p>
            <a:pPr lvl="1"/>
            <a:r>
              <a:rPr lang="en-US" dirty="0"/>
              <a:t>Saul limits his Soldiers</a:t>
            </a:r>
          </a:p>
          <a:p>
            <a:pPr lvl="2"/>
            <a:r>
              <a:rPr lang="en-US" dirty="0"/>
              <a:t>No Food till ‘HIS’ enemies are avenged</a:t>
            </a:r>
          </a:p>
          <a:p>
            <a:pPr lvl="1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Looks to Himself - At Gilgal</a:t>
            </a:r>
          </a:p>
        </p:txBody>
      </p:sp>
    </p:spTree>
    <p:extLst>
      <p:ext uri="{BB962C8B-B14F-4D97-AF65-F5344CB8AC3E}">
        <p14:creationId xmlns:p14="http://schemas.microsoft.com/office/powerpoint/2010/main" val="379750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 Sam 14:24-46, avenging “his” enemies</a:t>
            </a:r>
          </a:p>
          <a:p>
            <a:pPr lvl="1"/>
            <a:r>
              <a:rPr lang="en-US" dirty="0"/>
              <a:t>Jonathan unknowingly breaks his instruction</a:t>
            </a:r>
          </a:p>
          <a:p>
            <a:pPr lvl="2"/>
            <a:r>
              <a:rPr lang="en-US" dirty="0"/>
              <a:t>Vs. 27, he did not hear and ate honey</a:t>
            </a:r>
          </a:p>
          <a:p>
            <a:pPr lvl="2"/>
            <a:r>
              <a:rPr lang="en-US" dirty="0"/>
              <a:t>Vs. 29-30, he admits it was an unnecessary burden</a:t>
            </a:r>
          </a:p>
          <a:p>
            <a:pPr lvl="1"/>
            <a:r>
              <a:rPr lang="en-US" dirty="0"/>
              <a:t>Soldiers were Faint</a:t>
            </a:r>
          </a:p>
          <a:p>
            <a:pPr lvl="2"/>
            <a:r>
              <a:rPr lang="en-US" dirty="0"/>
              <a:t>Vs. 28, because food was withheld from them</a:t>
            </a:r>
          </a:p>
          <a:p>
            <a:pPr lvl="2"/>
            <a:r>
              <a:rPr lang="en-US" dirty="0"/>
              <a:t>Vs. 32-35, the flew upon the spoil, ate uncooked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Looks to Himself - At Gilgal</a:t>
            </a:r>
          </a:p>
        </p:txBody>
      </p:sp>
    </p:spTree>
    <p:extLst>
      <p:ext uri="{BB962C8B-B14F-4D97-AF65-F5344CB8AC3E}">
        <p14:creationId xmlns:p14="http://schemas.microsoft.com/office/powerpoint/2010/main" val="300602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 Sam 14:24-46, avenging “his” enemies</a:t>
            </a:r>
          </a:p>
          <a:p>
            <a:pPr lvl="1"/>
            <a:r>
              <a:rPr lang="en-US" dirty="0"/>
              <a:t>Saul’s victory was limited</a:t>
            </a:r>
          </a:p>
          <a:p>
            <a:pPr lvl="2"/>
            <a:r>
              <a:rPr lang="en-US" dirty="0"/>
              <a:t>Vs. 30, because they were faint, could have been more</a:t>
            </a:r>
          </a:p>
          <a:p>
            <a:pPr lvl="2"/>
            <a:r>
              <a:rPr lang="en-US" dirty="0"/>
              <a:t>Vs. 36-38, Saul was not permitted to pursue after </a:t>
            </a:r>
          </a:p>
          <a:p>
            <a:pPr lvl="1"/>
            <a:r>
              <a:rPr lang="en-US" dirty="0"/>
              <a:t>Saul almost lost Jonathan</a:t>
            </a:r>
          </a:p>
          <a:p>
            <a:pPr lvl="2"/>
            <a:r>
              <a:rPr lang="en-US" dirty="0"/>
              <a:t>Vs. 42-45, Saul was going to carry out the oath</a:t>
            </a:r>
          </a:p>
          <a:p>
            <a:pPr lvl="2"/>
            <a:r>
              <a:rPr lang="en-US" dirty="0"/>
              <a:t>Vs. 45, The people saved Jonathan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Looks to Himself - At Gilgal</a:t>
            </a:r>
          </a:p>
        </p:txBody>
      </p:sp>
    </p:spTree>
    <p:extLst>
      <p:ext uri="{BB962C8B-B14F-4D97-AF65-F5344CB8AC3E}">
        <p14:creationId xmlns:p14="http://schemas.microsoft.com/office/powerpoint/2010/main" val="95893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B74C2-AF51-4880-8D93-04608C552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King Saul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757AC-7C3D-4CFD-AE00-357843762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Sam 15:1-35, Battle with Amalekites</a:t>
            </a:r>
          </a:p>
          <a:p>
            <a:pPr lvl="1"/>
            <a:r>
              <a:rPr lang="en-US" dirty="0"/>
              <a:t>Vs. 1-9, battle narrative</a:t>
            </a:r>
          </a:p>
          <a:p>
            <a:pPr lvl="1"/>
            <a:r>
              <a:rPr lang="en-US" dirty="0"/>
              <a:t>Vs. 10-12, 35, God’s response</a:t>
            </a:r>
          </a:p>
          <a:p>
            <a:pPr lvl="1"/>
            <a:r>
              <a:rPr lang="en-US" dirty="0"/>
              <a:t>Vs. 13-15, 20-21, Saul’s answer(s)</a:t>
            </a:r>
          </a:p>
          <a:p>
            <a:pPr lvl="1"/>
            <a:r>
              <a:rPr lang="en-US" dirty="0"/>
              <a:t>Vs. 22-24, 26, Samuel’s rebuke(s)</a:t>
            </a:r>
          </a:p>
          <a:p>
            <a:pPr lvl="1"/>
            <a:r>
              <a:rPr lang="en-US" dirty="0"/>
              <a:t>Vs. 25, 27-30, Saul’s repentance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9CB90-D496-496B-8359-DF87E32F49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Looks to Himself – Battle with Amalekites</a:t>
            </a:r>
          </a:p>
        </p:txBody>
      </p:sp>
    </p:spTree>
    <p:extLst>
      <p:ext uri="{BB962C8B-B14F-4D97-AF65-F5344CB8AC3E}">
        <p14:creationId xmlns:p14="http://schemas.microsoft.com/office/powerpoint/2010/main" val="154620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B74C2-AF51-4880-8D93-04608C552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King Saul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757AC-7C3D-4CFD-AE00-357843762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 Sam 15:1-35, Battle with Amalekites</a:t>
            </a:r>
          </a:p>
          <a:p>
            <a:pPr lvl="1"/>
            <a:r>
              <a:rPr lang="en-US" dirty="0"/>
              <a:t>Vs. 13, “I have performed the word of the Lord”</a:t>
            </a:r>
          </a:p>
          <a:p>
            <a:pPr lvl="1"/>
            <a:r>
              <a:rPr lang="en-US" dirty="0"/>
              <a:t>Vs. 15, they have brought them back</a:t>
            </a:r>
          </a:p>
          <a:p>
            <a:pPr lvl="1"/>
            <a:r>
              <a:rPr lang="en-US" dirty="0"/>
              <a:t>Vs. 20, “I have obeyed the voice of the Lord and gone the way the Lord sent me”</a:t>
            </a:r>
          </a:p>
          <a:p>
            <a:pPr lvl="1"/>
            <a:r>
              <a:rPr lang="en-US" dirty="0"/>
              <a:t>Vs. 21, but they people…</a:t>
            </a:r>
          </a:p>
          <a:p>
            <a:pPr lvl="1"/>
            <a:r>
              <a:rPr lang="en-US" dirty="0"/>
              <a:t>Vs. 24, I feared and obeyed the people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9CB90-D496-496B-8359-DF87E32F49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Blames Others – Battle with Amalekites</a:t>
            </a:r>
          </a:p>
        </p:txBody>
      </p:sp>
    </p:spTree>
    <p:extLst>
      <p:ext uri="{BB962C8B-B14F-4D97-AF65-F5344CB8AC3E}">
        <p14:creationId xmlns:p14="http://schemas.microsoft.com/office/powerpoint/2010/main" val="73655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1166</TotalTime>
  <Words>1021</Words>
  <Application>Microsoft Office PowerPoint</Application>
  <PresentationFormat>On-screen Show (4:3)</PresentationFormat>
  <Paragraphs>146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Garamond</vt:lpstr>
      <vt:lpstr>Times New Roman</vt:lpstr>
      <vt:lpstr>Wingdings</vt:lpstr>
      <vt:lpstr>Organic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Ross Ward</dc:creator>
  <cp:lastModifiedBy>Ross Ward</cp:lastModifiedBy>
  <cp:revision>208</cp:revision>
  <dcterms:created xsi:type="dcterms:W3CDTF">2004-10-30T02:37:41Z</dcterms:created>
  <dcterms:modified xsi:type="dcterms:W3CDTF">2019-04-14T21:03:23Z</dcterms:modified>
</cp:coreProperties>
</file>