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403" r:id="rId2"/>
    <p:sldId id="404" r:id="rId3"/>
    <p:sldId id="405" r:id="rId4"/>
    <p:sldId id="288" r:id="rId5"/>
    <p:sldId id="353" r:id="rId6"/>
    <p:sldId id="349" r:id="rId7"/>
    <p:sldId id="350" r:id="rId8"/>
    <p:sldId id="382" r:id="rId9"/>
    <p:sldId id="351" r:id="rId10"/>
    <p:sldId id="383" r:id="rId11"/>
    <p:sldId id="352" r:id="rId12"/>
    <p:sldId id="385" r:id="rId13"/>
    <p:sldId id="354" r:id="rId14"/>
    <p:sldId id="386" r:id="rId15"/>
    <p:sldId id="387" r:id="rId16"/>
    <p:sldId id="388" r:id="rId17"/>
    <p:sldId id="389" r:id="rId18"/>
    <p:sldId id="390" r:id="rId19"/>
    <p:sldId id="391" r:id="rId20"/>
    <p:sldId id="360" r:id="rId21"/>
    <p:sldId id="392" r:id="rId22"/>
    <p:sldId id="362" r:id="rId23"/>
    <p:sldId id="393" r:id="rId24"/>
    <p:sldId id="394" r:id="rId25"/>
    <p:sldId id="395" r:id="rId26"/>
    <p:sldId id="372" r:id="rId27"/>
    <p:sldId id="396" r:id="rId28"/>
    <p:sldId id="365" r:id="rId29"/>
    <p:sldId id="397" r:id="rId30"/>
    <p:sldId id="398" r:id="rId31"/>
    <p:sldId id="399" r:id="rId32"/>
    <p:sldId id="376" r:id="rId33"/>
    <p:sldId id="400" r:id="rId34"/>
    <p:sldId id="401" r:id="rId35"/>
    <p:sldId id="266" r:id="rId36"/>
    <p:sldId id="381" r:id="rId37"/>
    <p:sldId id="369" r:id="rId38"/>
    <p:sldId id="4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varScale="1">
        <p:scale>
          <a:sx n="68" d="100"/>
          <a:sy n="68"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03CB5-7266-42BB-B9B9-3E8EB5706FF6}"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1FBA9-9B0F-4110-8154-453CD4E5AF13}" type="slidenum">
              <a:rPr lang="en-US" smtClean="0"/>
              <a:t>‹#›</a:t>
            </a:fld>
            <a:endParaRPr lang="en-US"/>
          </a:p>
        </p:txBody>
      </p:sp>
    </p:spTree>
    <p:extLst>
      <p:ext uri="{BB962C8B-B14F-4D97-AF65-F5344CB8AC3E}">
        <p14:creationId xmlns:p14="http://schemas.microsoft.com/office/powerpoint/2010/main" val="288189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9E39793-6052-4F65-B176-94F3E4579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CA636C-0066-41B0-8D76-90298CF1D74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859" name="Rectangle 2">
            <a:extLst>
              <a:ext uri="{FF2B5EF4-FFF2-40B4-BE49-F238E27FC236}">
                <a16:creationId xmlns:a16="http://schemas.microsoft.com/office/drawing/2014/main" id="{57C880B4-12DB-467D-A23A-CCDEC0C5D186}"/>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79E897E1-1F42-432C-BE68-1BB7791FF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3624907D-3A4A-4F2C-B31F-E59C664EF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2F9D61E-225E-4FBF-93AF-33167DB1216E}"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210947" name="Rectangle 2">
            <a:extLst>
              <a:ext uri="{FF2B5EF4-FFF2-40B4-BE49-F238E27FC236}">
                <a16:creationId xmlns:a16="http://schemas.microsoft.com/office/drawing/2014/main" id="{49D783E8-D79E-4BF2-A7F0-93A41C82B3ED}"/>
              </a:ext>
            </a:extLst>
          </p:cNvPr>
          <p:cNvSpPr>
            <a:spLocks noGrp="1" noRot="1" noChangeAspect="1" noChangeArrowheads="1" noTextEdit="1"/>
          </p:cNvSpPr>
          <p:nvPr>
            <p:ph type="sldImg"/>
          </p:nvPr>
        </p:nvSpPr>
        <p:spPr>
          <a:xfrm>
            <a:off x="381000" y="685800"/>
            <a:ext cx="6096000" cy="3429000"/>
          </a:xfrm>
          <a:ln/>
        </p:spPr>
      </p:sp>
      <p:sp>
        <p:nvSpPr>
          <p:cNvPr id="210948" name="Rectangle 3">
            <a:extLst>
              <a:ext uri="{FF2B5EF4-FFF2-40B4-BE49-F238E27FC236}">
                <a16:creationId xmlns:a16="http://schemas.microsoft.com/office/drawing/2014/main" id="{D5B6324C-F3E8-459D-BC42-D063155DD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25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1224777A-931B-41CA-BD2A-14E0A0667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8D81B98-BFEB-453B-BB0C-ED083CBC8C07}"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211971" name="Rectangle 2">
            <a:extLst>
              <a:ext uri="{FF2B5EF4-FFF2-40B4-BE49-F238E27FC236}">
                <a16:creationId xmlns:a16="http://schemas.microsoft.com/office/drawing/2014/main" id="{B60971D8-1654-4027-B794-5F6597A32C1A}"/>
              </a:ext>
            </a:extLst>
          </p:cNvPr>
          <p:cNvSpPr>
            <a:spLocks noGrp="1" noRot="1" noChangeAspect="1" noChangeArrowheads="1" noTextEdit="1"/>
          </p:cNvSpPr>
          <p:nvPr>
            <p:ph type="sldImg"/>
          </p:nvPr>
        </p:nvSpPr>
        <p:spPr>
          <a:xfrm>
            <a:off x="381000" y="685800"/>
            <a:ext cx="6096000" cy="3429000"/>
          </a:xfrm>
          <a:ln/>
        </p:spPr>
      </p:sp>
      <p:sp>
        <p:nvSpPr>
          <p:cNvPr id="211972" name="Rectangle 3">
            <a:extLst>
              <a:ext uri="{FF2B5EF4-FFF2-40B4-BE49-F238E27FC236}">
                <a16:creationId xmlns:a16="http://schemas.microsoft.com/office/drawing/2014/main" id="{E9977C45-B623-4FFE-BD8D-EFAEB7250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1224777A-931B-41CA-BD2A-14E0A0667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8D81B98-BFEB-453B-BB0C-ED083CBC8C07}"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211971" name="Rectangle 2">
            <a:extLst>
              <a:ext uri="{FF2B5EF4-FFF2-40B4-BE49-F238E27FC236}">
                <a16:creationId xmlns:a16="http://schemas.microsoft.com/office/drawing/2014/main" id="{B60971D8-1654-4027-B794-5F6597A32C1A}"/>
              </a:ext>
            </a:extLst>
          </p:cNvPr>
          <p:cNvSpPr>
            <a:spLocks noGrp="1" noRot="1" noChangeAspect="1" noChangeArrowheads="1" noTextEdit="1"/>
          </p:cNvSpPr>
          <p:nvPr>
            <p:ph type="sldImg"/>
          </p:nvPr>
        </p:nvSpPr>
        <p:spPr>
          <a:xfrm>
            <a:off x="381000" y="685800"/>
            <a:ext cx="6096000" cy="3429000"/>
          </a:xfrm>
          <a:ln/>
        </p:spPr>
      </p:sp>
      <p:sp>
        <p:nvSpPr>
          <p:cNvPr id="211972" name="Rectangle 3">
            <a:extLst>
              <a:ext uri="{FF2B5EF4-FFF2-40B4-BE49-F238E27FC236}">
                <a16:creationId xmlns:a16="http://schemas.microsoft.com/office/drawing/2014/main" id="{E9977C45-B623-4FFE-BD8D-EFAEB7250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333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03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311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189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829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0848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8452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A11620C-DD54-41D5-87EC-C5A019CB5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0C845F-8101-4D77-8167-F2D4CD67EA1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3" name="Rectangle 2">
            <a:extLst>
              <a:ext uri="{FF2B5EF4-FFF2-40B4-BE49-F238E27FC236}">
                <a16:creationId xmlns:a16="http://schemas.microsoft.com/office/drawing/2014/main" id="{6A2CFDF3-AD87-47A1-B9FE-747C21DF6120}"/>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DA1A8363-C351-44AB-B655-752A2E9EF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96EA6629-D626-455C-B393-EB65E24AD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D2C1FD0-E70A-4C27-A827-F0B5D0E578A1}"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
        <p:nvSpPr>
          <p:cNvPr id="220163" name="Rectangle 2">
            <a:extLst>
              <a:ext uri="{FF2B5EF4-FFF2-40B4-BE49-F238E27FC236}">
                <a16:creationId xmlns:a16="http://schemas.microsoft.com/office/drawing/2014/main" id="{E7ADCCD2-D3C6-4043-9DEC-7E6DE251953E}"/>
              </a:ext>
            </a:extLst>
          </p:cNvPr>
          <p:cNvSpPr>
            <a:spLocks noGrp="1" noRot="1" noChangeAspect="1" noChangeArrowheads="1" noTextEdit="1"/>
          </p:cNvSpPr>
          <p:nvPr>
            <p:ph type="sldImg"/>
          </p:nvPr>
        </p:nvSpPr>
        <p:spPr>
          <a:xfrm>
            <a:off x="381000" y="685800"/>
            <a:ext cx="6096000" cy="3429000"/>
          </a:xfrm>
          <a:ln/>
        </p:spPr>
      </p:sp>
      <p:sp>
        <p:nvSpPr>
          <p:cNvPr id="220164" name="Rectangle 3">
            <a:extLst>
              <a:ext uri="{FF2B5EF4-FFF2-40B4-BE49-F238E27FC236}">
                <a16:creationId xmlns:a16="http://schemas.microsoft.com/office/drawing/2014/main" id="{D583DA85-17E5-4270-972C-B476DD2A5C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3750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964576B-13A3-4173-BEB1-38EB6A53F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AC19975-2D9D-4B15-B954-313E55ABAEF2}"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
        <p:nvSpPr>
          <p:cNvPr id="222211" name="Rectangle 2">
            <a:extLst>
              <a:ext uri="{FF2B5EF4-FFF2-40B4-BE49-F238E27FC236}">
                <a16:creationId xmlns:a16="http://schemas.microsoft.com/office/drawing/2014/main" id="{4DDB4A8D-EE40-4617-9318-60E27354870B}"/>
              </a:ext>
            </a:extLst>
          </p:cNvPr>
          <p:cNvSpPr>
            <a:spLocks noGrp="1" noRot="1" noChangeAspect="1" noChangeArrowheads="1" noTextEdit="1"/>
          </p:cNvSpPr>
          <p:nvPr>
            <p:ph type="sldImg"/>
          </p:nvPr>
        </p:nvSpPr>
        <p:spPr>
          <a:xfrm>
            <a:off x="381000" y="685800"/>
            <a:ext cx="6096000" cy="3429000"/>
          </a:xfrm>
          <a:ln/>
        </p:spPr>
      </p:sp>
      <p:sp>
        <p:nvSpPr>
          <p:cNvPr id="222212" name="Rectangle 3">
            <a:extLst>
              <a:ext uri="{FF2B5EF4-FFF2-40B4-BE49-F238E27FC236}">
                <a16:creationId xmlns:a16="http://schemas.microsoft.com/office/drawing/2014/main" id="{EBCA01FB-C109-4FF3-AADD-9EAFD66D18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964576B-13A3-4173-BEB1-38EB6A53F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AC19975-2D9D-4B15-B954-313E55ABAEF2}"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
        <p:nvSpPr>
          <p:cNvPr id="222211" name="Rectangle 2">
            <a:extLst>
              <a:ext uri="{FF2B5EF4-FFF2-40B4-BE49-F238E27FC236}">
                <a16:creationId xmlns:a16="http://schemas.microsoft.com/office/drawing/2014/main" id="{4DDB4A8D-EE40-4617-9318-60E27354870B}"/>
              </a:ext>
            </a:extLst>
          </p:cNvPr>
          <p:cNvSpPr>
            <a:spLocks noGrp="1" noRot="1" noChangeAspect="1" noChangeArrowheads="1" noTextEdit="1"/>
          </p:cNvSpPr>
          <p:nvPr>
            <p:ph type="sldImg"/>
          </p:nvPr>
        </p:nvSpPr>
        <p:spPr>
          <a:xfrm>
            <a:off x="381000" y="685800"/>
            <a:ext cx="6096000" cy="3429000"/>
          </a:xfrm>
          <a:ln/>
        </p:spPr>
      </p:sp>
      <p:sp>
        <p:nvSpPr>
          <p:cNvPr id="222212" name="Rectangle 3">
            <a:extLst>
              <a:ext uri="{FF2B5EF4-FFF2-40B4-BE49-F238E27FC236}">
                <a16:creationId xmlns:a16="http://schemas.microsoft.com/office/drawing/2014/main" id="{EBCA01FB-C109-4FF3-AADD-9EAFD66D18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97493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964576B-13A3-4173-BEB1-38EB6A53F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AC19975-2D9D-4B15-B954-313E55ABAEF2}"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
        <p:nvSpPr>
          <p:cNvPr id="222211" name="Rectangle 2">
            <a:extLst>
              <a:ext uri="{FF2B5EF4-FFF2-40B4-BE49-F238E27FC236}">
                <a16:creationId xmlns:a16="http://schemas.microsoft.com/office/drawing/2014/main" id="{4DDB4A8D-EE40-4617-9318-60E27354870B}"/>
              </a:ext>
            </a:extLst>
          </p:cNvPr>
          <p:cNvSpPr>
            <a:spLocks noGrp="1" noRot="1" noChangeAspect="1" noChangeArrowheads="1" noTextEdit="1"/>
          </p:cNvSpPr>
          <p:nvPr>
            <p:ph type="sldImg"/>
          </p:nvPr>
        </p:nvSpPr>
        <p:spPr>
          <a:xfrm>
            <a:off x="381000" y="685800"/>
            <a:ext cx="6096000" cy="3429000"/>
          </a:xfrm>
          <a:ln/>
        </p:spPr>
      </p:sp>
      <p:sp>
        <p:nvSpPr>
          <p:cNvPr id="222212" name="Rectangle 3">
            <a:extLst>
              <a:ext uri="{FF2B5EF4-FFF2-40B4-BE49-F238E27FC236}">
                <a16:creationId xmlns:a16="http://schemas.microsoft.com/office/drawing/2014/main" id="{EBCA01FB-C109-4FF3-AADD-9EAFD66D18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9659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964576B-13A3-4173-BEB1-38EB6A53F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AC19975-2D9D-4B15-B954-313E55ABAEF2}"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222211" name="Rectangle 2">
            <a:extLst>
              <a:ext uri="{FF2B5EF4-FFF2-40B4-BE49-F238E27FC236}">
                <a16:creationId xmlns:a16="http://schemas.microsoft.com/office/drawing/2014/main" id="{4DDB4A8D-EE40-4617-9318-60E27354870B}"/>
              </a:ext>
            </a:extLst>
          </p:cNvPr>
          <p:cNvSpPr>
            <a:spLocks noGrp="1" noRot="1" noChangeAspect="1" noChangeArrowheads="1" noTextEdit="1"/>
          </p:cNvSpPr>
          <p:nvPr>
            <p:ph type="sldImg"/>
          </p:nvPr>
        </p:nvSpPr>
        <p:spPr>
          <a:xfrm>
            <a:off x="381000" y="685800"/>
            <a:ext cx="6096000" cy="3429000"/>
          </a:xfrm>
          <a:ln/>
        </p:spPr>
      </p:sp>
      <p:sp>
        <p:nvSpPr>
          <p:cNvPr id="222212" name="Rectangle 3">
            <a:extLst>
              <a:ext uri="{FF2B5EF4-FFF2-40B4-BE49-F238E27FC236}">
                <a16:creationId xmlns:a16="http://schemas.microsoft.com/office/drawing/2014/main" id="{EBCA01FB-C109-4FF3-AADD-9EAFD66D18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60776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0C8469F-B3F2-46D6-B8BF-991F2DBE2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DAEC49B-192B-40A1-BB73-ED48A16C40DF}"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A1BFD22A-A5B7-40A0-9379-27E3152C0202}"/>
              </a:ext>
            </a:extLst>
          </p:cNvPr>
          <p:cNvSpPr>
            <a:spLocks noGrp="1" noRot="1" noChangeAspect="1" noChangeArrowheads="1" noTextEdit="1"/>
          </p:cNvSpPr>
          <p:nvPr>
            <p:ph type="sldImg"/>
          </p:nvPr>
        </p:nvSpPr>
        <p:spPr>
          <a:xfrm>
            <a:off x="381000" y="685800"/>
            <a:ext cx="6096000" cy="3429000"/>
          </a:xfrm>
          <a:ln/>
        </p:spPr>
      </p:sp>
      <p:sp>
        <p:nvSpPr>
          <p:cNvPr id="214020" name="Rectangle 3">
            <a:extLst>
              <a:ext uri="{FF2B5EF4-FFF2-40B4-BE49-F238E27FC236}">
                <a16:creationId xmlns:a16="http://schemas.microsoft.com/office/drawing/2014/main" id="{74DF5F2E-0E90-4D33-92E9-0C27EF6B8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711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DEB54324-5C75-43F4-86E6-49E57C4CD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1C0FE02-259E-4D74-8071-8EDAC1563257}"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
        <p:nvSpPr>
          <p:cNvPr id="228355" name="Rectangle 2">
            <a:extLst>
              <a:ext uri="{FF2B5EF4-FFF2-40B4-BE49-F238E27FC236}">
                <a16:creationId xmlns:a16="http://schemas.microsoft.com/office/drawing/2014/main" id="{B330FCF7-FF93-4DC9-A09C-E4ADB3CA4794}"/>
              </a:ext>
            </a:extLst>
          </p:cNvPr>
          <p:cNvSpPr>
            <a:spLocks noGrp="1" noRot="1" noChangeAspect="1" noChangeArrowheads="1" noTextEdit="1"/>
          </p:cNvSpPr>
          <p:nvPr>
            <p:ph type="sldImg"/>
          </p:nvPr>
        </p:nvSpPr>
        <p:spPr>
          <a:xfrm>
            <a:off x="381000" y="685800"/>
            <a:ext cx="6096000" cy="3429000"/>
          </a:xfrm>
          <a:ln/>
        </p:spPr>
      </p:sp>
      <p:sp>
        <p:nvSpPr>
          <p:cNvPr id="228356" name="Rectangle 3">
            <a:extLst>
              <a:ext uri="{FF2B5EF4-FFF2-40B4-BE49-F238E27FC236}">
                <a16:creationId xmlns:a16="http://schemas.microsoft.com/office/drawing/2014/main" id="{187047D8-4AC8-401E-B56F-1ADD50478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078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92BAAB4-B9D0-4E75-9D83-6C795A6B7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B9936D-2681-459D-9ECE-829F00B0C04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907" name="Rectangle 2">
            <a:extLst>
              <a:ext uri="{FF2B5EF4-FFF2-40B4-BE49-F238E27FC236}">
                <a16:creationId xmlns:a16="http://schemas.microsoft.com/office/drawing/2014/main" id="{AEDF435D-CF70-443E-BFEC-1305DD801890}"/>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5E0BBFB5-24BE-480E-9D9D-CAD1A7833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30</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034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31</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7688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9CB0AC16-30D8-4A4E-95C7-60A27F2A5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EBE0A39-B5F5-428E-B763-E68E7C37ED46}"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
        <p:nvSpPr>
          <p:cNvPr id="231427" name="Rectangle 2">
            <a:extLst>
              <a:ext uri="{FF2B5EF4-FFF2-40B4-BE49-F238E27FC236}">
                <a16:creationId xmlns:a16="http://schemas.microsoft.com/office/drawing/2014/main" id="{D525EDA7-9DA8-43B4-99C8-11C0A5CEF73C}"/>
              </a:ext>
            </a:extLst>
          </p:cNvPr>
          <p:cNvSpPr>
            <a:spLocks noGrp="1" noRot="1" noChangeAspect="1" noChangeArrowheads="1" noTextEdit="1"/>
          </p:cNvSpPr>
          <p:nvPr>
            <p:ph type="sldImg"/>
          </p:nvPr>
        </p:nvSpPr>
        <p:spPr>
          <a:xfrm>
            <a:off x="381000" y="685800"/>
            <a:ext cx="6096000" cy="3429000"/>
          </a:xfrm>
          <a:ln/>
        </p:spPr>
      </p:sp>
      <p:sp>
        <p:nvSpPr>
          <p:cNvPr id="231428" name="Rectangle 3">
            <a:extLst>
              <a:ext uri="{FF2B5EF4-FFF2-40B4-BE49-F238E27FC236}">
                <a16:creationId xmlns:a16="http://schemas.microsoft.com/office/drawing/2014/main" id="{0416A673-BD85-44D1-A7CE-057EB2B13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56646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34</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3672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12A38CD-DA9C-4C78-B31D-C4E7B1BCF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97622B-4D2B-422F-8FBE-6B2E114D972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27" name="Rectangle 2">
            <a:extLst>
              <a:ext uri="{FF2B5EF4-FFF2-40B4-BE49-F238E27FC236}">
                <a16:creationId xmlns:a16="http://schemas.microsoft.com/office/drawing/2014/main" id="{37BD0B8D-39FC-4D40-A945-7BE24F11948E}"/>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BBD9FCCD-C97A-443A-8C58-B80BA2CC0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12A38CD-DA9C-4C78-B31D-C4E7B1BCF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97622B-4D2B-422F-8FBE-6B2E114D972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27" name="Rectangle 2">
            <a:extLst>
              <a:ext uri="{FF2B5EF4-FFF2-40B4-BE49-F238E27FC236}">
                <a16:creationId xmlns:a16="http://schemas.microsoft.com/office/drawing/2014/main" id="{37BD0B8D-39FC-4D40-A945-7BE24F11948E}"/>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BBD9FCCD-C97A-443A-8C58-B80BA2CC0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14452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64710F6D-31C7-454F-8010-C7AD402ABD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6A7C3E4-CA03-45D4-B5B7-89A13BA12C2D}" type="slidenum">
              <a:rPr lang="en-US" altLang="en-US">
                <a:latin typeface="Arial" panose="020B0604020202020204" pitchFamily="34" charset="0"/>
              </a:rPr>
              <a:pPr eaLnBrk="1" hangingPunct="1"/>
              <a:t>37</a:t>
            </a:fld>
            <a:endParaRPr lang="en-US" altLang="en-US">
              <a:latin typeface="Arial" panose="020B0604020202020204" pitchFamily="34" charset="0"/>
            </a:endParaRPr>
          </a:p>
        </p:txBody>
      </p:sp>
      <p:sp>
        <p:nvSpPr>
          <p:cNvPr id="234499" name="Rectangle 2">
            <a:extLst>
              <a:ext uri="{FF2B5EF4-FFF2-40B4-BE49-F238E27FC236}">
                <a16:creationId xmlns:a16="http://schemas.microsoft.com/office/drawing/2014/main" id="{73586BE7-3F78-4CF5-A450-3CA484AA0453}"/>
              </a:ext>
            </a:extLst>
          </p:cNvPr>
          <p:cNvSpPr>
            <a:spLocks noGrp="1" noRot="1" noChangeAspect="1" noChangeArrowheads="1" noTextEdit="1"/>
          </p:cNvSpPr>
          <p:nvPr>
            <p:ph type="sldImg"/>
          </p:nvPr>
        </p:nvSpPr>
        <p:spPr>
          <a:xfrm>
            <a:off x="381000" y="685800"/>
            <a:ext cx="6096000" cy="3429000"/>
          </a:xfrm>
          <a:ln/>
        </p:spPr>
      </p:sp>
      <p:sp>
        <p:nvSpPr>
          <p:cNvPr id="234500" name="Rectangle 3">
            <a:extLst>
              <a:ext uri="{FF2B5EF4-FFF2-40B4-BE49-F238E27FC236}">
                <a16:creationId xmlns:a16="http://schemas.microsoft.com/office/drawing/2014/main" id="{AB072C7D-92D4-44B6-B47D-0AC6A73575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6C9C920-86F1-4D10-8CEB-8D61C2B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0A2308-676C-40F2-A4F6-5CA28892E3F4}"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
        <p:nvSpPr>
          <p:cNvPr id="226307" name="Rectangle 2">
            <a:extLst>
              <a:ext uri="{FF2B5EF4-FFF2-40B4-BE49-F238E27FC236}">
                <a16:creationId xmlns:a16="http://schemas.microsoft.com/office/drawing/2014/main" id="{8E23753E-0BED-4728-A2BC-349D27F76494}"/>
              </a:ext>
            </a:extLst>
          </p:cNvPr>
          <p:cNvSpPr>
            <a:spLocks noGrp="1" noRot="1" noChangeAspect="1" noChangeArrowheads="1" noTextEdit="1"/>
          </p:cNvSpPr>
          <p:nvPr>
            <p:ph type="sldImg"/>
          </p:nvPr>
        </p:nvSpPr>
        <p:spPr>
          <a:xfrm>
            <a:off x="381000" y="685800"/>
            <a:ext cx="6096000" cy="3429000"/>
          </a:xfrm>
          <a:ln/>
        </p:spPr>
      </p:sp>
      <p:sp>
        <p:nvSpPr>
          <p:cNvPr id="226308" name="Rectangle 3">
            <a:extLst>
              <a:ext uri="{FF2B5EF4-FFF2-40B4-BE49-F238E27FC236}">
                <a16:creationId xmlns:a16="http://schemas.microsoft.com/office/drawing/2014/main" id="{AB649A95-EE53-4A1F-99BB-A59EF8447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4683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26EE5B52-4903-47F4-B970-7DBB447F0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2CD6676-C4DA-476D-A229-256952D8ABBE}"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148483" name="Rectangle 2">
            <a:extLst>
              <a:ext uri="{FF2B5EF4-FFF2-40B4-BE49-F238E27FC236}">
                <a16:creationId xmlns:a16="http://schemas.microsoft.com/office/drawing/2014/main" id="{FE0C174C-C6A4-4604-82FC-7317B3ED01FB}"/>
              </a:ext>
            </a:extLst>
          </p:cNvPr>
          <p:cNvSpPr>
            <a:spLocks noGrp="1" noRot="1" noChangeAspect="1" noChangeArrowheads="1" noTextEdit="1"/>
          </p:cNvSpPr>
          <p:nvPr>
            <p:ph type="sldImg"/>
          </p:nvPr>
        </p:nvSpPr>
        <p:spPr>
          <a:xfrm>
            <a:off x="381000" y="685800"/>
            <a:ext cx="6096000" cy="3429000"/>
          </a:xfrm>
          <a:ln/>
        </p:spPr>
      </p:sp>
      <p:sp>
        <p:nvSpPr>
          <p:cNvPr id="148484" name="Rectangle 3">
            <a:extLst>
              <a:ext uri="{FF2B5EF4-FFF2-40B4-BE49-F238E27FC236}">
                <a16:creationId xmlns:a16="http://schemas.microsoft.com/office/drawing/2014/main" id="{2AED3DCE-CBE5-4D0F-AED8-883B3D05A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E1B156EE-737B-4041-8114-0E392AF97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E0E261E-32AB-4F2A-83AC-0EC93641F595}"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212995" name="Rectangle 2">
            <a:extLst>
              <a:ext uri="{FF2B5EF4-FFF2-40B4-BE49-F238E27FC236}">
                <a16:creationId xmlns:a16="http://schemas.microsoft.com/office/drawing/2014/main" id="{6F1A86E8-9927-481F-A25D-3F1761341CA9}"/>
              </a:ext>
            </a:extLst>
          </p:cNvPr>
          <p:cNvSpPr>
            <a:spLocks noGrp="1" noRot="1" noChangeAspect="1" noChangeArrowheads="1" noTextEdit="1"/>
          </p:cNvSpPr>
          <p:nvPr>
            <p:ph type="sldImg"/>
          </p:nvPr>
        </p:nvSpPr>
        <p:spPr>
          <a:xfrm>
            <a:off x="381000" y="685800"/>
            <a:ext cx="6096000" cy="3429000"/>
          </a:xfrm>
          <a:ln/>
        </p:spPr>
      </p:sp>
      <p:sp>
        <p:nvSpPr>
          <p:cNvPr id="212996" name="Rectangle 3">
            <a:extLst>
              <a:ext uri="{FF2B5EF4-FFF2-40B4-BE49-F238E27FC236}">
                <a16:creationId xmlns:a16="http://schemas.microsoft.com/office/drawing/2014/main" id="{417D279F-C982-4B29-94A1-AAE0671F2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5883B881-B942-470C-BB0A-F2B2FB12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36065A-D4DA-4DC7-A395-6124942F0E03}"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208899" name="Rectangle 2">
            <a:extLst>
              <a:ext uri="{FF2B5EF4-FFF2-40B4-BE49-F238E27FC236}">
                <a16:creationId xmlns:a16="http://schemas.microsoft.com/office/drawing/2014/main" id="{B67D61AF-9B1E-4A05-991D-7BB7B16DDECC}"/>
              </a:ext>
            </a:extLst>
          </p:cNvPr>
          <p:cNvSpPr>
            <a:spLocks noGrp="1" noRot="1" noChangeAspect="1" noChangeArrowheads="1" noTextEdit="1"/>
          </p:cNvSpPr>
          <p:nvPr>
            <p:ph type="sldImg"/>
          </p:nvPr>
        </p:nvSpPr>
        <p:spPr>
          <a:xfrm>
            <a:off x="381000" y="685800"/>
            <a:ext cx="6096000" cy="3429000"/>
          </a:xfrm>
          <a:ln/>
        </p:spPr>
      </p:sp>
      <p:sp>
        <p:nvSpPr>
          <p:cNvPr id="208900" name="Rectangle 3">
            <a:extLst>
              <a:ext uri="{FF2B5EF4-FFF2-40B4-BE49-F238E27FC236}">
                <a16:creationId xmlns:a16="http://schemas.microsoft.com/office/drawing/2014/main" id="{E598B911-AD41-43BE-9233-8C83FD2CF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0AEF9E9F-6364-4F32-ACF3-A339C0E205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688E8BF-4744-4F18-BCF1-161885510C0E}"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209923" name="Rectangle 2">
            <a:extLst>
              <a:ext uri="{FF2B5EF4-FFF2-40B4-BE49-F238E27FC236}">
                <a16:creationId xmlns:a16="http://schemas.microsoft.com/office/drawing/2014/main" id="{E0BEAC90-DD0C-4AB2-BD27-93565E60BC83}"/>
              </a:ext>
            </a:extLst>
          </p:cNvPr>
          <p:cNvSpPr>
            <a:spLocks noGrp="1" noRot="1" noChangeAspect="1" noChangeArrowheads="1" noTextEdit="1"/>
          </p:cNvSpPr>
          <p:nvPr>
            <p:ph type="sldImg"/>
          </p:nvPr>
        </p:nvSpPr>
        <p:spPr>
          <a:xfrm>
            <a:off x="381000" y="685800"/>
            <a:ext cx="6096000" cy="3429000"/>
          </a:xfrm>
          <a:ln/>
        </p:spPr>
      </p:sp>
      <p:sp>
        <p:nvSpPr>
          <p:cNvPr id="209924" name="Rectangle 3">
            <a:extLst>
              <a:ext uri="{FF2B5EF4-FFF2-40B4-BE49-F238E27FC236}">
                <a16:creationId xmlns:a16="http://schemas.microsoft.com/office/drawing/2014/main" id="{45A9EFE1-1815-4422-8A8F-E4828C5D63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0AEF9E9F-6364-4F32-ACF3-A339C0E205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688E8BF-4744-4F18-BCF1-161885510C0E}"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209923" name="Rectangle 2">
            <a:extLst>
              <a:ext uri="{FF2B5EF4-FFF2-40B4-BE49-F238E27FC236}">
                <a16:creationId xmlns:a16="http://schemas.microsoft.com/office/drawing/2014/main" id="{E0BEAC90-DD0C-4AB2-BD27-93565E60BC83}"/>
              </a:ext>
            </a:extLst>
          </p:cNvPr>
          <p:cNvSpPr>
            <a:spLocks noGrp="1" noRot="1" noChangeAspect="1" noChangeArrowheads="1" noTextEdit="1"/>
          </p:cNvSpPr>
          <p:nvPr>
            <p:ph type="sldImg"/>
          </p:nvPr>
        </p:nvSpPr>
        <p:spPr>
          <a:xfrm>
            <a:off x="381000" y="685800"/>
            <a:ext cx="6096000" cy="3429000"/>
          </a:xfrm>
          <a:ln/>
        </p:spPr>
      </p:sp>
      <p:sp>
        <p:nvSpPr>
          <p:cNvPr id="209924" name="Rectangle 3">
            <a:extLst>
              <a:ext uri="{FF2B5EF4-FFF2-40B4-BE49-F238E27FC236}">
                <a16:creationId xmlns:a16="http://schemas.microsoft.com/office/drawing/2014/main" id="{45A9EFE1-1815-4422-8A8F-E4828C5D63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725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3624907D-3A4A-4F2C-B31F-E59C664EF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2F9D61E-225E-4FBF-93AF-33167DB1216E}"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210947" name="Rectangle 2">
            <a:extLst>
              <a:ext uri="{FF2B5EF4-FFF2-40B4-BE49-F238E27FC236}">
                <a16:creationId xmlns:a16="http://schemas.microsoft.com/office/drawing/2014/main" id="{49D783E8-D79E-4BF2-A7F0-93A41C82B3ED}"/>
              </a:ext>
            </a:extLst>
          </p:cNvPr>
          <p:cNvSpPr>
            <a:spLocks noGrp="1" noRot="1" noChangeAspect="1" noChangeArrowheads="1" noTextEdit="1"/>
          </p:cNvSpPr>
          <p:nvPr>
            <p:ph type="sldImg"/>
          </p:nvPr>
        </p:nvSpPr>
        <p:spPr>
          <a:xfrm>
            <a:off x="381000" y="685800"/>
            <a:ext cx="6096000" cy="3429000"/>
          </a:xfrm>
          <a:ln/>
        </p:spPr>
      </p:sp>
      <p:sp>
        <p:nvSpPr>
          <p:cNvPr id="210948" name="Rectangle 3">
            <a:extLst>
              <a:ext uri="{FF2B5EF4-FFF2-40B4-BE49-F238E27FC236}">
                <a16:creationId xmlns:a16="http://schemas.microsoft.com/office/drawing/2014/main" id="{D5B6324C-F3E8-459D-BC42-D063155DD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299FBC0-14CD-46C2-B1E9-9F0A1BC26F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D4DECF-5E2C-4D33-81DC-B7FFD5755C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46AE7E-F3C8-48F3-8FF0-9828EB110358}"/>
              </a:ext>
            </a:extLst>
          </p:cNvPr>
          <p:cNvSpPr>
            <a:spLocks noGrp="1" noChangeArrowheads="1"/>
          </p:cNvSpPr>
          <p:nvPr>
            <p:ph type="sldNum" sz="quarter" idx="12"/>
          </p:nvPr>
        </p:nvSpPr>
        <p:spPr>
          <a:ln/>
        </p:spPr>
        <p:txBody>
          <a:bodyPr/>
          <a:lstStyle>
            <a:lvl1pPr>
              <a:defRPr/>
            </a:lvl1pPr>
          </a:lstStyle>
          <a:p>
            <a:fld id="{56AF9D60-93CA-433A-928B-2B2FD3960205}" type="slidenum">
              <a:rPr lang="en-US" altLang="en-US"/>
              <a:pPr/>
              <a:t>‹#›</a:t>
            </a:fld>
            <a:endParaRPr lang="en-US" altLang="en-US"/>
          </a:p>
        </p:txBody>
      </p:sp>
    </p:spTree>
    <p:extLst>
      <p:ext uri="{BB962C8B-B14F-4D97-AF65-F5344CB8AC3E}">
        <p14:creationId xmlns:p14="http://schemas.microsoft.com/office/powerpoint/2010/main" val="309541920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2F207B-4996-41F4-B77E-910E6618B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5B6D6D-BB95-4E84-B19F-470BD9E939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81B3A6-58B5-4F04-9ED3-08C62BE9E5B0}"/>
              </a:ext>
            </a:extLst>
          </p:cNvPr>
          <p:cNvSpPr>
            <a:spLocks noGrp="1" noChangeArrowheads="1"/>
          </p:cNvSpPr>
          <p:nvPr>
            <p:ph type="sldNum" sz="quarter" idx="12"/>
          </p:nvPr>
        </p:nvSpPr>
        <p:spPr>
          <a:ln/>
        </p:spPr>
        <p:txBody>
          <a:bodyPr/>
          <a:lstStyle>
            <a:lvl1pPr>
              <a:defRPr/>
            </a:lvl1pPr>
          </a:lstStyle>
          <a:p>
            <a:fld id="{6ED4CFFB-8AB6-447C-8FE0-F979A1510D05}" type="slidenum">
              <a:rPr lang="en-US" altLang="en-US"/>
              <a:pPr/>
              <a:t>‹#›</a:t>
            </a:fld>
            <a:endParaRPr lang="en-US" altLang="en-US"/>
          </a:p>
        </p:txBody>
      </p:sp>
    </p:spTree>
    <p:extLst>
      <p:ext uri="{BB962C8B-B14F-4D97-AF65-F5344CB8AC3E}">
        <p14:creationId xmlns:p14="http://schemas.microsoft.com/office/powerpoint/2010/main" val="35939761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67D853-DAC3-4E95-BFA2-34E594FCFE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A72856-DDD0-46E5-9BBC-2F06F7DA7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87E467-34A1-4B69-A6A7-B449B043B44F}"/>
              </a:ext>
            </a:extLst>
          </p:cNvPr>
          <p:cNvSpPr>
            <a:spLocks noGrp="1" noChangeArrowheads="1"/>
          </p:cNvSpPr>
          <p:nvPr>
            <p:ph type="sldNum" sz="quarter" idx="12"/>
          </p:nvPr>
        </p:nvSpPr>
        <p:spPr>
          <a:ln/>
        </p:spPr>
        <p:txBody>
          <a:bodyPr/>
          <a:lstStyle>
            <a:lvl1pPr>
              <a:defRPr/>
            </a:lvl1pPr>
          </a:lstStyle>
          <a:p>
            <a:fld id="{97F571AF-785D-4932-8AE6-246815E69D52}" type="slidenum">
              <a:rPr lang="en-US" altLang="en-US"/>
              <a:pPr/>
              <a:t>‹#›</a:t>
            </a:fld>
            <a:endParaRPr lang="en-US" altLang="en-US"/>
          </a:p>
        </p:txBody>
      </p:sp>
    </p:spTree>
    <p:extLst>
      <p:ext uri="{BB962C8B-B14F-4D97-AF65-F5344CB8AC3E}">
        <p14:creationId xmlns:p14="http://schemas.microsoft.com/office/powerpoint/2010/main" val="316898043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3B99F4-9B1B-4B38-B454-59A2479B28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FEC219-1965-4688-A545-0EB8B2777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4A1706-875C-42FB-837D-A47D87D726EB}"/>
              </a:ext>
            </a:extLst>
          </p:cNvPr>
          <p:cNvSpPr>
            <a:spLocks noGrp="1" noChangeArrowheads="1"/>
          </p:cNvSpPr>
          <p:nvPr>
            <p:ph type="sldNum" sz="quarter" idx="12"/>
          </p:nvPr>
        </p:nvSpPr>
        <p:spPr>
          <a:ln/>
        </p:spPr>
        <p:txBody>
          <a:bodyPr/>
          <a:lstStyle>
            <a:lvl1pPr>
              <a:defRPr/>
            </a:lvl1pPr>
          </a:lstStyle>
          <a:p>
            <a:fld id="{2F7EAF61-48EF-4C29-ABF0-30C92B9D2BC0}" type="slidenum">
              <a:rPr lang="en-US" altLang="en-US"/>
              <a:pPr/>
              <a:t>‹#›</a:t>
            </a:fld>
            <a:endParaRPr lang="en-US" altLang="en-US"/>
          </a:p>
        </p:txBody>
      </p:sp>
    </p:spTree>
    <p:extLst>
      <p:ext uri="{BB962C8B-B14F-4D97-AF65-F5344CB8AC3E}">
        <p14:creationId xmlns:p14="http://schemas.microsoft.com/office/powerpoint/2010/main" val="37590533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08B585-A5D8-48C8-B8B5-CDED2B846E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21B117-791D-406F-9A5B-87C872A86C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0DCAAE-A602-402A-BFE8-70B9A22CE538}"/>
              </a:ext>
            </a:extLst>
          </p:cNvPr>
          <p:cNvSpPr>
            <a:spLocks noGrp="1" noChangeArrowheads="1"/>
          </p:cNvSpPr>
          <p:nvPr>
            <p:ph type="sldNum" sz="quarter" idx="12"/>
          </p:nvPr>
        </p:nvSpPr>
        <p:spPr>
          <a:ln/>
        </p:spPr>
        <p:txBody>
          <a:bodyPr/>
          <a:lstStyle>
            <a:lvl1pPr>
              <a:defRPr/>
            </a:lvl1pPr>
          </a:lstStyle>
          <a:p>
            <a:fld id="{A21C4003-B125-4E15-81B5-8BC28B2F9B42}" type="slidenum">
              <a:rPr lang="en-US" altLang="en-US"/>
              <a:pPr/>
              <a:t>‹#›</a:t>
            </a:fld>
            <a:endParaRPr lang="en-US" altLang="en-US"/>
          </a:p>
        </p:txBody>
      </p:sp>
    </p:spTree>
    <p:extLst>
      <p:ext uri="{BB962C8B-B14F-4D97-AF65-F5344CB8AC3E}">
        <p14:creationId xmlns:p14="http://schemas.microsoft.com/office/powerpoint/2010/main" val="29991202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AB8B36-452C-49E7-98C9-7378F61416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D83E56-6BC0-4224-944D-E7427B362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922276-F35F-44B4-A35E-C3BAF207ADAB}"/>
              </a:ext>
            </a:extLst>
          </p:cNvPr>
          <p:cNvSpPr>
            <a:spLocks noGrp="1" noChangeArrowheads="1"/>
          </p:cNvSpPr>
          <p:nvPr>
            <p:ph type="sldNum" sz="quarter" idx="12"/>
          </p:nvPr>
        </p:nvSpPr>
        <p:spPr>
          <a:ln/>
        </p:spPr>
        <p:txBody>
          <a:bodyPr/>
          <a:lstStyle>
            <a:lvl1pPr>
              <a:defRPr/>
            </a:lvl1pPr>
          </a:lstStyle>
          <a:p>
            <a:fld id="{B52B2492-159C-4EF5-900C-28D52A765709}" type="slidenum">
              <a:rPr lang="en-US" altLang="en-US"/>
              <a:pPr/>
              <a:t>‹#›</a:t>
            </a:fld>
            <a:endParaRPr lang="en-US" altLang="en-US"/>
          </a:p>
        </p:txBody>
      </p:sp>
    </p:spTree>
    <p:extLst>
      <p:ext uri="{BB962C8B-B14F-4D97-AF65-F5344CB8AC3E}">
        <p14:creationId xmlns:p14="http://schemas.microsoft.com/office/powerpoint/2010/main" val="83509572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9646BB-CD29-4243-8334-EFEFCB5456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3B9064-5408-4AD1-B056-90C23518C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D407F8-3612-43AA-AC67-90F973F160C4}"/>
              </a:ext>
            </a:extLst>
          </p:cNvPr>
          <p:cNvSpPr>
            <a:spLocks noGrp="1" noChangeArrowheads="1"/>
          </p:cNvSpPr>
          <p:nvPr>
            <p:ph type="sldNum" sz="quarter" idx="12"/>
          </p:nvPr>
        </p:nvSpPr>
        <p:spPr>
          <a:ln/>
        </p:spPr>
        <p:txBody>
          <a:bodyPr/>
          <a:lstStyle>
            <a:lvl1pPr>
              <a:defRPr/>
            </a:lvl1pPr>
          </a:lstStyle>
          <a:p>
            <a:fld id="{56C577F8-8EBE-4C7D-A3AE-9B4A478DBB35}" type="slidenum">
              <a:rPr lang="en-US" altLang="en-US"/>
              <a:pPr/>
              <a:t>‹#›</a:t>
            </a:fld>
            <a:endParaRPr lang="en-US" altLang="en-US"/>
          </a:p>
        </p:txBody>
      </p:sp>
    </p:spTree>
    <p:extLst>
      <p:ext uri="{BB962C8B-B14F-4D97-AF65-F5344CB8AC3E}">
        <p14:creationId xmlns:p14="http://schemas.microsoft.com/office/powerpoint/2010/main" val="303591904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81D721-D8E2-44FC-B50E-DE1E81DDA9E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A9859C4-12A0-4927-9FCB-BA91A349C5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2F827F-10AA-4A1A-A059-62C3702F9244}"/>
              </a:ext>
            </a:extLst>
          </p:cNvPr>
          <p:cNvSpPr>
            <a:spLocks noGrp="1" noChangeArrowheads="1"/>
          </p:cNvSpPr>
          <p:nvPr>
            <p:ph type="sldNum" sz="quarter" idx="12"/>
          </p:nvPr>
        </p:nvSpPr>
        <p:spPr>
          <a:ln/>
        </p:spPr>
        <p:txBody>
          <a:bodyPr/>
          <a:lstStyle>
            <a:lvl1pPr>
              <a:defRPr/>
            </a:lvl1pPr>
          </a:lstStyle>
          <a:p>
            <a:fld id="{58F9871E-293A-4A2C-AE38-03A26C3915E4}" type="slidenum">
              <a:rPr lang="en-US" altLang="en-US"/>
              <a:pPr/>
              <a:t>‹#›</a:t>
            </a:fld>
            <a:endParaRPr lang="en-US" altLang="en-US"/>
          </a:p>
        </p:txBody>
      </p:sp>
    </p:spTree>
    <p:extLst>
      <p:ext uri="{BB962C8B-B14F-4D97-AF65-F5344CB8AC3E}">
        <p14:creationId xmlns:p14="http://schemas.microsoft.com/office/powerpoint/2010/main" val="1708687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A2D843-BBFF-43DD-9CE2-0DC44DF07F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D096172-0F4A-46FC-A28F-CD634D4933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ACA7BC8-6871-4969-80E5-DD76C4DCB723}"/>
              </a:ext>
            </a:extLst>
          </p:cNvPr>
          <p:cNvSpPr>
            <a:spLocks noGrp="1" noChangeArrowheads="1"/>
          </p:cNvSpPr>
          <p:nvPr>
            <p:ph type="sldNum" sz="quarter" idx="12"/>
          </p:nvPr>
        </p:nvSpPr>
        <p:spPr>
          <a:ln/>
        </p:spPr>
        <p:txBody>
          <a:bodyPr/>
          <a:lstStyle>
            <a:lvl1pPr>
              <a:defRPr/>
            </a:lvl1pPr>
          </a:lstStyle>
          <a:p>
            <a:fld id="{5B250BC2-D523-41C9-9119-EACDB0F31E44}" type="slidenum">
              <a:rPr lang="en-US" altLang="en-US"/>
              <a:pPr/>
              <a:t>‹#›</a:t>
            </a:fld>
            <a:endParaRPr lang="en-US" altLang="en-US"/>
          </a:p>
        </p:txBody>
      </p:sp>
    </p:spTree>
    <p:extLst>
      <p:ext uri="{BB962C8B-B14F-4D97-AF65-F5344CB8AC3E}">
        <p14:creationId xmlns:p14="http://schemas.microsoft.com/office/powerpoint/2010/main" val="5986568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F18E04-D866-407E-9F5A-9FF43E1C83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568C5F-E95A-46BB-946B-71BD2AAA49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5E66BE-2FA4-4169-9A44-CBBF54FC7E3F}"/>
              </a:ext>
            </a:extLst>
          </p:cNvPr>
          <p:cNvSpPr>
            <a:spLocks noGrp="1" noChangeArrowheads="1"/>
          </p:cNvSpPr>
          <p:nvPr>
            <p:ph type="sldNum" sz="quarter" idx="12"/>
          </p:nvPr>
        </p:nvSpPr>
        <p:spPr>
          <a:ln/>
        </p:spPr>
        <p:txBody>
          <a:bodyPr/>
          <a:lstStyle>
            <a:lvl1pPr>
              <a:defRPr/>
            </a:lvl1pPr>
          </a:lstStyle>
          <a:p>
            <a:fld id="{27DDD23D-98B0-40FA-BF7D-6B6F6779A186}" type="slidenum">
              <a:rPr lang="en-US" altLang="en-US"/>
              <a:pPr/>
              <a:t>‹#›</a:t>
            </a:fld>
            <a:endParaRPr lang="en-US" altLang="en-US"/>
          </a:p>
        </p:txBody>
      </p:sp>
    </p:spTree>
    <p:extLst>
      <p:ext uri="{BB962C8B-B14F-4D97-AF65-F5344CB8AC3E}">
        <p14:creationId xmlns:p14="http://schemas.microsoft.com/office/powerpoint/2010/main" val="206892508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4B5B26-4A62-46A6-B1ED-2A6FCE42B9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452D3B-084C-4F83-AE78-BCA9404EF5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876879-9813-4E3E-8F10-562C50E6675D}"/>
              </a:ext>
            </a:extLst>
          </p:cNvPr>
          <p:cNvSpPr>
            <a:spLocks noGrp="1" noChangeArrowheads="1"/>
          </p:cNvSpPr>
          <p:nvPr>
            <p:ph type="sldNum" sz="quarter" idx="12"/>
          </p:nvPr>
        </p:nvSpPr>
        <p:spPr>
          <a:ln/>
        </p:spPr>
        <p:txBody>
          <a:bodyPr/>
          <a:lstStyle>
            <a:lvl1pPr>
              <a:defRPr/>
            </a:lvl1pPr>
          </a:lstStyle>
          <a:p>
            <a:fld id="{BD1387CD-D2E3-45FA-AFC8-F20C6030D0B5}" type="slidenum">
              <a:rPr lang="en-US" altLang="en-US"/>
              <a:pPr/>
              <a:t>‹#›</a:t>
            </a:fld>
            <a:endParaRPr lang="en-US" altLang="en-US"/>
          </a:p>
        </p:txBody>
      </p:sp>
    </p:spTree>
    <p:extLst>
      <p:ext uri="{BB962C8B-B14F-4D97-AF65-F5344CB8AC3E}">
        <p14:creationId xmlns:p14="http://schemas.microsoft.com/office/powerpoint/2010/main" val="41655987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FD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F0BF83-A81D-4205-BFA6-88BD85DFE89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88833DF-BE5C-4985-AB03-8522DB0D1627}"/>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D914A78-6FA2-4DE5-91F5-CFF526B09FA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12517DD0-DAFF-4086-AA55-97E84E8AB43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A11D3CDA-BE2B-482B-AEEE-0B7EE491770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9DEEC7FD-9E9E-4FC2-919D-4FE27EB032E1}" type="slidenum">
              <a:rPr lang="en-US" altLang="en-US"/>
              <a:pPr/>
              <a:t>‹#›</a:t>
            </a:fld>
            <a:endParaRPr lang="en-US" altLang="en-US"/>
          </a:p>
        </p:txBody>
      </p:sp>
    </p:spTree>
    <p:extLst>
      <p:ext uri="{BB962C8B-B14F-4D97-AF65-F5344CB8AC3E}">
        <p14:creationId xmlns:p14="http://schemas.microsoft.com/office/powerpoint/2010/main" val="391500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8E5635-00C3-40D3-A1BC-792AFAD748FA}"/>
              </a:ext>
            </a:extLst>
          </p:cNvPr>
          <p:cNvSpPr>
            <a:spLocks noGrp="1"/>
          </p:cNvSpPr>
          <p:nvPr>
            <p:ph type="sldNum" sz="quarter" idx="12"/>
          </p:nvPr>
        </p:nvSpPr>
        <p:spPr>
          <a:xfrm>
            <a:off x="9271000" y="6476999"/>
            <a:ext cx="2692400" cy="348431"/>
          </a:xfrm>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4B814C-EC7B-4C33-B38B-1590EBD87B1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266" name="Rectangle 2">
            <a:extLst>
              <a:ext uri="{FF2B5EF4-FFF2-40B4-BE49-F238E27FC236}">
                <a16:creationId xmlns:a16="http://schemas.microsoft.com/office/drawing/2014/main" id="{4B522EC1-7FE9-45BC-8AE9-04D39B1B7C69}"/>
              </a:ext>
            </a:extLst>
          </p:cNvPr>
          <p:cNvSpPr>
            <a:spLocks noGrp="1" noChangeArrowheads="1"/>
          </p:cNvSpPr>
          <p:nvPr>
            <p:ph type="title"/>
          </p:nvPr>
        </p:nvSpPr>
        <p:spPr>
          <a:xfrm>
            <a:off x="1524000" y="228600"/>
            <a:ext cx="9144000" cy="1295401"/>
          </a:xfrm>
        </p:spPr>
        <p:txBody>
          <a:bodyPr/>
          <a:lstStyle/>
          <a:p>
            <a:pPr eaLnBrk="1" hangingPunct="1">
              <a:defRPr/>
            </a:pPr>
            <a:r>
              <a:rPr lang="en-US" sz="60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Investigation of One’s Faith</a:t>
            </a:r>
          </a:p>
        </p:txBody>
      </p:sp>
      <p:sp>
        <p:nvSpPr>
          <p:cNvPr id="11267" name="Rectangle 3">
            <a:extLst>
              <a:ext uri="{FF2B5EF4-FFF2-40B4-BE49-F238E27FC236}">
                <a16:creationId xmlns:a16="http://schemas.microsoft.com/office/drawing/2014/main" id="{2422B5F1-5070-4EDC-9AA4-1FC65D7D90D8}"/>
              </a:ext>
            </a:extLst>
          </p:cNvPr>
          <p:cNvSpPr>
            <a:spLocks noGrp="1" noChangeArrowheads="1"/>
          </p:cNvSpPr>
          <p:nvPr>
            <p:ph type="body" idx="1"/>
          </p:nvPr>
        </p:nvSpPr>
        <p:spPr>
          <a:xfrm>
            <a:off x="762000" y="1981200"/>
            <a:ext cx="10744200" cy="4343400"/>
          </a:xfrm>
        </p:spPr>
        <p:txBody>
          <a:bodyPr/>
          <a:lstStyle/>
          <a:p>
            <a:pPr marL="0" indent="0" eaLnBrk="1" hangingPunct="1">
              <a:buNone/>
              <a:defRPr/>
            </a:pPr>
            <a:r>
              <a:rPr lang="en-US" sz="4400" dirty="0">
                <a:latin typeface="Calibri" panose="020F0502020204030204" pitchFamily="34" charset="0"/>
                <a:cs typeface="Calibri" panose="020F0502020204030204" pitchFamily="34" charset="0"/>
              </a:rPr>
              <a:t>“If a faith will not bear to be investigated, if its preachers and professors are afraid to have it examined, their foundation must be very weak.”</a:t>
            </a:r>
            <a:endParaRPr lang="en-US" sz="800" dirty="0">
              <a:latin typeface="Calibri" panose="020F0502020204030204" pitchFamily="34" charset="0"/>
              <a:cs typeface="Calibri" panose="020F0502020204030204" pitchFamily="34" charset="0"/>
            </a:endParaRPr>
          </a:p>
          <a:p>
            <a:pPr marL="0" indent="0" eaLnBrk="1" hangingPunct="1">
              <a:buNone/>
              <a:defRPr/>
            </a:pPr>
            <a:r>
              <a:rPr lang="en-US" sz="800" dirty="0">
                <a:latin typeface="Calibri" panose="020F0502020204030204" pitchFamily="34" charset="0"/>
                <a:cs typeface="Calibri" panose="020F0502020204030204" pitchFamily="34" charset="0"/>
              </a:rPr>
              <a:t> </a:t>
            </a:r>
          </a:p>
          <a:p>
            <a:pPr marL="0" indent="0" algn="r" eaLnBrk="1" hangingPunct="1">
              <a:buNone/>
              <a:defRPr/>
            </a:pPr>
            <a:r>
              <a:rPr lang="en-US" dirty="0">
                <a:latin typeface="Calibri" panose="020F0502020204030204" pitchFamily="34" charset="0"/>
                <a:cs typeface="Calibri" panose="020F0502020204030204" pitchFamily="34" charset="0"/>
              </a:rPr>
              <a:t>Apostle George A. Smith, First Presidency, LDS Church</a:t>
            </a:r>
            <a:br>
              <a:rPr lang="en-US"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Journal of Discourses</a:t>
            </a:r>
            <a:r>
              <a:rPr lang="en-US" dirty="0">
                <a:latin typeface="Calibri" panose="020F0502020204030204" pitchFamily="34" charset="0"/>
                <a:cs typeface="Calibri" panose="020F0502020204030204" pitchFamily="34" charset="0"/>
              </a:rPr>
              <a:t>, XIV:216, August 13, 1871</a:t>
            </a:r>
          </a:p>
        </p:txBody>
      </p:sp>
      <p:pic>
        <p:nvPicPr>
          <p:cNvPr id="5" name="Picture 4" descr="A close up of a logo&#10;&#10;Description automatically generated">
            <a:extLst>
              <a:ext uri="{FF2B5EF4-FFF2-40B4-BE49-F238E27FC236}">
                <a16:creationId xmlns:a16="http://schemas.microsoft.com/office/drawing/2014/main" id="{0AD89B60-DD42-430C-A6A7-D747A49538A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1D9D157B-7466-4036-9AE9-3BCEE9A8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842" y="1843946"/>
            <a:ext cx="3496158" cy="317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C0175873-D6DF-4CEA-BEB0-798370DC20CE}"/>
              </a:ext>
            </a:extLst>
          </p:cNvPr>
          <p:cNvSpPr>
            <a:spLocks noGrp="1"/>
          </p:cNvSpPr>
          <p:nvPr>
            <p:ph type="sldNum" sz="quarter" idx="12"/>
          </p:nvPr>
        </p:nvSpPr>
        <p:spPr>
          <a:xfrm>
            <a:off x="9781408" y="6507164"/>
            <a:ext cx="2133600" cy="2444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33CBB78-B86C-4844-AD7C-21E7B45CC504}" type="slidenum">
              <a:rPr lang="en-US" altLang="en-US" sz="1200">
                <a:latin typeface="Calibri" panose="020F0502020204030204" pitchFamily="34" charset="0"/>
                <a:cs typeface="Calibri" panose="020F0502020204030204" pitchFamily="34" charset="0"/>
              </a:rPr>
              <a:pPr/>
              <a:t>10</a:t>
            </a:fld>
            <a:endParaRPr lang="en-US" altLang="en-US" sz="1200" dirty="0">
              <a:latin typeface="Calibri" panose="020F0502020204030204" pitchFamily="34" charset="0"/>
              <a:cs typeface="Calibri" panose="020F0502020204030204" pitchFamily="34" charset="0"/>
            </a:endParaRPr>
          </a:p>
        </p:txBody>
      </p:sp>
      <p:sp>
        <p:nvSpPr>
          <p:cNvPr id="104451" name="Rectangle 3">
            <a:extLst>
              <a:ext uri="{FF2B5EF4-FFF2-40B4-BE49-F238E27FC236}">
                <a16:creationId xmlns:a16="http://schemas.microsoft.com/office/drawing/2014/main" id="{D8332D7A-1A4D-45DB-8D42-33829B1C46AC}"/>
              </a:ext>
            </a:extLst>
          </p:cNvPr>
          <p:cNvSpPr>
            <a:spLocks noGrp="1" noChangeArrowheads="1"/>
          </p:cNvSpPr>
          <p:nvPr>
            <p:ph type="body" idx="1"/>
          </p:nvPr>
        </p:nvSpPr>
        <p:spPr>
          <a:xfrm>
            <a:off x="753792" y="1700990"/>
            <a:ext cx="8077200" cy="4277020"/>
          </a:xfrm>
        </p:spPr>
        <p:txBody>
          <a:bodyPr/>
          <a:lstStyle/>
          <a:p>
            <a:pPr marL="0" indent="0" eaLnBrk="1" hangingPunct="1">
              <a:spcBef>
                <a:spcPts val="1800"/>
              </a:spcBef>
              <a:buNone/>
              <a:defRPr/>
            </a:pPr>
            <a:r>
              <a:rPr lang="en-US" sz="4200" dirty="0">
                <a:latin typeface="Calibri" panose="020F0502020204030204" pitchFamily="34" charset="0"/>
                <a:cs typeface="Calibri" panose="020F0502020204030204" pitchFamily="34" charset="0"/>
              </a:rPr>
              <a:t>“What is my relationship to my Maker? Will death rob me of the treasured associations of life? What of my family? Will there be another existence after this, and, if so, will we know one another there?	</a:t>
            </a:r>
          </a:p>
        </p:txBody>
      </p:sp>
      <p:sp>
        <p:nvSpPr>
          <p:cNvPr id="104452" name="Line 4">
            <a:extLst>
              <a:ext uri="{FF2B5EF4-FFF2-40B4-BE49-F238E27FC236}">
                <a16:creationId xmlns:a16="http://schemas.microsoft.com/office/drawing/2014/main" id="{80D5EB98-4D57-4AF4-8C67-022A7CB1E830}"/>
              </a:ext>
            </a:extLst>
          </p:cNvPr>
          <p:cNvSpPr>
            <a:spLocks noChangeShapeType="1"/>
          </p:cNvSpPr>
          <p:nvPr/>
        </p:nvSpPr>
        <p:spPr bwMode="auto">
          <a:xfrm>
            <a:off x="757084" y="1287460"/>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54F95A39-D633-4FE8-9CC4-D798F97C1DA2}"/>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9" name="Title 3">
            <a:extLst>
              <a:ext uri="{FF2B5EF4-FFF2-40B4-BE49-F238E27FC236}">
                <a16:creationId xmlns:a16="http://schemas.microsoft.com/office/drawing/2014/main" id="{21554521-E6D5-4EE3-B2E6-E5C7E38A22C6}"/>
              </a:ext>
            </a:extLst>
          </p:cNvPr>
          <p:cNvSpPr>
            <a:spLocks noGrp="1"/>
          </p:cNvSpPr>
          <p:nvPr>
            <p:ph type="title"/>
          </p:nvPr>
        </p:nvSpPr>
        <p:spPr>
          <a:xfrm>
            <a:off x="609600" y="144460"/>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Tree>
    <p:extLst>
      <p:ext uri="{BB962C8B-B14F-4D97-AF65-F5344CB8AC3E}">
        <p14:creationId xmlns:p14="http://schemas.microsoft.com/office/powerpoint/2010/main" val="273719238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E778CEFA-26B9-46F7-9434-CC7D7D46B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351" y="1843946"/>
            <a:ext cx="3496158" cy="317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Line 5">
            <a:extLst>
              <a:ext uri="{FF2B5EF4-FFF2-40B4-BE49-F238E27FC236}">
                <a16:creationId xmlns:a16="http://schemas.microsoft.com/office/drawing/2014/main" id="{6C577607-A5DA-423E-9490-05B256B2D84D}"/>
              </a:ext>
            </a:extLst>
          </p:cNvPr>
          <p:cNvSpPr>
            <a:spLocks noChangeShapeType="1"/>
          </p:cNvSpPr>
          <p:nvPr/>
        </p:nvSpPr>
        <p:spPr bwMode="auto">
          <a:xfrm>
            <a:off x="845574" y="1265904"/>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sp>
        <p:nvSpPr>
          <p:cNvPr id="106499" name="Rectangle 3">
            <a:extLst>
              <a:ext uri="{FF2B5EF4-FFF2-40B4-BE49-F238E27FC236}">
                <a16:creationId xmlns:a16="http://schemas.microsoft.com/office/drawing/2014/main" id="{45F7486C-B1C3-4DC6-A190-2DB71AE594E9}"/>
              </a:ext>
            </a:extLst>
          </p:cNvPr>
          <p:cNvSpPr>
            <a:spLocks noGrp="1" noChangeArrowheads="1"/>
          </p:cNvSpPr>
          <p:nvPr>
            <p:ph type="body" idx="1"/>
          </p:nvPr>
        </p:nvSpPr>
        <p:spPr>
          <a:xfrm>
            <a:off x="737419" y="1595287"/>
            <a:ext cx="8293509" cy="4729313"/>
          </a:xfrm>
        </p:spPr>
        <p:txBody>
          <a:bodyPr/>
          <a:lstStyle/>
          <a:p>
            <a:pPr marL="0" indent="0" eaLnBrk="1" hangingPunct="1">
              <a:buNone/>
              <a:defRPr/>
            </a:pPr>
            <a:r>
              <a:rPr lang="en-US" sz="4200" dirty="0">
                <a:latin typeface="Calibri" panose="020F0502020204030204" pitchFamily="34" charset="0"/>
                <a:cs typeface="Calibri" panose="020F0502020204030204" pitchFamily="34" charset="0"/>
              </a:rPr>
              <a:t>“…Temples of The Church of Jesus Christ of Latter-day Saints are sacred structures in which these and other eternal questions are answered. Each is dedicated as a house of the Lord, a place of holiness and peace shut apart from the world.</a:t>
            </a:r>
          </a:p>
        </p:txBody>
      </p:sp>
      <p:pic>
        <p:nvPicPr>
          <p:cNvPr id="6" name="Picture 5" descr="A close up of a logo&#10;&#10;Description automatically generated">
            <a:extLst>
              <a:ext uri="{FF2B5EF4-FFF2-40B4-BE49-F238E27FC236}">
                <a16:creationId xmlns:a16="http://schemas.microsoft.com/office/drawing/2014/main" id="{4D4C6BAD-D332-4F22-953E-B35CABD7010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5D0C952F-B000-47D4-B24F-94FCDFF23971}"/>
              </a:ext>
            </a:extLst>
          </p:cNvPr>
          <p:cNvSpPr>
            <a:spLocks noGrp="1"/>
          </p:cNvSpPr>
          <p:nvPr>
            <p:ph type="title"/>
          </p:nvPr>
        </p:nvSpPr>
        <p:spPr>
          <a:xfrm>
            <a:off x="634181" y="19099"/>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
        <p:nvSpPr>
          <p:cNvPr id="7" name="Slide Number Placeholder 5">
            <a:extLst>
              <a:ext uri="{FF2B5EF4-FFF2-40B4-BE49-F238E27FC236}">
                <a16:creationId xmlns:a16="http://schemas.microsoft.com/office/drawing/2014/main" id="{C86902DE-94E6-4B39-B2D4-AE7767A92795}"/>
              </a:ext>
            </a:extLst>
          </p:cNvPr>
          <p:cNvSpPr>
            <a:spLocks noGrp="1"/>
          </p:cNvSpPr>
          <p:nvPr>
            <p:ph type="sldNum" sz="quarter" idx="12"/>
          </p:nvPr>
        </p:nvSpPr>
        <p:spPr>
          <a:xfrm>
            <a:off x="9781408" y="6507164"/>
            <a:ext cx="2133600" cy="2444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33CBB78-B86C-4844-AD7C-21E7B45CC504}" type="slidenum">
              <a:rPr lang="en-US" altLang="en-US" sz="1200">
                <a:latin typeface="Calibri" panose="020F0502020204030204" pitchFamily="34" charset="0"/>
                <a:cs typeface="Calibri" panose="020F0502020204030204" pitchFamily="34" charset="0"/>
              </a:rPr>
              <a:pPr/>
              <a:t>11</a:t>
            </a:fld>
            <a:endParaRPr lang="en-US" altLang="en-US" sz="1200" dirty="0">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E778CEFA-26B9-46F7-9434-CC7D7D46B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774" y="1986315"/>
            <a:ext cx="3182135" cy="288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Line 5">
            <a:extLst>
              <a:ext uri="{FF2B5EF4-FFF2-40B4-BE49-F238E27FC236}">
                <a16:creationId xmlns:a16="http://schemas.microsoft.com/office/drawing/2014/main" id="{6C577607-A5DA-423E-9490-05B256B2D84D}"/>
              </a:ext>
            </a:extLst>
          </p:cNvPr>
          <p:cNvSpPr>
            <a:spLocks noChangeShapeType="1"/>
          </p:cNvSpPr>
          <p:nvPr/>
        </p:nvSpPr>
        <p:spPr bwMode="auto">
          <a:xfrm>
            <a:off x="845574" y="1265904"/>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sp>
        <p:nvSpPr>
          <p:cNvPr id="106499" name="Rectangle 3">
            <a:extLst>
              <a:ext uri="{FF2B5EF4-FFF2-40B4-BE49-F238E27FC236}">
                <a16:creationId xmlns:a16="http://schemas.microsoft.com/office/drawing/2014/main" id="{45F7486C-B1C3-4DC6-A190-2DB71AE594E9}"/>
              </a:ext>
            </a:extLst>
          </p:cNvPr>
          <p:cNvSpPr>
            <a:spLocks noGrp="1" noChangeArrowheads="1"/>
          </p:cNvSpPr>
          <p:nvPr>
            <p:ph type="body" idx="1"/>
          </p:nvPr>
        </p:nvSpPr>
        <p:spPr>
          <a:xfrm>
            <a:off x="737419" y="1524009"/>
            <a:ext cx="9035846" cy="4800592"/>
          </a:xfrm>
        </p:spPr>
        <p:txBody>
          <a:bodyPr/>
          <a:lstStyle/>
          <a:p>
            <a:pPr marL="0" indent="0" eaLnBrk="1" hangingPunct="1">
              <a:spcBef>
                <a:spcPts val="1200"/>
              </a:spcBef>
              <a:buNone/>
              <a:defRPr/>
            </a:pPr>
            <a:r>
              <a:rPr lang="en-US" sz="4000" dirty="0">
                <a:latin typeface="Calibri" panose="020F0502020204030204" pitchFamily="34" charset="0"/>
                <a:cs typeface="Calibri" panose="020F0502020204030204" pitchFamily="34" charset="0"/>
              </a:rPr>
              <a:t>“There truths are taught and ordinances are performed that bring knowledge of things eternal and motivate the participants to live with an understanding  of our divine inheritance as children of God and an awareness of our potential as eternal beings.”          </a:t>
            </a:r>
            <a:r>
              <a:rPr lang="en-US" sz="2800" dirty="0">
                <a:latin typeface="Calibri" panose="020F0502020204030204" pitchFamily="34" charset="0"/>
                <a:cs typeface="Calibri" panose="020F0502020204030204" pitchFamily="34" charset="0"/>
              </a:rPr>
              <a:t>-President Gordon B. Hinckley,</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“Why These Temples?,” www.lds.org/temples/purpose</a:t>
            </a:r>
          </a:p>
        </p:txBody>
      </p:sp>
      <p:pic>
        <p:nvPicPr>
          <p:cNvPr id="6" name="Picture 5" descr="A close up of a logo&#10;&#10;Description automatically generated">
            <a:extLst>
              <a:ext uri="{FF2B5EF4-FFF2-40B4-BE49-F238E27FC236}">
                <a16:creationId xmlns:a16="http://schemas.microsoft.com/office/drawing/2014/main" id="{4D4C6BAD-D332-4F22-953E-B35CABD7010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5D0C952F-B000-47D4-B24F-94FCDFF23971}"/>
              </a:ext>
            </a:extLst>
          </p:cNvPr>
          <p:cNvSpPr>
            <a:spLocks noGrp="1"/>
          </p:cNvSpPr>
          <p:nvPr>
            <p:ph type="title"/>
          </p:nvPr>
        </p:nvSpPr>
        <p:spPr>
          <a:xfrm>
            <a:off x="634181" y="19099"/>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
        <p:nvSpPr>
          <p:cNvPr id="7" name="Slide Number Placeholder 5">
            <a:extLst>
              <a:ext uri="{FF2B5EF4-FFF2-40B4-BE49-F238E27FC236}">
                <a16:creationId xmlns:a16="http://schemas.microsoft.com/office/drawing/2014/main" id="{6F1742DA-83ED-48F2-8EB7-DAEF32B9219F}"/>
              </a:ext>
            </a:extLst>
          </p:cNvPr>
          <p:cNvSpPr>
            <a:spLocks noGrp="1"/>
          </p:cNvSpPr>
          <p:nvPr>
            <p:ph type="sldNum" sz="quarter" idx="12"/>
          </p:nvPr>
        </p:nvSpPr>
        <p:spPr>
          <a:xfrm>
            <a:off x="9781408" y="6507164"/>
            <a:ext cx="2133600" cy="2444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33CBB78-B86C-4844-AD7C-21E7B45CC504}" type="slidenum">
              <a:rPr lang="en-US" altLang="en-US" sz="1200">
                <a:latin typeface="Calibri" panose="020F0502020204030204" pitchFamily="34" charset="0"/>
                <a:cs typeface="Calibri" panose="020F0502020204030204" pitchFamily="34" charset="0"/>
              </a:rPr>
              <a:pPr/>
              <a:t>12</a:t>
            </a:fld>
            <a:endParaRPr lang="en-US"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391248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13</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776749" y="1752600"/>
            <a:ext cx="10805651" cy="4422058"/>
          </a:xfrm>
        </p:spPr>
        <p:txBody>
          <a:bodyPr/>
          <a:lstStyle/>
          <a:p>
            <a:pPr marL="225425" indent="-225425" eaLnBrk="1" hangingPunct="1">
              <a:spcBef>
                <a:spcPts val="1200"/>
              </a:spcBef>
              <a:defRPr/>
            </a:pPr>
            <a:r>
              <a:rPr lang="en-US" sz="4000" dirty="0">
                <a:latin typeface="Calibri" panose="020F0502020204030204" pitchFamily="34" charset="0"/>
                <a:cs typeface="Calibri" panose="020F0502020204030204" pitchFamily="34" charset="0"/>
              </a:rPr>
              <a:t>God does not dwell in temples made with hands, </a:t>
            </a:r>
            <a:r>
              <a:rPr lang="en-US" sz="4000" i="1" dirty="0">
                <a:latin typeface="Calibri" panose="020F0502020204030204" pitchFamily="34" charset="0"/>
                <a:cs typeface="Calibri" panose="020F0502020204030204" pitchFamily="34" charset="0"/>
              </a:rPr>
              <a:t>Acts 7:47-50; 17:24</a:t>
            </a:r>
          </a:p>
          <a:p>
            <a:pPr marL="625475" lvl="1" indent="-225425" eaLnBrk="1" hangingPunct="1">
              <a:spcBef>
                <a:spcPts val="1200"/>
              </a:spcBef>
              <a:defRPr/>
            </a:pPr>
            <a:r>
              <a:rPr lang="en-US" sz="4000" dirty="0">
                <a:latin typeface="Calibri" panose="020F0502020204030204" pitchFamily="34" charset="0"/>
                <a:cs typeface="Calibri" panose="020F0502020204030204" pitchFamily="34" charset="0"/>
              </a:rPr>
              <a:t>Not physical place, but the </a:t>
            </a:r>
            <a:r>
              <a:rPr lang="en-US" sz="4000" i="1" dirty="0">
                <a:latin typeface="Calibri" panose="020F0502020204030204" pitchFamily="34" charset="0"/>
                <a:cs typeface="Calibri" panose="020F0502020204030204" pitchFamily="34" charset="0"/>
              </a:rPr>
              <a:t>heart</a:t>
            </a:r>
            <a:r>
              <a:rPr lang="en-US" sz="4000" dirty="0">
                <a:latin typeface="Calibri" panose="020F0502020204030204" pitchFamily="34" charset="0"/>
                <a:cs typeface="Calibri" panose="020F0502020204030204" pitchFamily="34" charset="0"/>
              </a:rPr>
              <a:t> and the </a:t>
            </a:r>
            <a:r>
              <a:rPr lang="en-US" sz="4000" i="1" dirty="0">
                <a:latin typeface="Calibri" panose="020F0502020204030204" pitchFamily="34" charset="0"/>
                <a:cs typeface="Calibri" panose="020F0502020204030204" pitchFamily="34" charset="0"/>
              </a:rPr>
              <a:t>how</a:t>
            </a:r>
            <a:r>
              <a:rPr lang="en-US" sz="4000" dirty="0">
                <a:latin typeface="Calibri" panose="020F0502020204030204" pitchFamily="34" charset="0"/>
                <a:cs typeface="Calibri" panose="020F0502020204030204" pitchFamily="34" charset="0"/>
              </a:rPr>
              <a:t> that matters in worship, </a:t>
            </a:r>
            <a:r>
              <a:rPr lang="en-US" sz="4000" i="1" dirty="0">
                <a:latin typeface="Calibri" panose="020F0502020204030204" pitchFamily="34" charset="0"/>
                <a:cs typeface="Calibri" panose="020F0502020204030204" pitchFamily="34" charset="0"/>
              </a:rPr>
              <a:t>John 4:23-24</a:t>
            </a:r>
          </a:p>
          <a:p>
            <a:pPr marL="225425" indent="-225425" eaLnBrk="1" hangingPunct="1">
              <a:spcBef>
                <a:spcPts val="1200"/>
              </a:spcBef>
              <a:defRPr/>
            </a:pPr>
            <a:r>
              <a:rPr lang="en-US" sz="4000" dirty="0">
                <a:latin typeface="Calibri" panose="020F0502020204030204" pitchFamily="34" charset="0"/>
                <a:cs typeface="Calibri" panose="020F0502020204030204" pitchFamily="34" charset="0"/>
              </a:rPr>
              <a:t>Church is the temple of God, </a:t>
            </a:r>
            <a:r>
              <a:rPr lang="en-US" sz="4000" i="1" dirty="0">
                <a:latin typeface="Calibri" panose="020F0502020204030204" pitchFamily="34" charset="0"/>
                <a:cs typeface="Calibri" panose="020F0502020204030204" pitchFamily="34" charset="0"/>
              </a:rPr>
              <a:t>Ephesians 2:19-22</a:t>
            </a:r>
          </a:p>
          <a:p>
            <a:pPr marL="225425" indent="-225425" eaLnBrk="1" hangingPunct="1">
              <a:spcBef>
                <a:spcPts val="1200"/>
              </a:spcBef>
              <a:defRPr/>
            </a:pPr>
            <a:r>
              <a:rPr lang="en-US" sz="4000" dirty="0">
                <a:latin typeface="Calibri" panose="020F0502020204030204" pitchFamily="34" charset="0"/>
                <a:cs typeface="Calibri" panose="020F0502020204030204" pitchFamily="34" charset="0"/>
              </a:rPr>
              <a:t>Christians are priests in God’s house, </a:t>
            </a:r>
            <a:r>
              <a:rPr lang="en-US" sz="4000" i="1" dirty="0">
                <a:latin typeface="Calibri" panose="020F0502020204030204" pitchFamily="34" charset="0"/>
                <a:cs typeface="Calibri" panose="020F0502020204030204" pitchFamily="34" charset="0"/>
              </a:rPr>
              <a:t>1 Peter 2:5</a:t>
            </a:r>
          </a:p>
        </p:txBody>
      </p:sp>
      <p:sp>
        <p:nvSpPr>
          <p:cNvPr id="111620" name="Line 4">
            <a:extLst>
              <a:ext uri="{FF2B5EF4-FFF2-40B4-BE49-F238E27FC236}">
                <a16:creationId xmlns:a16="http://schemas.microsoft.com/office/drawing/2014/main" id="{BB506918-B09D-4A8E-BD12-EEB82413189E}"/>
              </a:ext>
            </a:extLst>
          </p:cNvPr>
          <p:cNvSpPr>
            <a:spLocks noChangeShapeType="1"/>
          </p:cNvSpPr>
          <p:nvPr/>
        </p:nvSpPr>
        <p:spPr bwMode="auto">
          <a:xfrm>
            <a:off x="875071" y="1373245"/>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776749" y="230245"/>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The Bible and Temples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1619">
                                            <p:txEl>
                                              <p:pRg st="2" end="2"/>
                                            </p:txEl>
                                          </p:spTgt>
                                        </p:tgtEl>
                                        <p:attrNameLst>
                                          <p:attrName>style.visibility</p:attrName>
                                        </p:attrNameLst>
                                      </p:cBhvr>
                                      <p:to>
                                        <p:strVal val="visible"/>
                                      </p:to>
                                    </p:set>
                                    <p:animEffect transition="in" filter="fade">
                                      <p:cBhvr>
                                        <p:cTn id="21" dur="1000"/>
                                        <p:tgtEl>
                                          <p:spTgt spid="111619">
                                            <p:txEl>
                                              <p:pRg st="2" end="2"/>
                                            </p:txEl>
                                          </p:spTgt>
                                        </p:tgtEl>
                                      </p:cBhvr>
                                    </p:animEffect>
                                    <p:anim calcmode="lin" valueType="num">
                                      <p:cBhvr>
                                        <p:cTn id="22"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Effect transition="in" filter="fade">
                                      <p:cBhvr>
                                        <p:cTn id="28" dur="1000"/>
                                        <p:tgtEl>
                                          <p:spTgt spid="111619">
                                            <p:txEl>
                                              <p:pRg st="3" end="3"/>
                                            </p:txEl>
                                          </p:spTgt>
                                        </p:tgtEl>
                                      </p:cBhvr>
                                    </p:animEffect>
                                    <p:anim calcmode="lin" valueType="num">
                                      <p:cBhvr>
                                        <p:cTn id="29"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14</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776749" y="1730483"/>
            <a:ext cx="10805651" cy="4512998"/>
          </a:xfrm>
        </p:spPr>
        <p:txBody>
          <a:bodyPr/>
          <a:lstStyle/>
          <a:p>
            <a:pPr marL="225425" indent="-225425" eaLnBrk="1" hangingPunct="1">
              <a:spcBef>
                <a:spcPts val="600"/>
              </a:spcBef>
              <a:defRPr/>
            </a:pPr>
            <a:r>
              <a:rPr lang="en-US" sz="4000" dirty="0">
                <a:latin typeface="Calibri" panose="020F0502020204030204" pitchFamily="34" charset="0"/>
                <a:cs typeface="Calibri" panose="020F0502020204030204" pitchFamily="34" charset="0"/>
              </a:rPr>
              <a:t>Book of Mormon does not mention:</a:t>
            </a:r>
          </a:p>
          <a:p>
            <a:pPr marL="625475" lvl="1" indent="-225425" eaLnBrk="1" hangingPunct="1">
              <a:spcBef>
                <a:spcPts val="600"/>
              </a:spcBef>
              <a:defRPr/>
            </a:pPr>
            <a:r>
              <a:rPr lang="en-US" sz="3600" dirty="0">
                <a:latin typeface="Calibri" panose="020F0502020204030204" pitchFamily="34" charset="0"/>
                <a:cs typeface="Calibri" panose="020F0502020204030204" pitchFamily="34" charset="0"/>
              </a:rPr>
              <a:t>Baptism for the dead</a:t>
            </a:r>
          </a:p>
          <a:p>
            <a:pPr marL="625475" lvl="1" indent="-225425" eaLnBrk="1" hangingPunct="1">
              <a:spcBef>
                <a:spcPts val="600"/>
              </a:spcBef>
              <a:defRPr/>
            </a:pPr>
            <a:r>
              <a:rPr lang="en-US" sz="3600" dirty="0">
                <a:latin typeface="Calibri" panose="020F0502020204030204" pitchFamily="34" charset="0"/>
                <a:cs typeface="Calibri" panose="020F0502020204030204" pitchFamily="34" charset="0"/>
              </a:rPr>
              <a:t>Temple marriages</a:t>
            </a:r>
          </a:p>
          <a:p>
            <a:pPr marL="625475" lvl="1" indent="-225425" eaLnBrk="1" hangingPunct="1">
              <a:spcBef>
                <a:spcPts val="600"/>
              </a:spcBef>
              <a:defRPr/>
            </a:pPr>
            <a:r>
              <a:rPr lang="en-US" sz="3600" dirty="0">
                <a:latin typeface="Calibri" panose="020F0502020204030204" pitchFamily="34" charset="0"/>
                <a:cs typeface="Calibri" panose="020F0502020204030204" pitchFamily="34" charset="0"/>
              </a:rPr>
              <a:t>Temple endowment ceremonies</a:t>
            </a:r>
          </a:p>
          <a:p>
            <a:pPr marL="225425" indent="-225425" eaLnBrk="1" hangingPunct="1">
              <a:spcBef>
                <a:spcPts val="600"/>
              </a:spcBef>
              <a:defRPr/>
            </a:pPr>
            <a:r>
              <a:rPr lang="en-US" sz="4000" dirty="0">
                <a:latin typeface="Calibri" panose="020F0502020204030204" pitchFamily="34" charset="0"/>
                <a:cs typeface="Calibri" panose="020F0502020204030204" pitchFamily="34" charset="0"/>
              </a:rPr>
              <a:t>Yet, the Book of Mormon is said to contain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“the fulness of the everlasting gospel”</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(J. Smith, Jr., HOC 1:34; D&amp;C 42:12)</a:t>
            </a:r>
            <a:endParaRPr lang="en-US" i="1" dirty="0">
              <a:latin typeface="Calibri" panose="020F0502020204030204" pitchFamily="34" charset="0"/>
              <a:cs typeface="Calibri" panose="020F0502020204030204" pitchFamily="34" charset="0"/>
            </a:endParaRPr>
          </a:p>
        </p:txBody>
      </p:sp>
      <p:sp>
        <p:nvSpPr>
          <p:cNvPr id="111620" name="Line 4">
            <a:extLst>
              <a:ext uri="{FF2B5EF4-FFF2-40B4-BE49-F238E27FC236}">
                <a16:creationId xmlns:a16="http://schemas.microsoft.com/office/drawing/2014/main" id="{BB506918-B09D-4A8E-BD12-EEB82413189E}"/>
              </a:ext>
            </a:extLst>
          </p:cNvPr>
          <p:cNvSpPr>
            <a:spLocks noChangeShapeType="1"/>
          </p:cNvSpPr>
          <p:nvPr/>
        </p:nvSpPr>
        <p:spPr bwMode="auto">
          <a:xfrm>
            <a:off x="875071" y="1373245"/>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776749" y="230245"/>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The BOM and Temples</a:t>
            </a:r>
          </a:p>
        </p:txBody>
      </p:sp>
    </p:spTree>
    <p:extLst>
      <p:ext uri="{BB962C8B-B14F-4D97-AF65-F5344CB8AC3E}">
        <p14:creationId xmlns:p14="http://schemas.microsoft.com/office/powerpoint/2010/main" val="4112006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500"/>
                                  </p:stCondLst>
                                  <p:childTnLst>
                                    <p:set>
                                      <p:cBhvr>
                                        <p:cTn id="18" dur="1" fill="hold">
                                          <p:stCondLst>
                                            <p:cond delay="0"/>
                                          </p:stCondLst>
                                        </p:cTn>
                                        <p:tgtEl>
                                          <p:spTgt spid="111619">
                                            <p:txEl>
                                              <p:pRg st="2" end="2"/>
                                            </p:txEl>
                                          </p:spTgt>
                                        </p:tgtEl>
                                        <p:attrNameLst>
                                          <p:attrName>style.visibility</p:attrName>
                                        </p:attrNameLst>
                                      </p:cBhvr>
                                      <p:to>
                                        <p:strVal val="visible"/>
                                      </p:to>
                                    </p:set>
                                    <p:animEffect transition="in" filter="fade">
                                      <p:cBhvr>
                                        <p:cTn id="19" dur="1000"/>
                                        <p:tgtEl>
                                          <p:spTgt spid="111619">
                                            <p:txEl>
                                              <p:pRg st="2" end="2"/>
                                            </p:txEl>
                                          </p:spTgt>
                                        </p:tgtEl>
                                      </p:cBhvr>
                                    </p:animEffect>
                                    <p:anim calcmode="lin" valueType="num">
                                      <p:cBhvr>
                                        <p:cTn id="20"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500"/>
                                  </p:stCondLst>
                                  <p:childTnLst>
                                    <p:set>
                                      <p:cBhvr>
                                        <p:cTn id="24" dur="1" fill="hold">
                                          <p:stCondLst>
                                            <p:cond delay="0"/>
                                          </p:stCondLst>
                                        </p:cTn>
                                        <p:tgtEl>
                                          <p:spTgt spid="111619">
                                            <p:txEl>
                                              <p:pRg st="3" end="3"/>
                                            </p:txEl>
                                          </p:spTgt>
                                        </p:tgtEl>
                                        <p:attrNameLst>
                                          <p:attrName>style.visibility</p:attrName>
                                        </p:attrNameLst>
                                      </p:cBhvr>
                                      <p:to>
                                        <p:strVal val="visible"/>
                                      </p:to>
                                    </p:set>
                                    <p:animEffect transition="in" filter="fade">
                                      <p:cBhvr>
                                        <p:cTn id="25" dur="1000"/>
                                        <p:tgtEl>
                                          <p:spTgt spid="111619">
                                            <p:txEl>
                                              <p:pRg st="3" end="3"/>
                                            </p:txEl>
                                          </p:spTgt>
                                        </p:tgtEl>
                                      </p:cBhvr>
                                    </p:animEffect>
                                    <p:anim calcmode="lin" valueType="num">
                                      <p:cBhvr>
                                        <p:cTn id="26"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1500"/>
                                  </p:stCondLst>
                                  <p:childTnLst>
                                    <p:set>
                                      <p:cBhvr>
                                        <p:cTn id="30" dur="1" fill="hold">
                                          <p:stCondLst>
                                            <p:cond delay="0"/>
                                          </p:stCondLst>
                                        </p:cTn>
                                        <p:tgtEl>
                                          <p:spTgt spid="111619">
                                            <p:txEl>
                                              <p:pRg st="4" end="4"/>
                                            </p:txEl>
                                          </p:spTgt>
                                        </p:tgtEl>
                                        <p:attrNameLst>
                                          <p:attrName>style.visibility</p:attrName>
                                        </p:attrNameLst>
                                      </p:cBhvr>
                                      <p:to>
                                        <p:strVal val="visible"/>
                                      </p:to>
                                    </p:set>
                                    <p:animEffect transition="in" filter="fade">
                                      <p:cBhvr>
                                        <p:cTn id="31" dur="1000"/>
                                        <p:tgtEl>
                                          <p:spTgt spid="111619">
                                            <p:txEl>
                                              <p:pRg st="4" end="4"/>
                                            </p:txEl>
                                          </p:spTgt>
                                        </p:tgtEl>
                                      </p:cBhvr>
                                    </p:animEffect>
                                    <p:anim calcmode="lin" valueType="num">
                                      <p:cBhvr>
                                        <p:cTn id="32" dur="10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16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15</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968476" y="1569478"/>
            <a:ext cx="10255045" cy="4512998"/>
          </a:xfrm>
        </p:spPr>
        <p:txBody>
          <a:bodyPr/>
          <a:lstStyle/>
          <a:p>
            <a:pPr marL="225425" indent="-225425" eaLnBrk="1" hangingPunct="1">
              <a:defRPr/>
            </a:pPr>
            <a:r>
              <a:rPr lang="en-US" sz="4000" dirty="0">
                <a:latin typeface="Calibri" panose="020F0502020204030204" pitchFamily="34" charset="0"/>
                <a:cs typeface="Calibri" panose="020F0502020204030204" pitchFamily="34" charset="0"/>
              </a:rPr>
              <a:t>The </a:t>
            </a:r>
            <a:r>
              <a:rPr lang="en-US" sz="4000" u="sng" dirty="0">
                <a:latin typeface="Calibri" panose="020F0502020204030204" pitchFamily="34" charset="0"/>
                <a:cs typeface="Calibri" panose="020F0502020204030204" pitchFamily="34" charset="0"/>
              </a:rPr>
              <a:t>Temple</a:t>
            </a:r>
            <a:r>
              <a:rPr lang="en-US" sz="4000" dirty="0">
                <a:latin typeface="Calibri" panose="020F0502020204030204" pitchFamily="34" charset="0"/>
                <a:cs typeface="Calibri" panose="020F0502020204030204" pitchFamily="34" charset="0"/>
              </a:rPr>
              <a:t> of Mormonism is </a:t>
            </a:r>
            <a:r>
              <a:rPr lang="en-US" sz="4000" b="1" i="1" dirty="0">
                <a:solidFill>
                  <a:srgbClr val="A50021"/>
                </a:solidFill>
                <a:latin typeface="Calibri" panose="020F0502020204030204" pitchFamily="34" charset="0"/>
                <a:cs typeface="Calibri" panose="020F0502020204030204" pitchFamily="34" charset="0"/>
              </a:rPr>
              <a:t>NOT</a:t>
            </a:r>
            <a:r>
              <a:rPr lang="en-US" sz="4000" dirty="0">
                <a:solidFill>
                  <a:srgbClr val="000099"/>
                </a:solidFill>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the </a:t>
            </a:r>
            <a:r>
              <a:rPr lang="en-US" sz="4000" u="sng" dirty="0">
                <a:latin typeface="Calibri" panose="020F0502020204030204" pitchFamily="34" charset="0"/>
                <a:cs typeface="Calibri" panose="020F0502020204030204" pitchFamily="34" charset="0"/>
              </a:rPr>
              <a:t>Temple</a:t>
            </a:r>
            <a:r>
              <a:rPr lang="en-US" sz="4000" dirty="0">
                <a:latin typeface="Calibri" panose="020F0502020204030204" pitchFamily="34" charset="0"/>
                <a:cs typeface="Calibri" panose="020F0502020204030204" pitchFamily="34" charset="0"/>
              </a:rPr>
              <a:t> of the Bible</a:t>
            </a:r>
          </a:p>
          <a:p>
            <a:pPr lvl="1" eaLnBrk="1" hangingPunct="1">
              <a:defRPr/>
            </a:pPr>
            <a:r>
              <a:rPr lang="en-US" sz="3600" dirty="0">
                <a:latin typeface="Calibri" panose="020F0502020204030204" pitchFamily="34" charset="0"/>
                <a:cs typeface="Calibri" panose="020F0502020204030204" pitchFamily="34" charset="0"/>
              </a:rPr>
              <a:t>Bible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Mormon doctrine,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and Mormon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Bible doctrine</a:t>
            </a:r>
          </a:p>
          <a:p>
            <a:pPr lvl="1" eaLnBrk="1" hangingPunct="1">
              <a:defRPr/>
            </a:pPr>
            <a:r>
              <a:rPr lang="en-US" sz="3600" dirty="0">
                <a:latin typeface="Calibri" panose="020F0502020204030204" pitchFamily="34" charset="0"/>
                <a:cs typeface="Calibri" panose="020F0502020204030204" pitchFamily="34" charset="0"/>
              </a:rPr>
              <a:t>They are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one and the same</a:t>
            </a:r>
          </a:p>
          <a:p>
            <a:pPr lvl="1" eaLnBrk="1" hangingPunct="1">
              <a:defRPr/>
            </a:pPr>
            <a:r>
              <a:rPr lang="en-US" sz="3600" b="1" i="1" dirty="0">
                <a:solidFill>
                  <a:srgbClr val="0000FF"/>
                </a:solidFill>
                <a:latin typeface="Calibri" panose="020F0502020204030204" pitchFamily="34" charset="0"/>
                <a:cs typeface="Calibri" panose="020F0502020204030204" pitchFamily="34" charset="0"/>
              </a:rPr>
              <a:t>No Mormon truly believes the Bible, and a </a:t>
            </a:r>
            <a:br>
              <a:rPr lang="en-US" sz="3600" b="1" i="1" dirty="0">
                <a:solidFill>
                  <a:srgbClr val="0000FF"/>
                </a:solidFill>
                <a:latin typeface="Calibri" panose="020F0502020204030204" pitchFamily="34" charset="0"/>
                <a:cs typeface="Calibri" panose="020F0502020204030204" pitchFamily="34" charset="0"/>
              </a:rPr>
            </a:br>
            <a:r>
              <a:rPr lang="en-US" sz="3600" b="1" i="1" dirty="0">
                <a:solidFill>
                  <a:srgbClr val="0000FF"/>
                </a:solidFill>
                <a:latin typeface="Calibri" panose="020F0502020204030204" pitchFamily="34" charset="0"/>
                <a:cs typeface="Calibri" panose="020F0502020204030204" pitchFamily="34" charset="0"/>
              </a:rPr>
              <a:t>true Bible believer cannot be a Mormon!</a:t>
            </a:r>
          </a:p>
          <a:p>
            <a:pPr marL="225425" indent="-225425" eaLnBrk="1" hangingPunct="1">
              <a:spcBef>
                <a:spcPts val="600"/>
              </a:spcBef>
              <a:defRPr/>
            </a:pPr>
            <a:endParaRPr lang="en-US" i="1" dirty="0">
              <a:latin typeface="Calibri" panose="020F0502020204030204" pitchFamily="34" charset="0"/>
              <a:cs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2605546" y="206701"/>
            <a:ext cx="6980903" cy="1221937"/>
          </a:xfrm>
        </p:spPr>
        <p:txBody>
          <a:bodyPr/>
          <a:lstStyle/>
          <a:p>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Concerning Temples</a:t>
            </a:r>
          </a:p>
        </p:txBody>
      </p:sp>
    </p:spTree>
    <p:extLst>
      <p:ext uri="{BB962C8B-B14F-4D97-AF65-F5344CB8AC3E}">
        <p14:creationId xmlns:p14="http://schemas.microsoft.com/office/powerpoint/2010/main" val="2253049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500"/>
                                  </p:stCondLst>
                                  <p:childTnLst>
                                    <p:set>
                                      <p:cBhvr>
                                        <p:cTn id="18" dur="1" fill="hold">
                                          <p:stCondLst>
                                            <p:cond delay="0"/>
                                          </p:stCondLst>
                                        </p:cTn>
                                        <p:tgtEl>
                                          <p:spTgt spid="111619">
                                            <p:txEl>
                                              <p:pRg st="2" end="2"/>
                                            </p:txEl>
                                          </p:spTgt>
                                        </p:tgtEl>
                                        <p:attrNameLst>
                                          <p:attrName>style.visibility</p:attrName>
                                        </p:attrNameLst>
                                      </p:cBhvr>
                                      <p:to>
                                        <p:strVal val="visible"/>
                                      </p:to>
                                    </p:set>
                                    <p:animEffect transition="in" filter="fade">
                                      <p:cBhvr>
                                        <p:cTn id="19" dur="1000"/>
                                        <p:tgtEl>
                                          <p:spTgt spid="111619">
                                            <p:txEl>
                                              <p:pRg st="2" end="2"/>
                                            </p:txEl>
                                          </p:spTgt>
                                        </p:tgtEl>
                                      </p:cBhvr>
                                    </p:animEffect>
                                    <p:anim calcmode="lin" valueType="num">
                                      <p:cBhvr>
                                        <p:cTn id="20"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500"/>
                                  </p:stCondLst>
                                  <p:childTnLst>
                                    <p:set>
                                      <p:cBhvr>
                                        <p:cTn id="24" dur="1" fill="hold">
                                          <p:stCondLst>
                                            <p:cond delay="0"/>
                                          </p:stCondLst>
                                        </p:cTn>
                                        <p:tgtEl>
                                          <p:spTgt spid="111619">
                                            <p:txEl>
                                              <p:pRg st="3" end="3"/>
                                            </p:txEl>
                                          </p:spTgt>
                                        </p:tgtEl>
                                        <p:attrNameLst>
                                          <p:attrName>style.visibility</p:attrName>
                                        </p:attrNameLst>
                                      </p:cBhvr>
                                      <p:to>
                                        <p:strVal val="visible"/>
                                      </p:to>
                                    </p:set>
                                    <p:animEffect transition="in" filter="fade">
                                      <p:cBhvr>
                                        <p:cTn id="25" dur="1000"/>
                                        <p:tgtEl>
                                          <p:spTgt spid="111619">
                                            <p:txEl>
                                              <p:pRg st="3" end="3"/>
                                            </p:txEl>
                                          </p:spTgt>
                                        </p:tgtEl>
                                      </p:cBhvr>
                                    </p:animEffect>
                                    <p:anim calcmode="lin" valueType="num">
                                      <p:cBhvr>
                                        <p:cTn id="26"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16</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580105" y="1533835"/>
            <a:ext cx="7118553" cy="4830309"/>
          </a:xfrm>
        </p:spPr>
        <p:txBody>
          <a:bodyPr>
            <a:noAutofit/>
          </a:bodyPr>
          <a:lstStyle/>
          <a:p>
            <a:pPr marL="225425" indent="-225425" eaLnBrk="1" hangingPunct="1">
              <a:spcBef>
                <a:spcPts val="600"/>
              </a:spcBef>
              <a:defRPr/>
            </a:pPr>
            <a:r>
              <a:rPr lang="en-US" sz="3800" dirty="0">
                <a:latin typeface="Calibri" panose="020F0502020204030204" pitchFamily="34" charset="0"/>
                <a:cs typeface="Calibri" panose="020F0502020204030204" pitchFamily="34" charset="0"/>
              </a:rPr>
              <a:t>Summary: </a:t>
            </a:r>
          </a:p>
          <a:p>
            <a:pPr marL="117475" indent="0" eaLnBrk="1" hangingPunct="1">
              <a:spcBef>
                <a:spcPts val="600"/>
              </a:spcBef>
              <a:buNone/>
              <a:defRPr/>
            </a:pPr>
            <a:r>
              <a:rPr lang="en-US" sz="3800" dirty="0">
                <a:latin typeface="Calibri" panose="020F0502020204030204" pitchFamily="34" charset="0"/>
                <a:cs typeface="Calibri" panose="020F0502020204030204" pitchFamily="34" charset="0"/>
              </a:rPr>
              <a:t>Those without an opportunity to hear the fulness of the gospel in this life will have the gospel preached to them in the next life. Vicarious baptism provides these people with an opportunity to accept salvation for themselves.</a:t>
            </a:r>
          </a:p>
        </p:txBody>
      </p:sp>
      <p:sp>
        <p:nvSpPr>
          <p:cNvPr id="111620" name="Line 4">
            <a:extLst>
              <a:ext uri="{FF2B5EF4-FFF2-40B4-BE49-F238E27FC236}">
                <a16:creationId xmlns:a16="http://schemas.microsoft.com/office/drawing/2014/main" id="{BB506918-B09D-4A8E-BD12-EEB82413189E}"/>
              </a:ext>
            </a:extLst>
          </p:cNvPr>
          <p:cNvSpPr>
            <a:spLocks noChangeShapeType="1"/>
          </p:cNvSpPr>
          <p:nvPr/>
        </p:nvSpPr>
        <p:spPr bwMode="auto">
          <a:xfrm>
            <a:off x="776750" y="1284755"/>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580105" y="65863"/>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Baptism for the Dead</a:t>
            </a:r>
          </a:p>
        </p:txBody>
      </p:sp>
      <p:pic>
        <p:nvPicPr>
          <p:cNvPr id="3" name="Picture 2" descr="A close up of a bowl&#10;&#10;Description automatically generated">
            <a:extLst>
              <a:ext uri="{FF2B5EF4-FFF2-40B4-BE49-F238E27FC236}">
                <a16:creationId xmlns:a16="http://schemas.microsoft.com/office/drawing/2014/main" id="{9D1C89C6-140F-429A-8F7A-CBA84459B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348" y="1923119"/>
            <a:ext cx="4576512" cy="4051740"/>
          </a:xfrm>
          <a:prstGeom prst="rect">
            <a:avLst/>
          </a:prstGeom>
          <a:ln>
            <a:solidFill>
              <a:schemeClr val="tx1"/>
            </a:solidFill>
          </a:ln>
        </p:spPr>
      </p:pic>
    </p:spTree>
    <p:extLst>
      <p:ext uri="{BB962C8B-B14F-4D97-AF65-F5344CB8AC3E}">
        <p14:creationId xmlns:p14="http://schemas.microsoft.com/office/powerpoint/2010/main" val="2814639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17</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580105" y="1533835"/>
            <a:ext cx="6794089" cy="4830309"/>
          </a:xfrm>
        </p:spPr>
        <p:txBody>
          <a:bodyPr>
            <a:noAutofit/>
          </a:bodyPr>
          <a:lstStyle/>
          <a:p>
            <a:pPr marL="225425" indent="-225425" eaLnBrk="1" hangingPunct="1">
              <a:spcBef>
                <a:spcPts val="600"/>
              </a:spcBef>
              <a:defRPr/>
            </a:pPr>
            <a:r>
              <a:rPr lang="en-US" sz="3800" b="1" dirty="0">
                <a:latin typeface="Calibri" panose="020F0502020204030204" pitchFamily="34" charset="0"/>
                <a:cs typeface="Calibri" panose="020F0502020204030204" pitchFamily="34" charset="0"/>
              </a:rPr>
              <a:t>Saving ancestors </a:t>
            </a:r>
          </a:p>
          <a:p>
            <a:pPr marL="117475" indent="0" eaLnBrk="1" hangingPunct="1">
              <a:spcBef>
                <a:spcPts val="600"/>
              </a:spcBef>
              <a:buNone/>
              <a:defRPr/>
            </a:pPr>
            <a:r>
              <a:rPr lang="en-US" sz="4000" dirty="0">
                <a:latin typeface="Calibri" panose="020F0502020204030204" pitchFamily="34" charset="0"/>
                <a:cs typeface="Calibri" panose="020F0502020204030204" pitchFamily="34" charset="0"/>
              </a:rPr>
              <a:t>“The greatest responsibility in this world that God has laid upon us is to seek after our dead.” </a:t>
            </a:r>
            <a:br>
              <a:rPr lang="en-US" sz="3800" dirty="0">
                <a:latin typeface="Calibri" panose="020F0502020204030204" pitchFamily="34" charset="0"/>
                <a:cs typeface="Calibri" panose="020F0502020204030204" pitchFamily="34" charset="0"/>
              </a:rPr>
            </a:br>
            <a:endParaRPr lang="en-US" sz="800" dirty="0">
              <a:latin typeface="Calibri" panose="020F0502020204030204" pitchFamily="34" charset="0"/>
              <a:cs typeface="Calibri" panose="020F0502020204030204" pitchFamily="34" charset="0"/>
            </a:endParaRPr>
          </a:p>
          <a:p>
            <a:pPr marL="117475" indent="0" algn="r" eaLnBrk="1" hangingPunct="1">
              <a:spcBef>
                <a:spcPts val="600"/>
              </a:spcBef>
              <a:buNone/>
              <a:defRPr/>
            </a:pPr>
            <a:r>
              <a:rPr lang="en-US" sz="3800" dirty="0">
                <a:latin typeface="Calibri" panose="020F0502020204030204" pitchFamily="34" charset="0"/>
                <a:cs typeface="Calibri" panose="020F0502020204030204" pitchFamily="34" charset="0"/>
              </a:rPr>
              <a:t>(</a:t>
            </a:r>
            <a:r>
              <a:rPr lang="en-US" sz="3800" i="1" dirty="0">
                <a:latin typeface="Calibri" panose="020F0502020204030204" pitchFamily="34" charset="0"/>
                <a:cs typeface="Calibri" panose="020F0502020204030204" pitchFamily="34" charset="0"/>
              </a:rPr>
              <a:t>The Teachings of the Prophet Joseph Smith</a:t>
            </a:r>
            <a:r>
              <a:rPr lang="en-US" sz="3800" dirty="0">
                <a:latin typeface="Calibri" panose="020F0502020204030204" pitchFamily="34" charset="0"/>
                <a:cs typeface="Calibri" panose="020F0502020204030204" pitchFamily="34" charset="0"/>
              </a:rPr>
              <a:t>, J. Smith, Jr., 356)</a:t>
            </a:r>
          </a:p>
          <a:p>
            <a:pPr marL="117475" indent="0" eaLnBrk="1" hangingPunct="1">
              <a:spcBef>
                <a:spcPts val="600"/>
              </a:spcBef>
              <a:buNone/>
              <a:defRPr/>
            </a:pPr>
            <a:endParaRPr lang="en-US" sz="3800" dirty="0">
              <a:latin typeface="Calibri" panose="020F0502020204030204" pitchFamily="34" charset="0"/>
              <a:cs typeface="Calibri" panose="020F0502020204030204" pitchFamily="34" charset="0"/>
            </a:endParaRPr>
          </a:p>
        </p:txBody>
      </p:sp>
      <p:sp>
        <p:nvSpPr>
          <p:cNvPr id="111620" name="Line 4">
            <a:extLst>
              <a:ext uri="{FF2B5EF4-FFF2-40B4-BE49-F238E27FC236}">
                <a16:creationId xmlns:a16="http://schemas.microsoft.com/office/drawing/2014/main" id="{BB506918-B09D-4A8E-BD12-EEB82413189E}"/>
              </a:ext>
            </a:extLst>
          </p:cNvPr>
          <p:cNvSpPr>
            <a:spLocks noChangeShapeType="1"/>
          </p:cNvSpPr>
          <p:nvPr/>
        </p:nvSpPr>
        <p:spPr bwMode="auto">
          <a:xfrm>
            <a:off x="776750" y="1284755"/>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580105" y="65863"/>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Baptism for the Dead</a:t>
            </a:r>
          </a:p>
        </p:txBody>
      </p:sp>
      <p:pic>
        <p:nvPicPr>
          <p:cNvPr id="3" name="Picture 2" descr="A close up of a bowl&#10;&#10;Description automatically generated">
            <a:extLst>
              <a:ext uri="{FF2B5EF4-FFF2-40B4-BE49-F238E27FC236}">
                <a16:creationId xmlns:a16="http://schemas.microsoft.com/office/drawing/2014/main" id="{9D1C89C6-140F-429A-8F7A-CBA84459B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348" y="1923119"/>
            <a:ext cx="4576512" cy="4051740"/>
          </a:xfrm>
          <a:prstGeom prst="rect">
            <a:avLst/>
          </a:prstGeom>
          <a:ln>
            <a:solidFill>
              <a:schemeClr val="tx1"/>
            </a:solidFill>
          </a:ln>
        </p:spPr>
      </p:pic>
    </p:spTree>
    <p:extLst>
      <p:ext uri="{BB962C8B-B14F-4D97-AF65-F5344CB8AC3E}">
        <p14:creationId xmlns:p14="http://schemas.microsoft.com/office/powerpoint/2010/main" val="3019162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11619">
                                            <p:txEl>
                                              <p:pRg st="2" end="2"/>
                                            </p:txEl>
                                          </p:spTgt>
                                        </p:tgtEl>
                                        <p:attrNameLst>
                                          <p:attrName>style.visibility</p:attrName>
                                        </p:attrNameLst>
                                      </p:cBhvr>
                                      <p:to>
                                        <p:strVal val="visible"/>
                                      </p:to>
                                    </p:set>
                                    <p:animEffect transition="in" filter="fade">
                                      <p:cBhvr>
                                        <p:cTn id="18" dur="1000"/>
                                        <p:tgtEl>
                                          <p:spTgt spid="111619">
                                            <p:txEl>
                                              <p:pRg st="2" end="2"/>
                                            </p:txEl>
                                          </p:spTgt>
                                        </p:tgtEl>
                                      </p:cBhvr>
                                    </p:animEffect>
                                    <p:anim calcmode="lin" valueType="num">
                                      <p:cBhvr>
                                        <p:cTn id="19"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18</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418229" y="1533835"/>
            <a:ext cx="7064120" cy="4916123"/>
          </a:xfrm>
        </p:spPr>
        <p:txBody>
          <a:bodyPr>
            <a:noAutofit/>
          </a:bodyPr>
          <a:lstStyle/>
          <a:p>
            <a:pPr marL="225425" indent="-225425" eaLnBrk="1" hangingPunct="1">
              <a:spcBef>
                <a:spcPts val="600"/>
              </a:spcBef>
              <a:defRPr/>
            </a:pPr>
            <a:r>
              <a:rPr lang="en-US" sz="3800" b="1" dirty="0">
                <a:latin typeface="Calibri" panose="020F0502020204030204" pitchFamily="34" charset="0"/>
                <a:cs typeface="Calibri" panose="020F0502020204030204" pitchFamily="34" charset="0"/>
              </a:rPr>
              <a:t>Saving themselves </a:t>
            </a:r>
          </a:p>
          <a:p>
            <a:pPr marL="117475" indent="0" eaLnBrk="1" hangingPunct="1">
              <a:spcBef>
                <a:spcPts val="600"/>
              </a:spcBef>
              <a:buNone/>
              <a:defRPr/>
            </a:pPr>
            <a:r>
              <a:rPr lang="en-US" sz="4000" dirty="0">
                <a:latin typeface="Calibri" panose="020F0502020204030204" pitchFamily="34" charset="0"/>
                <a:cs typeface="Calibri" panose="020F0502020204030204" pitchFamily="34" charset="0"/>
              </a:rPr>
              <a:t>“...our salvation and progression depends upon the salvation of our worthy dead with whom we must be joined in family ties. This can only be accomplished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in our temples.”</a:t>
            </a:r>
          </a:p>
          <a:p>
            <a:pPr marL="117475" indent="0" eaLnBrk="1" hangingPunct="1">
              <a:spcBef>
                <a:spcPts val="600"/>
              </a:spcBef>
              <a:buNone/>
              <a:defRPr/>
            </a:pPr>
            <a:r>
              <a:rPr lang="en-US" sz="2700" dirty="0">
                <a:latin typeface="Calibri" panose="020F0502020204030204" pitchFamily="34" charset="0"/>
                <a:cs typeface="Calibri" panose="020F0502020204030204" pitchFamily="34" charset="0"/>
              </a:rPr>
              <a:t>  (</a:t>
            </a:r>
            <a:r>
              <a:rPr lang="en-US" sz="2700" i="1" dirty="0">
                <a:latin typeface="Calibri" panose="020F0502020204030204" pitchFamily="34" charset="0"/>
                <a:cs typeface="Calibri" panose="020F0502020204030204" pitchFamily="34" charset="0"/>
              </a:rPr>
              <a:t>Doctrines of Salvation</a:t>
            </a:r>
            <a:r>
              <a:rPr lang="en-US" sz="2700" dirty="0">
                <a:latin typeface="Calibri" panose="020F0502020204030204" pitchFamily="34" charset="0"/>
                <a:cs typeface="Calibri" panose="020F0502020204030204" pitchFamily="34" charset="0"/>
              </a:rPr>
              <a:t>, Joseph F. Smith, II:147)</a:t>
            </a:r>
          </a:p>
        </p:txBody>
      </p:sp>
      <p:sp>
        <p:nvSpPr>
          <p:cNvPr id="111620" name="Line 4">
            <a:extLst>
              <a:ext uri="{FF2B5EF4-FFF2-40B4-BE49-F238E27FC236}">
                <a16:creationId xmlns:a16="http://schemas.microsoft.com/office/drawing/2014/main" id="{BB506918-B09D-4A8E-BD12-EEB82413189E}"/>
              </a:ext>
            </a:extLst>
          </p:cNvPr>
          <p:cNvSpPr>
            <a:spLocks noChangeShapeType="1"/>
          </p:cNvSpPr>
          <p:nvPr/>
        </p:nvSpPr>
        <p:spPr bwMode="auto">
          <a:xfrm>
            <a:off x="776750" y="1284755"/>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580105" y="65863"/>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Baptism for the Dead</a:t>
            </a:r>
          </a:p>
        </p:txBody>
      </p:sp>
      <p:pic>
        <p:nvPicPr>
          <p:cNvPr id="3" name="Picture 2" descr="A close up of a bowl&#10;&#10;Description automatically generated">
            <a:extLst>
              <a:ext uri="{FF2B5EF4-FFF2-40B4-BE49-F238E27FC236}">
                <a16:creationId xmlns:a16="http://schemas.microsoft.com/office/drawing/2014/main" id="{9D1C89C6-140F-429A-8F7A-CBA84459B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208" y="1959294"/>
            <a:ext cx="4494792" cy="3979390"/>
          </a:xfrm>
          <a:prstGeom prst="rect">
            <a:avLst/>
          </a:prstGeom>
          <a:ln>
            <a:solidFill>
              <a:schemeClr val="tx1"/>
            </a:solidFill>
          </a:ln>
        </p:spPr>
      </p:pic>
    </p:spTree>
    <p:extLst>
      <p:ext uri="{BB962C8B-B14F-4D97-AF65-F5344CB8AC3E}">
        <p14:creationId xmlns:p14="http://schemas.microsoft.com/office/powerpoint/2010/main" val="425038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11619">
                                            <p:txEl>
                                              <p:pRg st="2" end="2"/>
                                            </p:txEl>
                                          </p:spTgt>
                                        </p:tgtEl>
                                        <p:attrNameLst>
                                          <p:attrName>style.visibility</p:attrName>
                                        </p:attrNameLst>
                                      </p:cBhvr>
                                      <p:to>
                                        <p:strVal val="visible"/>
                                      </p:to>
                                    </p:set>
                                    <p:animEffect transition="in" filter="fade">
                                      <p:cBhvr>
                                        <p:cTn id="18" dur="1000"/>
                                        <p:tgtEl>
                                          <p:spTgt spid="111619">
                                            <p:txEl>
                                              <p:pRg st="2" end="2"/>
                                            </p:txEl>
                                          </p:spTgt>
                                        </p:tgtEl>
                                      </p:cBhvr>
                                    </p:animEffect>
                                    <p:anim calcmode="lin" valueType="num">
                                      <p:cBhvr>
                                        <p:cTn id="19"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19</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776749" y="1612493"/>
            <a:ext cx="10805651" cy="4866962"/>
          </a:xfrm>
        </p:spPr>
        <p:txBody>
          <a:bodyPr/>
          <a:lstStyle/>
          <a:p>
            <a:pPr marL="225425" indent="-225425" eaLnBrk="1" hangingPunct="1">
              <a:spcBef>
                <a:spcPts val="600"/>
              </a:spcBef>
              <a:defRPr/>
            </a:pPr>
            <a:r>
              <a:rPr lang="en-US" sz="4000" dirty="0">
                <a:latin typeface="Calibri" panose="020F0502020204030204" pitchFamily="34" charset="0"/>
                <a:cs typeface="Calibri" panose="020F0502020204030204" pitchFamily="34" charset="0"/>
              </a:rPr>
              <a:t>Genealogies produce disputes, not faith,   unprofitable, vain…avoid, </a:t>
            </a:r>
            <a:r>
              <a:rPr lang="en-US" sz="4000" i="1" dirty="0">
                <a:latin typeface="Calibri" panose="020F0502020204030204" pitchFamily="34" charset="0"/>
                <a:cs typeface="Calibri" panose="020F0502020204030204" pitchFamily="34" charset="0"/>
              </a:rPr>
              <a:t>1 Tim. 1:3-4; Titus 3:9</a:t>
            </a:r>
          </a:p>
          <a:p>
            <a:pPr marL="225425" indent="-225425" eaLnBrk="1" hangingPunct="1">
              <a:spcBef>
                <a:spcPts val="600"/>
              </a:spcBef>
              <a:defRPr/>
            </a:pPr>
            <a:r>
              <a:rPr lang="en-US" sz="4000" dirty="0">
                <a:latin typeface="Calibri" panose="020F0502020204030204" pitchFamily="34" charset="0"/>
                <a:cs typeface="Calibri" panose="020F0502020204030204" pitchFamily="34" charset="0"/>
              </a:rPr>
              <a:t>One baptism, </a:t>
            </a:r>
            <a:r>
              <a:rPr lang="en-US" sz="4000" i="1" dirty="0">
                <a:latin typeface="Calibri" panose="020F0502020204030204" pitchFamily="34" charset="0"/>
                <a:cs typeface="Calibri" panose="020F0502020204030204" pitchFamily="34" charset="0"/>
              </a:rPr>
              <a:t>Ephesians 4:5</a:t>
            </a:r>
          </a:p>
          <a:p>
            <a:pPr marL="225425" indent="-225425" eaLnBrk="1" hangingPunct="1">
              <a:spcBef>
                <a:spcPts val="600"/>
              </a:spcBef>
              <a:defRPr/>
            </a:pPr>
            <a:r>
              <a:rPr lang="en-US" sz="4000" dirty="0">
                <a:latin typeface="Calibri" panose="020F0502020204030204" pitchFamily="34" charset="0"/>
                <a:cs typeface="Calibri" panose="020F0502020204030204" pitchFamily="34" charset="0"/>
              </a:rPr>
              <a:t>Context of </a:t>
            </a:r>
            <a:r>
              <a:rPr lang="en-US" sz="4000" i="1" dirty="0">
                <a:latin typeface="Calibri" panose="020F0502020204030204" pitchFamily="34" charset="0"/>
                <a:cs typeface="Calibri" panose="020F0502020204030204" pitchFamily="34" charset="0"/>
              </a:rPr>
              <a:t>1 Cor. 15:29 </a:t>
            </a:r>
            <a:r>
              <a:rPr lang="en-US" sz="4000" dirty="0">
                <a:latin typeface="Calibri" panose="020F0502020204030204" pitchFamily="34" charset="0"/>
                <a:cs typeface="Calibri" panose="020F0502020204030204" pitchFamily="34" charset="0"/>
              </a:rPr>
              <a:t>is resurrection of the dead</a:t>
            </a:r>
          </a:p>
          <a:p>
            <a:pPr marL="225425" indent="-225425" eaLnBrk="1" hangingPunct="1">
              <a:spcBef>
                <a:spcPts val="600"/>
              </a:spcBef>
              <a:defRPr/>
            </a:pPr>
            <a:r>
              <a:rPr lang="en-US" sz="4000" dirty="0">
                <a:latin typeface="Calibri" panose="020F0502020204030204" pitchFamily="34" charset="0"/>
                <a:cs typeface="Calibri" panose="020F0502020204030204" pitchFamily="34" charset="0"/>
              </a:rPr>
              <a:t>If choice is available in next life, then LDS should not preach their gospel now </a:t>
            </a:r>
            <a:r>
              <a:rPr lang="en-US" sz="4000" i="1" dirty="0">
                <a:latin typeface="Calibri" panose="020F0502020204030204" pitchFamily="34" charset="0"/>
                <a:cs typeface="Calibri" panose="020F0502020204030204" pitchFamily="34" charset="0"/>
              </a:rPr>
              <a:t>(Mark 16:15)</a:t>
            </a:r>
          </a:p>
          <a:p>
            <a:pPr marL="625475" lvl="1" indent="-225425" eaLnBrk="1" hangingPunct="1">
              <a:spcBef>
                <a:spcPts val="600"/>
              </a:spcBef>
              <a:defRPr/>
            </a:pPr>
            <a:r>
              <a:rPr lang="en-US" sz="3800" b="1" dirty="0">
                <a:latin typeface="Calibri" panose="020F0502020204030204" pitchFamily="34" charset="0"/>
                <a:cs typeface="Calibri" panose="020F0502020204030204" pitchFamily="34" charset="0"/>
              </a:rPr>
              <a:t>All are commanded to repent now </a:t>
            </a:r>
            <a:r>
              <a:rPr lang="en-US" sz="3800" i="1" dirty="0">
                <a:latin typeface="Calibri" panose="020F0502020204030204" pitchFamily="34" charset="0"/>
                <a:cs typeface="Calibri" panose="020F0502020204030204" pitchFamily="34" charset="0"/>
              </a:rPr>
              <a:t>(Acts 17:30)</a:t>
            </a:r>
          </a:p>
        </p:txBody>
      </p:sp>
      <p:sp>
        <p:nvSpPr>
          <p:cNvPr id="111620" name="Line 4">
            <a:extLst>
              <a:ext uri="{FF2B5EF4-FFF2-40B4-BE49-F238E27FC236}">
                <a16:creationId xmlns:a16="http://schemas.microsoft.com/office/drawing/2014/main" id="{BB506918-B09D-4A8E-BD12-EEB82413189E}"/>
              </a:ext>
            </a:extLst>
          </p:cNvPr>
          <p:cNvSpPr>
            <a:spLocks noChangeShapeType="1"/>
          </p:cNvSpPr>
          <p:nvPr/>
        </p:nvSpPr>
        <p:spPr bwMode="auto">
          <a:xfrm>
            <a:off x="776749" y="1373245"/>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658762" y="230245"/>
            <a:ext cx="10805651"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Bible and Baptism for the Dead</a:t>
            </a:r>
          </a:p>
        </p:txBody>
      </p:sp>
    </p:spTree>
    <p:extLst>
      <p:ext uri="{BB962C8B-B14F-4D97-AF65-F5344CB8AC3E}">
        <p14:creationId xmlns:p14="http://schemas.microsoft.com/office/powerpoint/2010/main" val="4227737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1619">
                                            <p:txEl>
                                              <p:pRg st="2" end="2"/>
                                            </p:txEl>
                                          </p:spTgt>
                                        </p:tgtEl>
                                        <p:attrNameLst>
                                          <p:attrName>style.visibility</p:attrName>
                                        </p:attrNameLst>
                                      </p:cBhvr>
                                      <p:to>
                                        <p:strVal val="visible"/>
                                      </p:to>
                                    </p:set>
                                    <p:animEffect transition="in" filter="fade">
                                      <p:cBhvr>
                                        <p:cTn id="21" dur="1000"/>
                                        <p:tgtEl>
                                          <p:spTgt spid="111619">
                                            <p:txEl>
                                              <p:pRg st="2" end="2"/>
                                            </p:txEl>
                                          </p:spTgt>
                                        </p:tgtEl>
                                      </p:cBhvr>
                                    </p:animEffect>
                                    <p:anim calcmode="lin" valueType="num">
                                      <p:cBhvr>
                                        <p:cTn id="22"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Effect transition="in" filter="fade">
                                      <p:cBhvr>
                                        <p:cTn id="28" dur="1000"/>
                                        <p:tgtEl>
                                          <p:spTgt spid="111619">
                                            <p:txEl>
                                              <p:pRg st="3" end="3"/>
                                            </p:txEl>
                                          </p:spTgt>
                                        </p:tgtEl>
                                      </p:cBhvr>
                                    </p:animEffect>
                                    <p:anim calcmode="lin" valueType="num">
                                      <p:cBhvr>
                                        <p:cTn id="29"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1619">
                                            <p:txEl>
                                              <p:pRg st="4" end="4"/>
                                            </p:txEl>
                                          </p:spTgt>
                                        </p:tgtEl>
                                        <p:attrNameLst>
                                          <p:attrName>style.visibility</p:attrName>
                                        </p:attrNameLst>
                                      </p:cBhvr>
                                      <p:to>
                                        <p:strVal val="visible"/>
                                      </p:to>
                                    </p:set>
                                    <p:animEffect transition="in" filter="fade">
                                      <p:cBhvr>
                                        <p:cTn id="35" dur="1000"/>
                                        <p:tgtEl>
                                          <p:spTgt spid="111619">
                                            <p:txEl>
                                              <p:pRg st="4" end="4"/>
                                            </p:txEl>
                                          </p:spTgt>
                                        </p:tgtEl>
                                      </p:cBhvr>
                                    </p:animEffect>
                                    <p:anim calcmode="lin" valueType="num">
                                      <p:cBhvr>
                                        <p:cTn id="36" dur="10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16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B9363A-088D-4820-B917-67FA9A7DDBDC}"/>
              </a:ext>
            </a:extLst>
          </p:cNvPr>
          <p:cNvSpPr>
            <a:spLocks noGrp="1"/>
          </p:cNvSpPr>
          <p:nvPr>
            <p:ph type="sldNum" sz="quarter" idx="12"/>
          </p:nvPr>
        </p:nvSpPr>
        <p:spPr>
          <a:xfrm>
            <a:off x="10668000" y="6430962"/>
            <a:ext cx="1219200" cy="3968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A26D0A-FFF5-4587-9CB8-D39B53E50385}"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290" name="Rectangle 2">
            <a:extLst>
              <a:ext uri="{FF2B5EF4-FFF2-40B4-BE49-F238E27FC236}">
                <a16:creationId xmlns:a16="http://schemas.microsoft.com/office/drawing/2014/main" id="{0F0103C1-49A8-41FA-9E44-D387828A8F7B}"/>
              </a:ext>
            </a:extLst>
          </p:cNvPr>
          <p:cNvSpPr>
            <a:spLocks noGrp="1" noChangeArrowheads="1"/>
          </p:cNvSpPr>
          <p:nvPr>
            <p:ph type="title"/>
          </p:nvPr>
        </p:nvSpPr>
        <p:spPr>
          <a:xfrm>
            <a:off x="1066800" y="228600"/>
            <a:ext cx="10058400" cy="1295400"/>
          </a:xfrm>
        </p:spPr>
        <p:txBody>
          <a:bodyPr/>
          <a:lstStyle/>
          <a:p>
            <a:pPr eaLnBrk="1" hangingPunct="1">
              <a:defRPr/>
            </a:pPr>
            <a:r>
              <a:rPr lang="en-US" sz="60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Test LDS Religion with the Bible</a:t>
            </a:r>
          </a:p>
        </p:txBody>
      </p:sp>
      <p:sp>
        <p:nvSpPr>
          <p:cNvPr id="12291" name="Rectangle 3">
            <a:extLst>
              <a:ext uri="{FF2B5EF4-FFF2-40B4-BE49-F238E27FC236}">
                <a16:creationId xmlns:a16="http://schemas.microsoft.com/office/drawing/2014/main" id="{DCD4CF5E-F111-4832-9737-41DEEE91C9B7}"/>
              </a:ext>
            </a:extLst>
          </p:cNvPr>
          <p:cNvSpPr>
            <a:spLocks noGrp="1" noChangeArrowheads="1"/>
          </p:cNvSpPr>
          <p:nvPr>
            <p:ph type="body" idx="1"/>
          </p:nvPr>
        </p:nvSpPr>
        <p:spPr>
          <a:xfrm>
            <a:off x="1066800" y="1676400"/>
            <a:ext cx="10058400" cy="5181600"/>
          </a:xfrm>
        </p:spPr>
        <p:txBody>
          <a:bodyPr/>
          <a:lstStyle/>
          <a:p>
            <a:pPr marL="0" indent="0" eaLnBrk="1" hangingPunct="1">
              <a:buNone/>
              <a:defRPr/>
            </a:pPr>
            <a:r>
              <a:rPr lang="en-US" sz="4000" dirty="0">
                <a:latin typeface="Calibri" panose="020F0502020204030204" pitchFamily="34" charset="0"/>
                <a:cs typeface="Calibri" panose="020F0502020204030204" pitchFamily="34" charset="0"/>
              </a:rPr>
              <a:t>“I say to the whole world, receive the truth, no matter who presents it to you.  </a:t>
            </a:r>
            <a:endParaRPr lang="en-US" sz="1000" dirty="0">
              <a:latin typeface="Calibri" panose="020F0502020204030204" pitchFamily="34" charset="0"/>
              <a:cs typeface="Calibri" panose="020F0502020204030204" pitchFamily="34" charset="0"/>
            </a:endParaRPr>
          </a:p>
          <a:p>
            <a:pPr marL="0" indent="0" eaLnBrk="1" hangingPunct="1">
              <a:buNone/>
              <a:defRPr/>
            </a:pPr>
            <a:endParaRPr lang="en-US" sz="1000" dirty="0">
              <a:latin typeface="Calibri" panose="020F0502020204030204" pitchFamily="34" charset="0"/>
              <a:cs typeface="Calibri" panose="020F0502020204030204" pitchFamily="34" charset="0"/>
            </a:endParaRPr>
          </a:p>
          <a:p>
            <a:pPr marL="0" indent="0" eaLnBrk="1" hangingPunct="1">
              <a:buNone/>
              <a:defRPr/>
            </a:pPr>
            <a:r>
              <a:rPr lang="en-US" sz="4000" dirty="0">
                <a:latin typeface="Calibri" panose="020F0502020204030204" pitchFamily="34" charset="0"/>
                <a:cs typeface="Calibri" panose="020F0502020204030204" pitchFamily="34" charset="0"/>
              </a:rPr>
              <a:t>“Take up the Bible, compare the religion of the Latter-day Saints with it, and see if it will pass the test.”</a:t>
            </a:r>
            <a:endParaRPr lang="en-US" sz="1000" dirty="0">
              <a:latin typeface="Calibri" panose="020F0502020204030204" pitchFamily="34" charset="0"/>
              <a:cs typeface="Calibri" panose="020F0502020204030204" pitchFamily="34" charset="0"/>
            </a:endParaRPr>
          </a:p>
          <a:p>
            <a:pPr marL="0" indent="0" algn="r" eaLnBrk="1" hangingPunct="1">
              <a:buNone/>
              <a:defRPr/>
            </a:pPr>
            <a:r>
              <a:rPr lang="en-US" sz="3600" dirty="0">
                <a:latin typeface="Calibri" panose="020F0502020204030204" pitchFamily="34" charset="0"/>
                <a:cs typeface="Calibri" panose="020F0502020204030204" pitchFamily="34" charset="0"/>
              </a:rPr>
              <a:t>President Brigham Young</a:t>
            </a:r>
            <a:br>
              <a:rPr lang="en-US" sz="3600" dirty="0">
                <a:latin typeface="Calibri" panose="020F0502020204030204" pitchFamily="34" charset="0"/>
                <a:cs typeface="Calibri" panose="020F0502020204030204" pitchFamily="34" charset="0"/>
              </a:rPr>
            </a:br>
            <a:r>
              <a:rPr lang="en-US" sz="3600" i="1" dirty="0">
                <a:latin typeface="Calibri" panose="020F0502020204030204" pitchFamily="34" charset="0"/>
                <a:cs typeface="Calibri" panose="020F0502020204030204" pitchFamily="34" charset="0"/>
              </a:rPr>
              <a:t>Journal of Discourses</a:t>
            </a:r>
            <a:r>
              <a:rPr lang="en-US" sz="3600" dirty="0">
                <a:latin typeface="Calibri" panose="020F0502020204030204" pitchFamily="34" charset="0"/>
                <a:cs typeface="Calibri" panose="020F0502020204030204" pitchFamily="34" charset="0"/>
              </a:rPr>
              <a:t>, XVI:46, May 18, 1873</a:t>
            </a:r>
          </a:p>
        </p:txBody>
      </p:sp>
      <p:pic>
        <p:nvPicPr>
          <p:cNvPr id="5" name="Picture 4" descr="A close up of a logo&#10;&#10;Description automatically generated">
            <a:extLst>
              <a:ext uri="{FF2B5EF4-FFF2-40B4-BE49-F238E27FC236}">
                <a16:creationId xmlns:a16="http://schemas.microsoft.com/office/drawing/2014/main" id="{5EF8EE1C-9E3E-476F-862A-8C736720B27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05598E9E-0A52-4C9E-8E95-A96DBEDA11F4}"/>
              </a:ext>
            </a:extLst>
          </p:cNvPr>
          <p:cNvSpPr>
            <a:spLocks noGrp="1"/>
          </p:cNvSpPr>
          <p:nvPr>
            <p:ph type="sldNum" sz="quarter" idx="12"/>
          </p:nvPr>
        </p:nvSpPr>
        <p:spPr>
          <a:xfrm>
            <a:off x="9831766" y="6512027"/>
            <a:ext cx="2133600" cy="32385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9CDB5DB-AE74-42AE-AFCE-B0524FD49729}" type="slidenum">
              <a:rPr lang="en-US" altLang="en-US" sz="1200">
                <a:latin typeface="Calibri" panose="020F0502020204030204" pitchFamily="34" charset="0"/>
                <a:cs typeface="Calibri" panose="020F0502020204030204" pitchFamily="34" charset="0"/>
              </a:rPr>
              <a:pPr/>
              <a:t>20</a:t>
            </a:fld>
            <a:endParaRPr lang="en-US" altLang="en-US" sz="1200" dirty="0">
              <a:latin typeface="Calibri" panose="020F0502020204030204" pitchFamily="34" charset="0"/>
              <a:cs typeface="Calibri" panose="020F0502020204030204" pitchFamily="34" charset="0"/>
            </a:endParaRPr>
          </a:p>
        </p:txBody>
      </p:sp>
      <p:sp>
        <p:nvSpPr>
          <p:cNvPr id="117764" name="Rectangle 4">
            <a:extLst>
              <a:ext uri="{FF2B5EF4-FFF2-40B4-BE49-F238E27FC236}">
                <a16:creationId xmlns:a16="http://schemas.microsoft.com/office/drawing/2014/main" id="{E1D3FDEE-9613-4AB5-AD7A-720A3BC3F79A}"/>
              </a:ext>
            </a:extLst>
          </p:cNvPr>
          <p:cNvSpPr>
            <a:spLocks noChangeArrowheads="1"/>
          </p:cNvSpPr>
          <p:nvPr/>
        </p:nvSpPr>
        <p:spPr bwMode="auto">
          <a:xfrm>
            <a:off x="1523999" y="42352"/>
            <a:ext cx="9144000" cy="1538883"/>
          </a:xfrm>
          <a:prstGeom prst="rect">
            <a:avLst/>
          </a:prstGeom>
          <a:noFill/>
          <a:ln w="9525">
            <a:noFill/>
            <a:miter lim="800000"/>
            <a:headEnd/>
            <a:tailEnd/>
          </a:ln>
          <a:effectLst/>
        </p:spPr>
        <p:txBody>
          <a:bodyPr anchor="ctr">
            <a:spAutoFit/>
          </a:bodyPr>
          <a:lstStyle/>
          <a:p>
            <a:pPr algn="ctr">
              <a:defRPr/>
            </a:pPr>
            <a:r>
              <a:rPr lang="en-US" sz="54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One Baptism</a:t>
            </a:r>
            <a:endParaRPr lang="en-US" sz="4800" b="1" cap="small" dirty="0">
              <a:solidFill>
                <a:srgbClr val="A50021"/>
              </a:solidFill>
              <a:effectLst>
                <a:outerShdw blurRad="38100" dist="38100" dir="2700000" algn="tl">
                  <a:srgbClr val="FFFFFF"/>
                </a:outerShdw>
              </a:effectLst>
              <a:latin typeface="Calibri" panose="020F0502020204030204" pitchFamily="34" charset="0"/>
              <a:cs typeface="Calibri" panose="020F0502020204030204" pitchFamily="34" charset="0"/>
            </a:endParaRPr>
          </a:p>
          <a:p>
            <a:pPr algn="ctr">
              <a:defRPr/>
            </a:pPr>
            <a:r>
              <a:rPr lang="en-US" sz="4000" i="1" dirty="0">
                <a:latin typeface="Calibri" panose="020F0502020204030204" pitchFamily="34" charset="0"/>
                <a:cs typeface="Calibri" panose="020F0502020204030204" pitchFamily="34" charset="0"/>
              </a:rPr>
              <a:t>Ephesians 4:5; Galatians 1:6-9</a:t>
            </a:r>
          </a:p>
        </p:txBody>
      </p:sp>
      <p:graphicFrame>
        <p:nvGraphicFramePr>
          <p:cNvPr id="117858" name="Group 98">
            <a:extLst>
              <a:ext uri="{FF2B5EF4-FFF2-40B4-BE49-F238E27FC236}">
                <a16:creationId xmlns:a16="http://schemas.microsoft.com/office/drawing/2014/main" id="{92EEB5AA-33AC-4948-8202-A838DFFE4978}"/>
              </a:ext>
            </a:extLst>
          </p:cNvPr>
          <p:cNvGraphicFramePr>
            <a:graphicFrameLocks noGrp="1"/>
          </p:cNvGraphicFramePr>
          <p:nvPr>
            <p:extLst>
              <p:ext uri="{D42A27DB-BD31-4B8C-83A1-F6EECF244321}">
                <p14:modId xmlns:p14="http://schemas.microsoft.com/office/powerpoint/2010/main" val="3703991894"/>
              </p:ext>
            </p:extLst>
          </p:nvPr>
        </p:nvGraphicFramePr>
        <p:xfrm>
          <a:off x="658760" y="1662138"/>
          <a:ext cx="10874478" cy="3980199"/>
        </p:xfrm>
        <a:graphic>
          <a:graphicData uri="http://schemas.openxmlformats.org/drawingml/2006/table">
            <a:tbl>
              <a:tblPr/>
              <a:tblGrid>
                <a:gridCol w="5437239">
                  <a:extLst>
                    <a:ext uri="{9D8B030D-6E8A-4147-A177-3AD203B41FA5}">
                      <a16:colId xmlns:a16="http://schemas.microsoft.com/office/drawing/2014/main" val="20000"/>
                    </a:ext>
                  </a:extLst>
                </a:gridCol>
                <a:gridCol w="5437239">
                  <a:extLst>
                    <a:ext uri="{9D8B030D-6E8A-4147-A177-3AD203B41FA5}">
                      <a16:colId xmlns:a16="http://schemas.microsoft.com/office/drawing/2014/main" val="20001"/>
                    </a:ext>
                  </a:extLst>
                </a:gridCol>
              </a:tblGrid>
              <a:tr h="729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BIBLE: Great Commission</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LDS: Baptism for the Dead</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For the living</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For the dead</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Personal</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Proxy</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Remission of sins</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Gives a choice</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Biblical</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Calibri" panose="020F0502020204030204" pitchFamily="34" charset="0"/>
                          <a:cs typeface="Calibri" panose="020F0502020204030204" pitchFamily="34" charset="0"/>
                        </a:rPr>
                        <a:t>Non-Biblical</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TRUE!</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FALSE!</a:t>
                      </a:r>
                    </a:p>
                  </a:txBody>
                  <a:tcPr marL="101510" marR="101510" marT="50755" marB="507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7805" name="Rectangle 45">
            <a:extLst>
              <a:ext uri="{FF2B5EF4-FFF2-40B4-BE49-F238E27FC236}">
                <a16:creationId xmlns:a16="http://schemas.microsoft.com/office/drawing/2014/main" id="{5388425A-700F-4346-B091-86B2B4B3A641}"/>
              </a:ext>
            </a:extLst>
          </p:cNvPr>
          <p:cNvSpPr>
            <a:spLocks noChangeArrowheads="1"/>
          </p:cNvSpPr>
          <p:nvPr/>
        </p:nvSpPr>
        <p:spPr bwMode="auto">
          <a:xfrm>
            <a:off x="1140862" y="5723240"/>
            <a:ext cx="9910278" cy="707886"/>
          </a:xfrm>
          <a:prstGeom prst="rect">
            <a:avLst/>
          </a:prstGeom>
          <a:noFill/>
          <a:ln w="9525">
            <a:noFill/>
            <a:miter lim="800000"/>
            <a:headEnd/>
            <a:tailEnd/>
          </a:ln>
          <a:effectLst/>
        </p:spPr>
        <p:txBody>
          <a:bodyPr wrap="none" anchor="ctr">
            <a:spAutoFit/>
          </a:bodyPr>
          <a:lstStyle/>
          <a:p>
            <a:pPr algn="ctr">
              <a:defRPr/>
            </a:pPr>
            <a:r>
              <a:rPr lang="en-US" sz="40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Baptism for the Dead is a </a:t>
            </a:r>
            <a:r>
              <a:rPr lang="en-US" sz="4000" b="1" i="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Different</a:t>
            </a:r>
            <a:r>
              <a:rPr lang="en-US" sz="40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 Gospel!</a:t>
            </a:r>
          </a:p>
        </p:txBody>
      </p:sp>
      <p:pic>
        <p:nvPicPr>
          <p:cNvPr id="6" name="Picture 5" descr="A close up of a logo&#10;&#10;Description automatically generated">
            <a:extLst>
              <a:ext uri="{FF2B5EF4-FFF2-40B4-BE49-F238E27FC236}">
                <a16:creationId xmlns:a16="http://schemas.microsoft.com/office/drawing/2014/main" id="{FFFEF7BD-3775-4674-A455-6F475B81ADD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805"/>
                                        </p:tgtEl>
                                        <p:attrNameLst>
                                          <p:attrName>style.visibility</p:attrName>
                                        </p:attrNameLst>
                                      </p:cBhvr>
                                      <p:to>
                                        <p:strVal val="visible"/>
                                      </p:to>
                                    </p:set>
                                    <p:animEffect transition="in" filter="fade">
                                      <p:cBhvr>
                                        <p:cTn id="7" dur="500"/>
                                        <p:tgtEl>
                                          <p:spTgt spid="117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21</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907024" y="1700732"/>
            <a:ext cx="10377947" cy="4391328"/>
          </a:xfrm>
        </p:spPr>
        <p:txBody>
          <a:bodyPr/>
          <a:lstStyle/>
          <a:p>
            <a:pPr marL="285750" indent="-285750" eaLnBrk="1" hangingPunct="1">
              <a:defRPr/>
            </a:pPr>
            <a:r>
              <a:rPr lang="en-US" sz="4000" dirty="0">
                <a:latin typeface="Calibri" panose="020F0502020204030204" pitchFamily="34" charset="0"/>
                <a:cs typeface="Calibri" panose="020F0502020204030204" pitchFamily="34" charset="0"/>
              </a:rPr>
              <a:t>The </a:t>
            </a:r>
            <a:r>
              <a:rPr lang="en-US" sz="4000" u="sng" dirty="0">
                <a:latin typeface="Calibri" panose="020F0502020204030204" pitchFamily="34" charset="0"/>
                <a:cs typeface="Calibri" panose="020F0502020204030204" pitchFamily="34" charset="0"/>
              </a:rPr>
              <a:t>Baptism</a:t>
            </a:r>
            <a:r>
              <a:rPr lang="en-US" sz="4000" dirty="0">
                <a:latin typeface="Calibri" panose="020F0502020204030204" pitchFamily="34" charset="0"/>
                <a:cs typeface="Calibri" panose="020F0502020204030204" pitchFamily="34" charset="0"/>
              </a:rPr>
              <a:t> of Mormonism is </a:t>
            </a:r>
            <a:r>
              <a:rPr lang="en-US" sz="4000" b="1" i="1" dirty="0">
                <a:solidFill>
                  <a:srgbClr val="A50021"/>
                </a:solidFill>
                <a:latin typeface="Calibri" panose="020F0502020204030204" pitchFamily="34" charset="0"/>
                <a:cs typeface="Calibri" panose="020F0502020204030204" pitchFamily="34" charset="0"/>
              </a:rPr>
              <a:t>NOT</a:t>
            </a:r>
            <a:r>
              <a:rPr lang="en-US" sz="4000" dirty="0">
                <a:solidFill>
                  <a:srgbClr val="000099"/>
                </a:solidFill>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the </a:t>
            </a:r>
            <a:r>
              <a:rPr lang="en-US" sz="4000" u="sng" dirty="0">
                <a:latin typeface="Calibri" panose="020F0502020204030204" pitchFamily="34" charset="0"/>
                <a:cs typeface="Calibri" panose="020F0502020204030204" pitchFamily="34" charset="0"/>
              </a:rPr>
              <a:t>Baptism</a:t>
            </a:r>
            <a:r>
              <a:rPr lang="en-US" sz="4000" dirty="0">
                <a:latin typeface="Calibri" panose="020F0502020204030204" pitchFamily="34" charset="0"/>
                <a:cs typeface="Calibri" panose="020F0502020204030204" pitchFamily="34" charset="0"/>
              </a:rPr>
              <a:t> of the Bible</a:t>
            </a:r>
          </a:p>
          <a:p>
            <a:pPr lvl="1" eaLnBrk="1" hangingPunct="1">
              <a:defRPr/>
            </a:pPr>
            <a:r>
              <a:rPr lang="en-US" sz="3600" dirty="0">
                <a:latin typeface="Calibri" panose="020F0502020204030204" pitchFamily="34" charset="0"/>
                <a:cs typeface="Calibri" panose="020F0502020204030204" pitchFamily="34" charset="0"/>
              </a:rPr>
              <a:t>Bible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Mormon doctrine,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and Mormon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Bible doctrine</a:t>
            </a:r>
          </a:p>
          <a:p>
            <a:pPr lvl="1" eaLnBrk="1" hangingPunct="1">
              <a:defRPr/>
            </a:pPr>
            <a:r>
              <a:rPr lang="en-US" sz="3600" dirty="0">
                <a:latin typeface="Calibri" panose="020F0502020204030204" pitchFamily="34" charset="0"/>
                <a:cs typeface="Calibri" panose="020F0502020204030204" pitchFamily="34" charset="0"/>
              </a:rPr>
              <a:t>They are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one and the same</a:t>
            </a:r>
          </a:p>
          <a:p>
            <a:pPr lvl="1" eaLnBrk="1" hangingPunct="1">
              <a:defRPr/>
            </a:pPr>
            <a:r>
              <a:rPr lang="en-US" sz="3600" b="1" i="1" dirty="0">
                <a:solidFill>
                  <a:srgbClr val="0000FF"/>
                </a:solidFill>
                <a:latin typeface="Calibri" panose="020F0502020204030204" pitchFamily="34" charset="0"/>
                <a:cs typeface="Calibri" panose="020F0502020204030204" pitchFamily="34" charset="0"/>
              </a:rPr>
              <a:t>No Mormon truly believes the Bible, and a </a:t>
            </a:r>
            <a:br>
              <a:rPr lang="en-US" sz="3600" b="1" i="1" dirty="0">
                <a:solidFill>
                  <a:srgbClr val="0000FF"/>
                </a:solidFill>
                <a:latin typeface="Calibri" panose="020F0502020204030204" pitchFamily="34" charset="0"/>
                <a:cs typeface="Calibri" panose="020F0502020204030204" pitchFamily="34" charset="0"/>
              </a:rPr>
            </a:br>
            <a:r>
              <a:rPr lang="en-US" sz="3600" b="1" i="1" dirty="0">
                <a:solidFill>
                  <a:srgbClr val="0000FF"/>
                </a:solidFill>
                <a:latin typeface="Calibri" panose="020F0502020204030204" pitchFamily="34" charset="0"/>
                <a:cs typeface="Calibri" panose="020F0502020204030204" pitchFamily="34" charset="0"/>
              </a:rPr>
              <a:t>true Bible believer cannot be a Mormon!</a:t>
            </a:r>
          </a:p>
          <a:p>
            <a:pPr marL="225425" indent="-225425" eaLnBrk="1" hangingPunct="1">
              <a:spcBef>
                <a:spcPts val="600"/>
              </a:spcBef>
              <a:defRPr/>
            </a:pPr>
            <a:endParaRPr lang="en-US" i="1" dirty="0">
              <a:latin typeface="Calibri" panose="020F0502020204030204" pitchFamily="34" charset="0"/>
              <a:cs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309714" y="206701"/>
            <a:ext cx="11572568" cy="1221937"/>
          </a:xfrm>
        </p:spPr>
        <p:txBody>
          <a:bodyPr/>
          <a:lstStyle/>
          <a:p>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Concerning Baptism for the Dead</a:t>
            </a:r>
          </a:p>
        </p:txBody>
      </p:sp>
    </p:spTree>
    <p:extLst>
      <p:ext uri="{BB962C8B-B14F-4D97-AF65-F5344CB8AC3E}">
        <p14:creationId xmlns:p14="http://schemas.microsoft.com/office/powerpoint/2010/main" val="3259166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500"/>
                                  </p:stCondLst>
                                  <p:childTnLst>
                                    <p:set>
                                      <p:cBhvr>
                                        <p:cTn id="18" dur="1" fill="hold">
                                          <p:stCondLst>
                                            <p:cond delay="0"/>
                                          </p:stCondLst>
                                        </p:cTn>
                                        <p:tgtEl>
                                          <p:spTgt spid="111619">
                                            <p:txEl>
                                              <p:pRg st="2" end="2"/>
                                            </p:txEl>
                                          </p:spTgt>
                                        </p:tgtEl>
                                        <p:attrNameLst>
                                          <p:attrName>style.visibility</p:attrName>
                                        </p:attrNameLst>
                                      </p:cBhvr>
                                      <p:to>
                                        <p:strVal val="visible"/>
                                      </p:to>
                                    </p:set>
                                    <p:animEffect transition="in" filter="fade">
                                      <p:cBhvr>
                                        <p:cTn id="19" dur="1000"/>
                                        <p:tgtEl>
                                          <p:spTgt spid="111619">
                                            <p:txEl>
                                              <p:pRg st="2" end="2"/>
                                            </p:txEl>
                                          </p:spTgt>
                                        </p:tgtEl>
                                      </p:cBhvr>
                                    </p:animEffect>
                                    <p:anim calcmode="lin" valueType="num">
                                      <p:cBhvr>
                                        <p:cTn id="20"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500"/>
                                  </p:stCondLst>
                                  <p:childTnLst>
                                    <p:set>
                                      <p:cBhvr>
                                        <p:cTn id="24" dur="1" fill="hold">
                                          <p:stCondLst>
                                            <p:cond delay="0"/>
                                          </p:stCondLst>
                                        </p:cTn>
                                        <p:tgtEl>
                                          <p:spTgt spid="111619">
                                            <p:txEl>
                                              <p:pRg st="3" end="3"/>
                                            </p:txEl>
                                          </p:spTgt>
                                        </p:tgtEl>
                                        <p:attrNameLst>
                                          <p:attrName>style.visibility</p:attrName>
                                        </p:attrNameLst>
                                      </p:cBhvr>
                                      <p:to>
                                        <p:strVal val="visible"/>
                                      </p:to>
                                    </p:set>
                                    <p:animEffect transition="in" filter="fade">
                                      <p:cBhvr>
                                        <p:cTn id="25" dur="1000"/>
                                        <p:tgtEl>
                                          <p:spTgt spid="111619">
                                            <p:txEl>
                                              <p:pRg st="3" end="3"/>
                                            </p:txEl>
                                          </p:spTgt>
                                        </p:tgtEl>
                                      </p:cBhvr>
                                    </p:animEffect>
                                    <p:anim calcmode="lin" valueType="num">
                                      <p:cBhvr>
                                        <p:cTn id="26"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0BACBF-2DDE-4F22-A54C-7EF204EBD6AF}"/>
              </a:ext>
            </a:extLst>
          </p:cNvPr>
          <p:cNvSpPr>
            <a:spLocks noGrp="1"/>
          </p:cNvSpPr>
          <p:nvPr>
            <p:ph type="sldNum" sz="quarter" idx="12"/>
          </p:nvPr>
        </p:nvSpPr>
        <p:spPr>
          <a:xfrm>
            <a:off x="9857232" y="6484940"/>
            <a:ext cx="2133600" cy="37306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DAB596A-2B6A-460B-B882-C0100156B067}" type="slidenum">
              <a:rPr lang="en-US" altLang="en-US" sz="1200">
                <a:latin typeface="Calibri" panose="020F0502020204030204" pitchFamily="34" charset="0"/>
                <a:cs typeface="Calibri" panose="020F0502020204030204" pitchFamily="34" charset="0"/>
              </a:rPr>
              <a:pPr/>
              <a:t>22</a:t>
            </a:fld>
            <a:endParaRPr lang="en-US" altLang="en-US" sz="1200" dirty="0">
              <a:latin typeface="Calibri" panose="020F0502020204030204" pitchFamily="34" charset="0"/>
              <a:cs typeface="Calibri" panose="020F0502020204030204" pitchFamily="34" charset="0"/>
            </a:endParaRPr>
          </a:p>
        </p:txBody>
      </p:sp>
      <p:sp>
        <p:nvSpPr>
          <p:cNvPr id="119811" name="Rectangle 3">
            <a:extLst>
              <a:ext uri="{FF2B5EF4-FFF2-40B4-BE49-F238E27FC236}">
                <a16:creationId xmlns:a16="http://schemas.microsoft.com/office/drawing/2014/main" id="{78D1B53C-E531-47B8-BE9E-67A9B9ACFAFA}"/>
              </a:ext>
            </a:extLst>
          </p:cNvPr>
          <p:cNvSpPr>
            <a:spLocks noGrp="1" noChangeArrowheads="1"/>
          </p:cNvSpPr>
          <p:nvPr>
            <p:ph type="body" idx="1"/>
          </p:nvPr>
        </p:nvSpPr>
        <p:spPr>
          <a:xfrm>
            <a:off x="499167" y="1484670"/>
            <a:ext cx="8110365" cy="4821279"/>
          </a:xfrm>
        </p:spPr>
        <p:txBody>
          <a:bodyPr/>
          <a:lstStyle/>
          <a:p>
            <a:pPr marL="225425" indent="-225425" eaLnBrk="1" hangingPunct="1">
              <a:defRPr/>
            </a:pPr>
            <a:r>
              <a:rPr lang="en-US" sz="4000" dirty="0">
                <a:latin typeface="Calibri" panose="020F0502020204030204" pitchFamily="34" charset="0"/>
                <a:cs typeface="Calibri" panose="020F0502020204030204" pitchFamily="34" charset="0"/>
              </a:rPr>
              <a:t>Marriage is “for time and for all eternity”</a:t>
            </a:r>
          </a:p>
          <a:p>
            <a:pPr marL="225425" indent="-225425" eaLnBrk="1" hangingPunct="1">
              <a:defRPr/>
            </a:pPr>
            <a:r>
              <a:rPr lang="en-US" sz="4000" dirty="0">
                <a:latin typeface="Calibri" panose="020F0502020204030204" pitchFamily="34" charset="0"/>
                <a:cs typeface="Calibri" panose="020F0502020204030204" pitchFamily="34" charset="0"/>
              </a:rPr>
              <a:t>Sealing of couples and families for all of eternity </a:t>
            </a:r>
            <a:r>
              <a:rPr lang="en-US" sz="4000" i="1" dirty="0">
                <a:latin typeface="Calibri" panose="020F0502020204030204" pitchFamily="34" charset="0"/>
                <a:cs typeface="Calibri" panose="020F0502020204030204" pitchFamily="34" charset="0"/>
              </a:rPr>
              <a:t>(“Families are forever”)</a:t>
            </a:r>
          </a:p>
          <a:p>
            <a:pPr marL="225425" indent="-225425" eaLnBrk="1" hangingPunct="1">
              <a:defRPr/>
            </a:pPr>
            <a:r>
              <a:rPr lang="en-US" sz="4000" dirty="0">
                <a:latin typeface="Calibri" panose="020F0502020204030204" pitchFamily="34" charset="0"/>
                <a:cs typeface="Calibri" panose="020F0502020204030204" pitchFamily="34" charset="0"/>
              </a:rPr>
              <a:t>D&amp;C 132: Teaches eternal marriage </a:t>
            </a:r>
            <a:r>
              <a:rPr lang="en-US" sz="4000" i="1" u="sng" dirty="0">
                <a:latin typeface="Calibri" panose="020F0502020204030204" pitchFamily="34" charset="0"/>
                <a:cs typeface="Calibri" panose="020F0502020204030204" pitchFamily="34" charset="0"/>
              </a:rPr>
              <a:t>and</a:t>
            </a:r>
            <a:r>
              <a:rPr lang="en-US" sz="4000" dirty="0">
                <a:latin typeface="Calibri" panose="020F0502020204030204" pitchFamily="34" charset="0"/>
                <a:cs typeface="Calibri" panose="020F0502020204030204" pitchFamily="34" charset="0"/>
              </a:rPr>
              <a:t> plural marriage</a:t>
            </a:r>
          </a:p>
          <a:p>
            <a:pPr marL="625475" lvl="1" indent="-225425" eaLnBrk="1" hangingPunct="1">
              <a:defRPr/>
            </a:pPr>
            <a:r>
              <a:rPr lang="en-US" sz="3600" b="1" dirty="0">
                <a:solidFill>
                  <a:srgbClr val="0000FF"/>
                </a:solidFill>
                <a:latin typeface="Calibri" panose="020F0502020204030204" pitchFamily="34" charset="0"/>
                <a:cs typeface="Calibri" panose="020F0502020204030204" pitchFamily="34" charset="0"/>
              </a:rPr>
              <a:t>Plural marriage in “Celestial Kingdom”</a:t>
            </a:r>
          </a:p>
        </p:txBody>
      </p:sp>
      <p:sp>
        <p:nvSpPr>
          <p:cNvPr id="119812" name="Line 4">
            <a:extLst>
              <a:ext uri="{FF2B5EF4-FFF2-40B4-BE49-F238E27FC236}">
                <a16:creationId xmlns:a16="http://schemas.microsoft.com/office/drawing/2014/main" id="{41C8EE26-5FD9-425D-973D-05B36B9E23E8}"/>
              </a:ext>
            </a:extLst>
          </p:cNvPr>
          <p:cNvSpPr>
            <a:spLocks noChangeShapeType="1"/>
          </p:cNvSpPr>
          <p:nvPr/>
        </p:nvSpPr>
        <p:spPr bwMode="auto">
          <a:xfrm>
            <a:off x="580106" y="1208863"/>
            <a:ext cx="7914966"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47B6157B-2F2C-4D6A-8C74-95EACB8C638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9" name="Title 3">
            <a:extLst>
              <a:ext uri="{FF2B5EF4-FFF2-40B4-BE49-F238E27FC236}">
                <a16:creationId xmlns:a16="http://schemas.microsoft.com/office/drawing/2014/main" id="{775E3BD7-6772-4A64-9224-E63B1419A01D}"/>
              </a:ext>
            </a:extLst>
          </p:cNvPr>
          <p:cNvSpPr>
            <a:spLocks noGrp="1"/>
          </p:cNvSpPr>
          <p:nvPr>
            <p:ph type="title"/>
          </p:nvPr>
        </p:nvSpPr>
        <p:spPr>
          <a:xfrm>
            <a:off x="499167" y="65863"/>
            <a:ext cx="8191303"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Temple Marriage</a:t>
            </a:r>
          </a:p>
        </p:txBody>
      </p:sp>
      <p:pic>
        <p:nvPicPr>
          <p:cNvPr id="4" name="Picture 3" descr="A living room filled with furniture and a fireplace&#10;&#10;Description automatically generated">
            <a:extLst>
              <a:ext uri="{FF2B5EF4-FFF2-40B4-BE49-F238E27FC236}">
                <a16:creationId xmlns:a16="http://schemas.microsoft.com/office/drawing/2014/main" id="{6FAFB6D4-A67B-4D32-BF85-C091C9810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470" y="953730"/>
            <a:ext cx="3300362" cy="4950542"/>
          </a:xfrm>
          <a:prstGeom prst="rect">
            <a:avLst/>
          </a:prstGeom>
          <a:ln>
            <a:solidFill>
              <a:schemeClr val="tx1"/>
            </a:solid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1000"/>
                                        <p:tgtEl>
                                          <p:spTgt spid="119811">
                                            <p:txEl>
                                              <p:pRg st="0" end="0"/>
                                            </p:txEl>
                                          </p:spTgt>
                                        </p:tgtEl>
                                      </p:cBhvr>
                                    </p:animEffect>
                                    <p:anim calcmode="lin" valueType="num">
                                      <p:cBhvr>
                                        <p:cTn id="8" dur="10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8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19811">
                                            <p:txEl>
                                              <p:pRg st="1" end="1"/>
                                            </p:txEl>
                                          </p:spTgt>
                                        </p:tgtEl>
                                        <p:attrNameLst>
                                          <p:attrName>style.visibility</p:attrName>
                                        </p:attrNameLst>
                                      </p:cBhvr>
                                      <p:to>
                                        <p:strVal val="visible"/>
                                      </p:to>
                                    </p:set>
                                    <p:animEffect transition="in" filter="fade">
                                      <p:cBhvr>
                                        <p:cTn id="13" dur="1000"/>
                                        <p:tgtEl>
                                          <p:spTgt spid="119811">
                                            <p:txEl>
                                              <p:pRg st="1" end="1"/>
                                            </p:txEl>
                                          </p:spTgt>
                                        </p:tgtEl>
                                      </p:cBhvr>
                                    </p:animEffect>
                                    <p:anim calcmode="lin" valueType="num">
                                      <p:cBhvr>
                                        <p:cTn id="14" dur="10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98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9811">
                                            <p:txEl>
                                              <p:pRg st="2" end="2"/>
                                            </p:txEl>
                                          </p:spTgt>
                                        </p:tgtEl>
                                        <p:attrNameLst>
                                          <p:attrName>style.visibility</p:attrName>
                                        </p:attrNameLst>
                                      </p:cBhvr>
                                      <p:to>
                                        <p:strVal val="visible"/>
                                      </p:to>
                                    </p:set>
                                    <p:animEffect transition="in" filter="fade">
                                      <p:cBhvr>
                                        <p:cTn id="20" dur="1000"/>
                                        <p:tgtEl>
                                          <p:spTgt spid="119811">
                                            <p:txEl>
                                              <p:pRg st="2" end="2"/>
                                            </p:txEl>
                                          </p:spTgt>
                                        </p:tgtEl>
                                      </p:cBhvr>
                                    </p:animEffect>
                                    <p:anim calcmode="lin" valueType="num">
                                      <p:cBhvr>
                                        <p:cTn id="21" dur="10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198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1000"/>
                                  </p:stCondLst>
                                  <p:childTnLst>
                                    <p:set>
                                      <p:cBhvr>
                                        <p:cTn id="25" dur="1" fill="hold">
                                          <p:stCondLst>
                                            <p:cond delay="0"/>
                                          </p:stCondLst>
                                        </p:cTn>
                                        <p:tgtEl>
                                          <p:spTgt spid="119811">
                                            <p:txEl>
                                              <p:pRg st="3" end="3"/>
                                            </p:txEl>
                                          </p:spTgt>
                                        </p:tgtEl>
                                        <p:attrNameLst>
                                          <p:attrName>style.visibility</p:attrName>
                                        </p:attrNameLst>
                                      </p:cBhvr>
                                      <p:to>
                                        <p:strVal val="visible"/>
                                      </p:to>
                                    </p:set>
                                    <p:animEffect transition="in" filter="fade">
                                      <p:cBhvr>
                                        <p:cTn id="26" dur="1000"/>
                                        <p:tgtEl>
                                          <p:spTgt spid="119811">
                                            <p:txEl>
                                              <p:pRg st="3" end="3"/>
                                            </p:txEl>
                                          </p:spTgt>
                                        </p:tgtEl>
                                      </p:cBhvr>
                                    </p:animEffect>
                                    <p:anim calcmode="lin" valueType="num">
                                      <p:cBhvr>
                                        <p:cTn id="27" dur="10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98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0BACBF-2DDE-4F22-A54C-7EF204EBD6AF}"/>
              </a:ext>
            </a:extLst>
          </p:cNvPr>
          <p:cNvSpPr>
            <a:spLocks noGrp="1"/>
          </p:cNvSpPr>
          <p:nvPr>
            <p:ph type="sldNum" sz="quarter" idx="12"/>
          </p:nvPr>
        </p:nvSpPr>
        <p:spPr>
          <a:xfrm>
            <a:off x="9857232" y="6484940"/>
            <a:ext cx="2133600" cy="37306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DAB596A-2B6A-460B-B882-C0100156B067}" type="slidenum">
              <a:rPr lang="en-US" altLang="en-US" sz="1200">
                <a:latin typeface="Calibri" panose="020F0502020204030204" pitchFamily="34" charset="0"/>
                <a:cs typeface="Calibri" panose="020F0502020204030204" pitchFamily="34" charset="0"/>
              </a:rPr>
              <a:pPr/>
              <a:t>23</a:t>
            </a:fld>
            <a:endParaRPr lang="en-US" altLang="en-US" sz="1200" dirty="0">
              <a:latin typeface="Calibri" panose="020F0502020204030204" pitchFamily="34" charset="0"/>
              <a:cs typeface="Calibri" panose="020F0502020204030204" pitchFamily="34" charset="0"/>
            </a:endParaRPr>
          </a:p>
        </p:txBody>
      </p:sp>
      <p:sp>
        <p:nvSpPr>
          <p:cNvPr id="119811" name="Rectangle 3">
            <a:extLst>
              <a:ext uri="{FF2B5EF4-FFF2-40B4-BE49-F238E27FC236}">
                <a16:creationId xmlns:a16="http://schemas.microsoft.com/office/drawing/2014/main" id="{78D1B53C-E531-47B8-BE9E-67A9B9ACFAFA}"/>
              </a:ext>
            </a:extLst>
          </p:cNvPr>
          <p:cNvSpPr>
            <a:spLocks noGrp="1" noChangeArrowheads="1"/>
          </p:cNvSpPr>
          <p:nvPr>
            <p:ph type="body" idx="1"/>
          </p:nvPr>
        </p:nvSpPr>
        <p:spPr>
          <a:xfrm>
            <a:off x="499167" y="1386350"/>
            <a:ext cx="8581316" cy="5289754"/>
          </a:xfrm>
        </p:spPr>
        <p:txBody>
          <a:bodyPr/>
          <a:lstStyle/>
          <a:p>
            <a:pPr marL="225425" indent="-225425" eaLnBrk="1" hangingPunct="1">
              <a:spcBef>
                <a:spcPts val="600"/>
              </a:spcBef>
              <a:defRPr/>
            </a:pPr>
            <a:r>
              <a:rPr lang="en-US" sz="4000" b="1" dirty="0">
                <a:latin typeface="Calibri" panose="020F0502020204030204" pitchFamily="34" charset="0"/>
                <a:cs typeface="Calibri" panose="020F0502020204030204" pitchFamily="34" charset="0"/>
              </a:rPr>
              <a:t>To receive exaltation</a:t>
            </a:r>
            <a:endParaRPr lang="en-US" sz="3600" b="1" dirty="0">
              <a:solidFill>
                <a:srgbClr val="000099"/>
              </a:solidFill>
              <a:latin typeface="Calibri" panose="020F0502020204030204" pitchFamily="34" charset="0"/>
              <a:cs typeface="Calibri" panose="020F0502020204030204" pitchFamily="34" charset="0"/>
            </a:endParaRPr>
          </a:p>
          <a:p>
            <a:pPr marL="0" indent="0" eaLnBrk="1" hangingPunct="1">
              <a:spcBef>
                <a:spcPts val="600"/>
              </a:spcBef>
              <a:buNone/>
              <a:defRPr/>
            </a:pPr>
            <a:r>
              <a:rPr lang="en-US" sz="3600" dirty="0">
                <a:latin typeface="Calibri" panose="020F0502020204030204" pitchFamily="34" charset="0"/>
                <a:cs typeface="Calibri" panose="020F0502020204030204" pitchFamily="34" charset="0"/>
              </a:rPr>
              <a:t>“…a man must have a wife, and a woman a husband, to receive the fulness of exaltation.  They must be sealed for time and for all eternity in a temple; then their union will last forever, and they cannot be separated because God has joined them together, as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he taught the Pharisees.”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t>
            </a:r>
            <a:r>
              <a:rPr lang="en-US" sz="2800" i="1" dirty="0">
                <a:latin typeface="Calibri" panose="020F0502020204030204" pitchFamily="34" charset="0"/>
                <a:cs typeface="Calibri" panose="020F0502020204030204" pitchFamily="34" charset="0"/>
              </a:rPr>
              <a:t>Doctrines of Salvation</a:t>
            </a:r>
            <a:r>
              <a:rPr lang="en-US" sz="2800" dirty="0">
                <a:latin typeface="Calibri" panose="020F0502020204030204" pitchFamily="34" charset="0"/>
                <a:cs typeface="Calibri" panose="020F0502020204030204" pitchFamily="34" charset="0"/>
              </a:rPr>
              <a:t>, Joseph F. Smith, II:43-44)</a:t>
            </a:r>
          </a:p>
        </p:txBody>
      </p:sp>
      <p:sp>
        <p:nvSpPr>
          <p:cNvPr id="119812" name="Line 4">
            <a:extLst>
              <a:ext uri="{FF2B5EF4-FFF2-40B4-BE49-F238E27FC236}">
                <a16:creationId xmlns:a16="http://schemas.microsoft.com/office/drawing/2014/main" id="{41C8EE26-5FD9-425D-973D-05B36B9E23E8}"/>
              </a:ext>
            </a:extLst>
          </p:cNvPr>
          <p:cNvSpPr>
            <a:spLocks noChangeShapeType="1"/>
          </p:cNvSpPr>
          <p:nvPr/>
        </p:nvSpPr>
        <p:spPr bwMode="auto">
          <a:xfrm>
            <a:off x="580106" y="1208863"/>
            <a:ext cx="7914966"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47B6157B-2F2C-4D6A-8C74-95EACB8C638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9" name="Title 3">
            <a:extLst>
              <a:ext uri="{FF2B5EF4-FFF2-40B4-BE49-F238E27FC236}">
                <a16:creationId xmlns:a16="http://schemas.microsoft.com/office/drawing/2014/main" id="{775E3BD7-6772-4A64-9224-E63B1419A01D}"/>
              </a:ext>
            </a:extLst>
          </p:cNvPr>
          <p:cNvSpPr>
            <a:spLocks noGrp="1"/>
          </p:cNvSpPr>
          <p:nvPr>
            <p:ph type="title"/>
          </p:nvPr>
        </p:nvSpPr>
        <p:spPr>
          <a:xfrm>
            <a:off x="499167" y="65863"/>
            <a:ext cx="8191303"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Temple Marriage</a:t>
            </a:r>
          </a:p>
        </p:txBody>
      </p:sp>
      <p:pic>
        <p:nvPicPr>
          <p:cNvPr id="4" name="Picture 3" descr="A living room filled with furniture and a fireplace&#10;&#10;Description automatically generated">
            <a:extLst>
              <a:ext uri="{FF2B5EF4-FFF2-40B4-BE49-F238E27FC236}">
                <a16:creationId xmlns:a16="http://schemas.microsoft.com/office/drawing/2014/main" id="{6FAFB6D4-A67B-4D32-BF85-C091C9810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0483" y="1302775"/>
            <a:ext cx="2834968" cy="4252450"/>
          </a:xfrm>
          <a:prstGeom prst="rect">
            <a:avLst/>
          </a:prstGeom>
          <a:ln>
            <a:solidFill>
              <a:schemeClr val="tx1"/>
            </a:solidFill>
          </a:ln>
        </p:spPr>
      </p:pic>
    </p:spTree>
    <p:extLst>
      <p:ext uri="{BB962C8B-B14F-4D97-AF65-F5344CB8AC3E}">
        <p14:creationId xmlns:p14="http://schemas.microsoft.com/office/powerpoint/2010/main" val="3570687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1000"/>
                                        <p:tgtEl>
                                          <p:spTgt spid="119811">
                                            <p:txEl>
                                              <p:pRg st="0" end="0"/>
                                            </p:txEl>
                                          </p:spTgt>
                                        </p:tgtEl>
                                      </p:cBhvr>
                                    </p:animEffect>
                                    <p:anim calcmode="lin" valueType="num">
                                      <p:cBhvr>
                                        <p:cTn id="8" dur="10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8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19811">
                                            <p:txEl>
                                              <p:pRg st="1" end="1"/>
                                            </p:txEl>
                                          </p:spTgt>
                                        </p:tgtEl>
                                        <p:attrNameLst>
                                          <p:attrName>style.visibility</p:attrName>
                                        </p:attrNameLst>
                                      </p:cBhvr>
                                      <p:to>
                                        <p:strVal val="visible"/>
                                      </p:to>
                                    </p:set>
                                    <p:animEffect transition="in" filter="fade">
                                      <p:cBhvr>
                                        <p:cTn id="13" dur="1000"/>
                                        <p:tgtEl>
                                          <p:spTgt spid="119811">
                                            <p:txEl>
                                              <p:pRg st="1" end="1"/>
                                            </p:txEl>
                                          </p:spTgt>
                                        </p:tgtEl>
                                      </p:cBhvr>
                                    </p:animEffect>
                                    <p:anim calcmode="lin" valueType="num">
                                      <p:cBhvr>
                                        <p:cTn id="14" dur="10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98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ving room filled with furniture and a fireplace&#10;&#10;Description automatically generated">
            <a:extLst>
              <a:ext uri="{FF2B5EF4-FFF2-40B4-BE49-F238E27FC236}">
                <a16:creationId xmlns:a16="http://schemas.microsoft.com/office/drawing/2014/main" id="{6FAFB6D4-A67B-4D32-BF85-C091C9810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138" y="349052"/>
            <a:ext cx="2212256" cy="3318380"/>
          </a:xfrm>
          <a:prstGeom prst="rect">
            <a:avLst/>
          </a:prstGeom>
          <a:ln>
            <a:solidFill>
              <a:schemeClr val="tx1"/>
            </a:solidFill>
          </a:ln>
        </p:spPr>
      </p:pic>
      <p:sp>
        <p:nvSpPr>
          <p:cNvPr id="6" name="Slide Number Placeholder 5">
            <a:extLst>
              <a:ext uri="{FF2B5EF4-FFF2-40B4-BE49-F238E27FC236}">
                <a16:creationId xmlns:a16="http://schemas.microsoft.com/office/drawing/2014/main" id="{F00BACBF-2DDE-4F22-A54C-7EF204EBD6AF}"/>
              </a:ext>
            </a:extLst>
          </p:cNvPr>
          <p:cNvSpPr>
            <a:spLocks noGrp="1"/>
          </p:cNvSpPr>
          <p:nvPr>
            <p:ph type="sldNum" sz="quarter" idx="12"/>
          </p:nvPr>
        </p:nvSpPr>
        <p:spPr>
          <a:xfrm>
            <a:off x="9857232" y="6508948"/>
            <a:ext cx="2133600" cy="34905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DAB596A-2B6A-460B-B882-C0100156B067}" type="slidenum">
              <a:rPr lang="en-US" altLang="en-US" sz="1200">
                <a:latin typeface="Calibri" panose="020F0502020204030204" pitchFamily="34" charset="0"/>
                <a:cs typeface="Calibri" panose="020F0502020204030204" pitchFamily="34" charset="0"/>
              </a:rPr>
              <a:pPr/>
              <a:t>24</a:t>
            </a:fld>
            <a:endParaRPr lang="en-US" altLang="en-US" sz="1200" dirty="0">
              <a:latin typeface="Calibri" panose="020F0502020204030204" pitchFamily="34" charset="0"/>
              <a:cs typeface="Calibri" panose="020F0502020204030204" pitchFamily="34" charset="0"/>
            </a:endParaRPr>
          </a:p>
        </p:txBody>
      </p:sp>
      <p:sp>
        <p:nvSpPr>
          <p:cNvPr id="119811" name="Rectangle 3">
            <a:extLst>
              <a:ext uri="{FF2B5EF4-FFF2-40B4-BE49-F238E27FC236}">
                <a16:creationId xmlns:a16="http://schemas.microsoft.com/office/drawing/2014/main" id="{78D1B53C-E531-47B8-BE9E-67A9B9ACFAFA}"/>
              </a:ext>
            </a:extLst>
          </p:cNvPr>
          <p:cNvSpPr>
            <a:spLocks noGrp="1" noChangeArrowheads="1"/>
          </p:cNvSpPr>
          <p:nvPr>
            <p:ph type="body" idx="1"/>
          </p:nvPr>
        </p:nvSpPr>
        <p:spPr>
          <a:xfrm>
            <a:off x="418228" y="1376522"/>
            <a:ext cx="11468972" cy="5299582"/>
          </a:xfrm>
        </p:spPr>
        <p:txBody>
          <a:bodyPr/>
          <a:lstStyle/>
          <a:p>
            <a:pPr marL="225425" indent="-225425" eaLnBrk="1" hangingPunct="1">
              <a:spcBef>
                <a:spcPts val="600"/>
              </a:spcBef>
              <a:defRPr/>
            </a:pPr>
            <a:r>
              <a:rPr lang="en-US" sz="4000" b="1" dirty="0">
                <a:latin typeface="Calibri" panose="020F0502020204030204" pitchFamily="34" charset="0"/>
                <a:cs typeface="Calibri" panose="020F0502020204030204" pitchFamily="34" charset="0"/>
              </a:rPr>
              <a:t>To receive exaltation</a:t>
            </a:r>
            <a:endParaRPr lang="en-US" sz="3600" b="1" dirty="0">
              <a:solidFill>
                <a:srgbClr val="000099"/>
              </a:solidFill>
              <a:latin typeface="Calibri" panose="020F0502020204030204" pitchFamily="34" charset="0"/>
              <a:cs typeface="Calibri" panose="020F0502020204030204" pitchFamily="34" charset="0"/>
            </a:endParaRPr>
          </a:p>
          <a:p>
            <a:pPr marL="0" indent="0" eaLnBrk="1" hangingPunct="1">
              <a:spcBef>
                <a:spcPts val="600"/>
              </a:spcBef>
              <a:buNone/>
              <a:defRPr/>
            </a:pPr>
            <a:r>
              <a:rPr lang="en-US" sz="3600" dirty="0">
                <a:latin typeface="Calibri" panose="020F0502020204030204" pitchFamily="34" charset="0"/>
                <a:cs typeface="Calibri" panose="020F0502020204030204" pitchFamily="34" charset="0"/>
              </a:rPr>
              <a:t>“…No man shall receive the fulness of eternity,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of exaltation, alone; no woman shall receive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the blessing alone; but man and wife, when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they receive the sealing power in the temple of the Lord, if they thereafter keep all the commandments, shall pass on to exaltation, and shall continue and become like the Lord. And that is the destiny of men; that is what the Lord desires for his children.”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Doctrines of Salvation</a:t>
            </a:r>
            <a:r>
              <a:rPr lang="en-US" dirty="0">
                <a:latin typeface="Calibri" panose="020F0502020204030204" pitchFamily="34" charset="0"/>
                <a:cs typeface="Calibri" panose="020F0502020204030204" pitchFamily="34" charset="0"/>
              </a:rPr>
              <a:t>, Joseph F. Smith, II:43-44)</a:t>
            </a:r>
          </a:p>
        </p:txBody>
      </p:sp>
      <p:sp>
        <p:nvSpPr>
          <p:cNvPr id="119812" name="Line 4">
            <a:extLst>
              <a:ext uri="{FF2B5EF4-FFF2-40B4-BE49-F238E27FC236}">
                <a16:creationId xmlns:a16="http://schemas.microsoft.com/office/drawing/2014/main" id="{41C8EE26-5FD9-425D-973D-05B36B9E23E8}"/>
              </a:ext>
            </a:extLst>
          </p:cNvPr>
          <p:cNvSpPr>
            <a:spLocks noChangeShapeType="1"/>
          </p:cNvSpPr>
          <p:nvPr/>
        </p:nvSpPr>
        <p:spPr bwMode="auto">
          <a:xfrm>
            <a:off x="580106" y="1208863"/>
            <a:ext cx="7914966"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47B6157B-2F2C-4D6A-8C74-95EACB8C638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9" name="Title 3">
            <a:extLst>
              <a:ext uri="{FF2B5EF4-FFF2-40B4-BE49-F238E27FC236}">
                <a16:creationId xmlns:a16="http://schemas.microsoft.com/office/drawing/2014/main" id="{775E3BD7-6772-4A64-9224-E63B1419A01D}"/>
              </a:ext>
            </a:extLst>
          </p:cNvPr>
          <p:cNvSpPr>
            <a:spLocks noGrp="1"/>
          </p:cNvSpPr>
          <p:nvPr>
            <p:ph type="title"/>
          </p:nvPr>
        </p:nvSpPr>
        <p:spPr>
          <a:xfrm>
            <a:off x="499167" y="65863"/>
            <a:ext cx="8191303"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LDS Temple Marriage</a:t>
            </a:r>
          </a:p>
        </p:txBody>
      </p:sp>
    </p:spTree>
    <p:extLst>
      <p:ext uri="{BB962C8B-B14F-4D97-AF65-F5344CB8AC3E}">
        <p14:creationId xmlns:p14="http://schemas.microsoft.com/office/powerpoint/2010/main" val="399932510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0BACBF-2DDE-4F22-A54C-7EF204EBD6AF}"/>
              </a:ext>
            </a:extLst>
          </p:cNvPr>
          <p:cNvSpPr>
            <a:spLocks noGrp="1"/>
          </p:cNvSpPr>
          <p:nvPr>
            <p:ph type="sldNum" sz="quarter" idx="12"/>
          </p:nvPr>
        </p:nvSpPr>
        <p:spPr>
          <a:xfrm>
            <a:off x="10832297" y="6508948"/>
            <a:ext cx="1283503" cy="34905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DAB596A-2B6A-460B-B882-C0100156B067}" type="slidenum">
              <a:rPr lang="en-US" altLang="en-US" sz="1200">
                <a:latin typeface="Calibri" panose="020F0502020204030204" pitchFamily="34" charset="0"/>
                <a:cs typeface="Calibri" panose="020F0502020204030204" pitchFamily="34" charset="0"/>
              </a:rPr>
              <a:pPr/>
              <a:t>25</a:t>
            </a:fld>
            <a:endParaRPr lang="en-US" altLang="en-US" sz="1200" dirty="0">
              <a:latin typeface="Calibri" panose="020F0502020204030204" pitchFamily="34" charset="0"/>
              <a:cs typeface="Calibri" panose="020F0502020204030204" pitchFamily="34" charset="0"/>
            </a:endParaRPr>
          </a:p>
        </p:txBody>
      </p:sp>
      <p:sp>
        <p:nvSpPr>
          <p:cNvPr id="119811" name="Rectangle 3">
            <a:extLst>
              <a:ext uri="{FF2B5EF4-FFF2-40B4-BE49-F238E27FC236}">
                <a16:creationId xmlns:a16="http://schemas.microsoft.com/office/drawing/2014/main" id="{78D1B53C-E531-47B8-BE9E-67A9B9ACFAFA}"/>
              </a:ext>
            </a:extLst>
          </p:cNvPr>
          <p:cNvSpPr>
            <a:spLocks noGrp="1" noChangeArrowheads="1"/>
          </p:cNvSpPr>
          <p:nvPr>
            <p:ph type="body" idx="1"/>
          </p:nvPr>
        </p:nvSpPr>
        <p:spPr>
          <a:xfrm>
            <a:off x="418228" y="1366685"/>
            <a:ext cx="11468972" cy="5309418"/>
          </a:xfrm>
        </p:spPr>
        <p:txBody>
          <a:bodyPr/>
          <a:lstStyle/>
          <a:p>
            <a:pPr marL="225425" indent="-225425" eaLnBrk="1" hangingPunct="1">
              <a:spcBef>
                <a:spcPts val="600"/>
              </a:spcBef>
              <a:defRPr/>
            </a:pPr>
            <a:r>
              <a:rPr lang="en-US" sz="4000" b="1" dirty="0">
                <a:latin typeface="Calibri" panose="020F0502020204030204" pitchFamily="34" charset="0"/>
                <a:cs typeface="Calibri" panose="020F0502020204030204" pitchFamily="34" charset="0"/>
              </a:rPr>
              <a:t>Eternal marriage depends on plural marriage</a:t>
            </a:r>
          </a:p>
          <a:p>
            <a:pPr marL="0" indent="0" eaLnBrk="1" hangingPunct="1">
              <a:spcBef>
                <a:spcPts val="600"/>
              </a:spcBef>
              <a:buNone/>
              <a:defRPr/>
            </a:pPr>
            <a:r>
              <a:rPr lang="en-US" sz="3600" dirty="0">
                <a:latin typeface="Calibri" panose="020F0502020204030204" pitchFamily="34" charset="0"/>
                <a:cs typeface="Calibri" panose="020F0502020204030204" pitchFamily="34" charset="0"/>
              </a:rPr>
              <a:t>“All these principles…pertaining to </a:t>
            </a:r>
            <a:r>
              <a:rPr lang="en-US" sz="3600" b="1" dirty="0">
                <a:latin typeface="Calibri" panose="020F0502020204030204" pitchFamily="34" charset="0"/>
                <a:cs typeface="Calibri" panose="020F0502020204030204" pitchFamily="34" charset="0"/>
              </a:rPr>
              <a:t>eternal marriage</a:t>
            </a:r>
            <a:r>
              <a:rPr lang="en-US" sz="3600" dirty="0">
                <a:latin typeface="Calibri" panose="020F0502020204030204" pitchFamily="34" charset="0"/>
                <a:cs typeface="Calibri" panose="020F0502020204030204" pitchFamily="34" charset="0"/>
              </a:rPr>
              <a:t>, the very moment that they are admitted to be true, it </a:t>
            </a:r>
            <a:r>
              <a:rPr lang="en-US" sz="3600" b="1" dirty="0">
                <a:latin typeface="Calibri" panose="020F0502020204030204" pitchFamily="34" charset="0"/>
                <a:cs typeface="Calibri" panose="020F0502020204030204" pitchFamily="34" charset="0"/>
              </a:rPr>
              <a:t>brings in plurality of marriage</a:t>
            </a:r>
            <a:r>
              <a:rPr lang="en-US" sz="3600" dirty="0">
                <a:latin typeface="Calibri" panose="020F0502020204030204" pitchFamily="34" charset="0"/>
                <a:cs typeface="Calibri" panose="020F0502020204030204" pitchFamily="34" charset="0"/>
              </a:rPr>
              <a:t>, and if plurality of marriage is not true, or in other words, if a man has no divine right to marry two wives or more in the world, then marriage for eternity is not true, and your faith is all vain…for as sure as one is true, the other also must be true. Amen.”</a:t>
            </a:r>
          </a:p>
          <a:p>
            <a:pPr marL="0" indent="0" eaLnBrk="1" hangingPunct="1">
              <a:spcBef>
                <a:spcPts val="600"/>
              </a:spcBef>
              <a:buNone/>
              <a:defRPr/>
            </a:pPr>
            <a:r>
              <a:rPr lang="en-US" sz="2800" dirty="0">
                <a:latin typeface="Calibri" panose="020F0502020204030204" pitchFamily="34" charset="0"/>
                <a:cs typeface="Calibri" panose="020F0502020204030204" pitchFamily="34" charset="0"/>
              </a:rPr>
              <a:t>       		   -Apostle Orson Pratt, </a:t>
            </a:r>
            <a:r>
              <a:rPr lang="en-US" sz="2800" i="1" dirty="0">
                <a:latin typeface="Calibri" panose="020F0502020204030204" pitchFamily="34" charset="0"/>
                <a:cs typeface="Calibri" panose="020F0502020204030204" pitchFamily="34" charset="0"/>
              </a:rPr>
              <a:t>Journal of Discourses</a:t>
            </a:r>
            <a:r>
              <a:rPr lang="en-US" sz="2800" dirty="0">
                <a:latin typeface="Calibri" panose="020F0502020204030204" pitchFamily="34" charset="0"/>
                <a:cs typeface="Calibri" panose="020F0502020204030204" pitchFamily="34" charset="0"/>
              </a:rPr>
              <a:t>, XXI:296 (July, 1880)</a:t>
            </a:r>
          </a:p>
        </p:txBody>
      </p:sp>
      <p:sp>
        <p:nvSpPr>
          <p:cNvPr id="119812" name="Line 4">
            <a:extLst>
              <a:ext uri="{FF2B5EF4-FFF2-40B4-BE49-F238E27FC236}">
                <a16:creationId xmlns:a16="http://schemas.microsoft.com/office/drawing/2014/main" id="{41C8EE26-5FD9-425D-973D-05B36B9E23E8}"/>
              </a:ext>
            </a:extLst>
          </p:cNvPr>
          <p:cNvSpPr>
            <a:spLocks noChangeShapeType="1"/>
          </p:cNvSpPr>
          <p:nvPr/>
        </p:nvSpPr>
        <p:spPr bwMode="auto">
          <a:xfrm>
            <a:off x="418228" y="1201210"/>
            <a:ext cx="8489798"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47B6157B-2F2C-4D6A-8C74-95EACB8C638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9" name="Title 3">
            <a:extLst>
              <a:ext uri="{FF2B5EF4-FFF2-40B4-BE49-F238E27FC236}">
                <a16:creationId xmlns:a16="http://schemas.microsoft.com/office/drawing/2014/main" id="{775E3BD7-6772-4A64-9224-E63B1419A01D}"/>
              </a:ext>
            </a:extLst>
          </p:cNvPr>
          <p:cNvSpPr>
            <a:spLocks noGrp="1"/>
          </p:cNvSpPr>
          <p:nvPr>
            <p:ph type="title"/>
          </p:nvPr>
        </p:nvSpPr>
        <p:spPr>
          <a:xfrm>
            <a:off x="275304" y="65863"/>
            <a:ext cx="11995354" cy="1066521"/>
          </a:xfrm>
        </p:spPr>
        <p:txBody>
          <a:bodyPr/>
          <a:lstStyle/>
          <a:p>
            <a:pPr algn="l"/>
            <a:r>
              <a:rPr lang="en-US" sz="54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Eternal Marriage and Plural Marriage</a:t>
            </a:r>
          </a:p>
        </p:txBody>
      </p:sp>
    </p:spTree>
    <p:extLst>
      <p:ext uri="{BB962C8B-B14F-4D97-AF65-F5344CB8AC3E}">
        <p14:creationId xmlns:p14="http://schemas.microsoft.com/office/powerpoint/2010/main" val="3786095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1000"/>
                                        <p:tgtEl>
                                          <p:spTgt spid="119811">
                                            <p:txEl>
                                              <p:pRg st="0" end="0"/>
                                            </p:txEl>
                                          </p:spTgt>
                                        </p:tgtEl>
                                      </p:cBhvr>
                                    </p:animEffect>
                                    <p:anim calcmode="lin" valueType="num">
                                      <p:cBhvr>
                                        <p:cTn id="8" dur="10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8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1000"/>
                                  </p:stCondLst>
                                  <p:childTnLst>
                                    <p:set>
                                      <p:cBhvr>
                                        <p:cTn id="12" dur="1" fill="hold">
                                          <p:stCondLst>
                                            <p:cond delay="0"/>
                                          </p:stCondLst>
                                        </p:cTn>
                                        <p:tgtEl>
                                          <p:spTgt spid="119811">
                                            <p:txEl>
                                              <p:pRg st="1" end="1"/>
                                            </p:txEl>
                                          </p:spTgt>
                                        </p:tgtEl>
                                        <p:attrNameLst>
                                          <p:attrName>style.visibility</p:attrName>
                                        </p:attrNameLst>
                                      </p:cBhvr>
                                      <p:to>
                                        <p:strVal val="visible"/>
                                      </p:to>
                                    </p:set>
                                    <p:animEffect transition="in" filter="fade">
                                      <p:cBhvr>
                                        <p:cTn id="13" dur="1000"/>
                                        <p:tgtEl>
                                          <p:spTgt spid="119811">
                                            <p:txEl>
                                              <p:pRg st="1" end="1"/>
                                            </p:txEl>
                                          </p:spTgt>
                                        </p:tgtEl>
                                      </p:cBhvr>
                                    </p:animEffect>
                                    <p:anim calcmode="lin" valueType="num">
                                      <p:cBhvr>
                                        <p:cTn id="14" dur="10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9811">
                                            <p:txEl>
                                              <p:pRg st="1" end="1"/>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1000"/>
                                  </p:stCondLst>
                                  <p:childTnLst>
                                    <p:set>
                                      <p:cBhvr>
                                        <p:cTn id="17" dur="1" fill="hold">
                                          <p:stCondLst>
                                            <p:cond delay="0"/>
                                          </p:stCondLst>
                                        </p:cTn>
                                        <p:tgtEl>
                                          <p:spTgt spid="119811">
                                            <p:txEl>
                                              <p:pRg st="2" end="2"/>
                                            </p:txEl>
                                          </p:spTgt>
                                        </p:tgtEl>
                                        <p:attrNameLst>
                                          <p:attrName>style.visibility</p:attrName>
                                        </p:attrNameLst>
                                      </p:cBhvr>
                                      <p:to>
                                        <p:strVal val="visible"/>
                                      </p:to>
                                    </p:set>
                                    <p:animEffect transition="in" filter="fade">
                                      <p:cBhvr>
                                        <p:cTn id="18" dur="1000"/>
                                        <p:tgtEl>
                                          <p:spTgt spid="119811">
                                            <p:txEl>
                                              <p:pRg st="2" end="2"/>
                                            </p:txEl>
                                          </p:spTgt>
                                        </p:tgtEl>
                                      </p:cBhvr>
                                    </p:animEffect>
                                    <p:anim calcmode="lin" valueType="num">
                                      <p:cBhvr>
                                        <p:cTn id="19" dur="10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98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26</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776749" y="1828805"/>
            <a:ext cx="10923638" cy="4400025"/>
          </a:xfrm>
        </p:spPr>
        <p:txBody>
          <a:bodyPr/>
          <a:lstStyle/>
          <a:p>
            <a:pPr marL="228600" indent="-228600" eaLnBrk="1" hangingPunct="1">
              <a:tabLst>
                <a:tab pos="347663" algn="l"/>
              </a:tabLst>
              <a:defRPr/>
            </a:pPr>
            <a:r>
              <a:rPr lang="en-US" sz="4400" dirty="0">
                <a:latin typeface="Calibri" panose="020F0502020204030204" pitchFamily="34" charset="0"/>
                <a:cs typeface="Calibri" panose="020F0502020204030204" pitchFamily="34" charset="0"/>
              </a:rPr>
              <a:t>Marriage is for this life, </a:t>
            </a:r>
            <a:r>
              <a:rPr lang="en-US" sz="4400" i="1" dirty="0">
                <a:latin typeface="Calibri" panose="020F0502020204030204" pitchFamily="34" charset="0"/>
                <a:cs typeface="Calibri" panose="020F0502020204030204" pitchFamily="34" charset="0"/>
              </a:rPr>
              <a:t>Rom. 7:2; 1 Cor. 7:39</a:t>
            </a:r>
          </a:p>
          <a:p>
            <a:pPr marL="228600" indent="-228600" eaLnBrk="1" hangingPunct="1">
              <a:tabLst>
                <a:tab pos="347663" algn="l"/>
              </a:tabLst>
              <a:defRPr/>
            </a:pPr>
            <a:r>
              <a:rPr lang="en-US" sz="4400" dirty="0">
                <a:latin typeface="Calibri" panose="020F0502020204030204" pitchFamily="34" charset="0"/>
                <a:cs typeface="Calibri" panose="020F0502020204030204" pitchFamily="34" charset="0"/>
              </a:rPr>
              <a:t>One man and one woman </a:t>
            </a:r>
            <a:r>
              <a:rPr lang="en-US" sz="4400" i="1" dirty="0">
                <a:latin typeface="Calibri" panose="020F0502020204030204" pitchFamily="34" charset="0"/>
                <a:cs typeface="Calibri" panose="020F0502020204030204" pitchFamily="34" charset="0"/>
              </a:rPr>
              <a:t>(Genesis 2:24)</a:t>
            </a:r>
          </a:p>
          <a:p>
            <a:pPr marL="228600" indent="-228600" eaLnBrk="1" hangingPunct="1">
              <a:tabLst>
                <a:tab pos="347663" algn="l"/>
              </a:tabLst>
              <a:defRPr/>
            </a:pPr>
            <a:r>
              <a:rPr lang="en-US" sz="4400" dirty="0">
                <a:latin typeface="Calibri" panose="020F0502020204030204" pitchFamily="34" charset="0"/>
                <a:cs typeface="Calibri" panose="020F0502020204030204" pitchFamily="34" charset="0"/>
              </a:rPr>
              <a:t>No marriage in resurrection, </a:t>
            </a:r>
            <a:r>
              <a:rPr lang="en-US" sz="4400" i="1" dirty="0">
                <a:latin typeface="Calibri" panose="020F0502020204030204" pitchFamily="34" charset="0"/>
                <a:cs typeface="Calibri" panose="020F0502020204030204" pitchFamily="34" charset="0"/>
              </a:rPr>
              <a:t>Luke 20:34-36</a:t>
            </a:r>
          </a:p>
          <a:p>
            <a:pPr marL="285750" indent="-285750" eaLnBrk="1" hangingPunct="1">
              <a:tabLst>
                <a:tab pos="347663" algn="l"/>
              </a:tabLst>
              <a:defRPr/>
            </a:pPr>
            <a:r>
              <a:rPr lang="en-US" sz="4400" dirty="0">
                <a:latin typeface="Calibri" panose="020F0502020204030204" pitchFamily="34" charset="0"/>
                <a:cs typeface="Calibri" panose="020F0502020204030204" pitchFamily="34" charset="0"/>
              </a:rPr>
              <a:t>This LDS doctrine has tremendous emotional appeal and persuasion</a:t>
            </a: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776749" y="1468296"/>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609601" y="230245"/>
            <a:ext cx="9134168"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The Bible and Marriage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4931">
                                            <p:txEl>
                                              <p:pRg st="1" end="1"/>
                                            </p:txEl>
                                          </p:spTgt>
                                        </p:tgtEl>
                                        <p:attrNameLst>
                                          <p:attrName>style.visibility</p:attrName>
                                        </p:attrNameLst>
                                      </p:cBhvr>
                                      <p:to>
                                        <p:strVal val="visible"/>
                                      </p:to>
                                    </p:set>
                                    <p:animEffect transition="in" filter="fade">
                                      <p:cBhvr>
                                        <p:cTn id="14" dur="1000"/>
                                        <p:tgtEl>
                                          <p:spTgt spid="124931">
                                            <p:txEl>
                                              <p:pRg st="1" end="1"/>
                                            </p:txEl>
                                          </p:spTgt>
                                        </p:tgtEl>
                                      </p:cBhvr>
                                    </p:animEffect>
                                    <p:anim calcmode="lin" valueType="num">
                                      <p:cBhvr>
                                        <p:cTn id="15"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4931">
                                            <p:txEl>
                                              <p:pRg st="2" end="2"/>
                                            </p:txEl>
                                          </p:spTgt>
                                        </p:tgtEl>
                                        <p:attrNameLst>
                                          <p:attrName>style.visibility</p:attrName>
                                        </p:attrNameLst>
                                      </p:cBhvr>
                                      <p:to>
                                        <p:strVal val="visible"/>
                                      </p:to>
                                    </p:set>
                                    <p:animEffect transition="in" filter="fade">
                                      <p:cBhvr>
                                        <p:cTn id="21" dur="1000"/>
                                        <p:tgtEl>
                                          <p:spTgt spid="124931">
                                            <p:txEl>
                                              <p:pRg st="2" end="2"/>
                                            </p:txEl>
                                          </p:spTgt>
                                        </p:tgtEl>
                                      </p:cBhvr>
                                    </p:animEffect>
                                    <p:anim calcmode="lin" valueType="num">
                                      <p:cBhvr>
                                        <p:cTn id="22"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4931">
                                            <p:txEl>
                                              <p:pRg st="3" end="3"/>
                                            </p:txEl>
                                          </p:spTgt>
                                        </p:tgtEl>
                                        <p:attrNameLst>
                                          <p:attrName>style.visibility</p:attrName>
                                        </p:attrNameLst>
                                      </p:cBhvr>
                                      <p:to>
                                        <p:strVal val="visible"/>
                                      </p:to>
                                    </p:set>
                                    <p:animEffect transition="in" filter="fade">
                                      <p:cBhvr>
                                        <p:cTn id="28" dur="1000"/>
                                        <p:tgtEl>
                                          <p:spTgt spid="124931">
                                            <p:txEl>
                                              <p:pRg st="3" end="3"/>
                                            </p:txEl>
                                          </p:spTgt>
                                        </p:tgtEl>
                                      </p:cBhvr>
                                    </p:animEffect>
                                    <p:anim calcmode="lin" valueType="num">
                                      <p:cBhvr>
                                        <p:cTn id="29"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EE76BD2-AABA-41F8-9E1F-A8D4AFE4A630}"/>
              </a:ext>
            </a:extLst>
          </p:cNvPr>
          <p:cNvSpPr>
            <a:spLocks noGrp="1"/>
          </p:cNvSpPr>
          <p:nvPr>
            <p:ph type="sldNum" sz="quarter" idx="12"/>
          </p:nvPr>
        </p:nvSpPr>
        <p:spPr>
          <a:xfrm>
            <a:off x="8964204" y="6364155"/>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D29D497-AE3F-4A56-B4B4-1C8A226F0E8A}" type="slidenum">
              <a:rPr lang="en-US" altLang="en-US" sz="1200">
                <a:latin typeface="Calibri" panose="020F0502020204030204" pitchFamily="34" charset="0"/>
                <a:cs typeface="Calibri" panose="020F0502020204030204" pitchFamily="34" charset="0"/>
              </a:rPr>
              <a:pPr/>
              <a:t>27</a:t>
            </a:fld>
            <a:endParaRPr lang="en-US" altLang="en-US" sz="1200" dirty="0">
              <a:latin typeface="Calibri" panose="020F0502020204030204" pitchFamily="34" charset="0"/>
              <a:cs typeface="Calibri" panose="020F0502020204030204" pitchFamily="34" charset="0"/>
            </a:endParaRPr>
          </a:p>
        </p:txBody>
      </p:sp>
      <p:sp>
        <p:nvSpPr>
          <p:cNvPr id="111619" name="Rectangle 3">
            <a:extLst>
              <a:ext uri="{FF2B5EF4-FFF2-40B4-BE49-F238E27FC236}">
                <a16:creationId xmlns:a16="http://schemas.microsoft.com/office/drawing/2014/main" id="{94C32B47-75F0-408D-9D33-30CF9CB795E2}"/>
              </a:ext>
            </a:extLst>
          </p:cNvPr>
          <p:cNvSpPr>
            <a:spLocks noGrp="1" noChangeArrowheads="1"/>
          </p:cNvSpPr>
          <p:nvPr>
            <p:ph type="body" idx="1"/>
          </p:nvPr>
        </p:nvSpPr>
        <p:spPr>
          <a:xfrm>
            <a:off x="1456400" y="1700732"/>
            <a:ext cx="9279195" cy="4391328"/>
          </a:xfrm>
        </p:spPr>
        <p:txBody>
          <a:bodyPr/>
          <a:lstStyle/>
          <a:p>
            <a:pPr marL="285750" indent="-285750" eaLnBrk="1" hangingPunct="1">
              <a:defRPr/>
            </a:pPr>
            <a:r>
              <a:rPr lang="en-US" sz="4000" dirty="0">
                <a:latin typeface="Calibri" panose="020F0502020204030204" pitchFamily="34" charset="0"/>
                <a:cs typeface="Calibri" panose="020F0502020204030204" pitchFamily="34" charset="0"/>
              </a:rPr>
              <a:t>The </a:t>
            </a:r>
            <a:r>
              <a:rPr lang="en-US" sz="4000" u="sng" dirty="0">
                <a:latin typeface="Calibri" panose="020F0502020204030204" pitchFamily="34" charset="0"/>
                <a:cs typeface="Calibri" panose="020F0502020204030204" pitchFamily="34" charset="0"/>
              </a:rPr>
              <a:t>Marriage</a:t>
            </a:r>
            <a:r>
              <a:rPr lang="en-US" sz="4000" dirty="0">
                <a:latin typeface="Calibri" panose="020F0502020204030204" pitchFamily="34" charset="0"/>
                <a:cs typeface="Calibri" panose="020F0502020204030204" pitchFamily="34" charset="0"/>
              </a:rPr>
              <a:t> of Mormonism is </a:t>
            </a:r>
            <a:r>
              <a:rPr lang="en-US" sz="4000" b="1" i="1" dirty="0">
                <a:solidFill>
                  <a:srgbClr val="A50021"/>
                </a:solidFill>
                <a:latin typeface="Calibri" panose="020F0502020204030204" pitchFamily="34" charset="0"/>
                <a:cs typeface="Calibri" panose="020F0502020204030204" pitchFamily="34" charset="0"/>
              </a:rPr>
              <a:t>NOT</a:t>
            </a:r>
            <a:r>
              <a:rPr lang="en-US" sz="4000" dirty="0">
                <a:solidFill>
                  <a:srgbClr val="000099"/>
                </a:solidFill>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the </a:t>
            </a:r>
            <a:r>
              <a:rPr lang="en-US" sz="4000" u="sng" dirty="0">
                <a:latin typeface="Calibri" panose="020F0502020204030204" pitchFamily="34" charset="0"/>
                <a:cs typeface="Calibri" panose="020F0502020204030204" pitchFamily="34" charset="0"/>
              </a:rPr>
              <a:t>Marriage</a:t>
            </a:r>
            <a:r>
              <a:rPr lang="en-US" sz="4000" dirty="0">
                <a:latin typeface="Calibri" panose="020F0502020204030204" pitchFamily="34" charset="0"/>
                <a:cs typeface="Calibri" panose="020F0502020204030204" pitchFamily="34" charset="0"/>
              </a:rPr>
              <a:t> of the Bible</a:t>
            </a:r>
          </a:p>
          <a:p>
            <a:pPr lvl="1" eaLnBrk="1" hangingPunct="1">
              <a:defRPr/>
            </a:pPr>
            <a:r>
              <a:rPr lang="en-US" sz="3600" dirty="0">
                <a:latin typeface="Calibri" panose="020F0502020204030204" pitchFamily="34" charset="0"/>
                <a:cs typeface="Calibri" panose="020F0502020204030204" pitchFamily="34" charset="0"/>
              </a:rPr>
              <a:t>Bible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Mormon doctrine,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and Mormon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Bible doctrine</a:t>
            </a:r>
          </a:p>
          <a:p>
            <a:pPr lvl="1" eaLnBrk="1" hangingPunct="1">
              <a:defRPr/>
            </a:pPr>
            <a:r>
              <a:rPr lang="en-US" sz="3600" dirty="0">
                <a:latin typeface="Calibri" panose="020F0502020204030204" pitchFamily="34" charset="0"/>
                <a:cs typeface="Calibri" panose="020F0502020204030204" pitchFamily="34" charset="0"/>
              </a:rPr>
              <a:t>They are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one and the same</a:t>
            </a:r>
          </a:p>
          <a:p>
            <a:pPr lvl="1" eaLnBrk="1" hangingPunct="1">
              <a:defRPr/>
            </a:pPr>
            <a:r>
              <a:rPr lang="en-US" sz="3600" b="1" i="1" dirty="0">
                <a:solidFill>
                  <a:srgbClr val="0000FF"/>
                </a:solidFill>
                <a:latin typeface="Calibri" panose="020F0502020204030204" pitchFamily="34" charset="0"/>
                <a:cs typeface="Calibri" panose="020F0502020204030204" pitchFamily="34" charset="0"/>
              </a:rPr>
              <a:t>No Mormon truly believes the Bible, and a </a:t>
            </a:r>
            <a:br>
              <a:rPr lang="en-US" sz="3600" b="1" i="1" dirty="0">
                <a:solidFill>
                  <a:srgbClr val="0000FF"/>
                </a:solidFill>
                <a:latin typeface="Calibri" panose="020F0502020204030204" pitchFamily="34" charset="0"/>
                <a:cs typeface="Calibri" panose="020F0502020204030204" pitchFamily="34" charset="0"/>
              </a:rPr>
            </a:br>
            <a:r>
              <a:rPr lang="en-US" sz="3600" b="1" i="1" dirty="0">
                <a:solidFill>
                  <a:srgbClr val="0000FF"/>
                </a:solidFill>
                <a:latin typeface="Calibri" panose="020F0502020204030204" pitchFamily="34" charset="0"/>
                <a:cs typeface="Calibri" panose="020F0502020204030204" pitchFamily="34" charset="0"/>
              </a:rPr>
              <a:t>true Bible believer cannot be a Mormon!</a:t>
            </a:r>
          </a:p>
          <a:p>
            <a:pPr marL="225425" indent="-225425" eaLnBrk="1" hangingPunct="1">
              <a:spcBef>
                <a:spcPts val="600"/>
              </a:spcBef>
              <a:defRPr/>
            </a:pPr>
            <a:endParaRPr lang="en-US" i="1" dirty="0">
              <a:latin typeface="Calibri" panose="020F0502020204030204" pitchFamily="34" charset="0"/>
              <a:cs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25B147CE-78B2-4E49-B9F8-E6C5CA1E94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2B7650EF-9289-4910-A5C3-3E00349DFE13}"/>
              </a:ext>
            </a:extLst>
          </p:cNvPr>
          <p:cNvSpPr>
            <a:spLocks noGrp="1"/>
          </p:cNvSpPr>
          <p:nvPr>
            <p:ph type="title"/>
          </p:nvPr>
        </p:nvSpPr>
        <p:spPr>
          <a:xfrm>
            <a:off x="309716" y="294967"/>
            <a:ext cx="11572568" cy="1133670"/>
          </a:xfrm>
        </p:spPr>
        <p:txBody>
          <a:bodyPr/>
          <a:lstStyle/>
          <a:p>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Concerning Marriage</a:t>
            </a:r>
          </a:p>
        </p:txBody>
      </p:sp>
    </p:spTree>
    <p:extLst>
      <p:ext uri="{BB962C8B-B14F-4D97-AF65-F5344CB8AC3E}">
        <p14:creationId xmlns:p14="http://schemas.microsoft.com/office/powerpoint/2010/main" val="3210233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11619">
                                            <p:txEl>
                                              <p:pRg st="1" end="1"/>
                                            </p:txEl>
                                          </p:spTgt>
                                        </p:tgtEl>
                                        <p:attrNameLst>
                                          <p:attrName>style.visibility</p:attrName>
                                        </p:attrNameLst>
                                      </p:cBhvr>
                                      <p:to>
                                        <p:strVal val="visible"/>
                                      </p:to>
                                    </p:set>
                                    <p:animEffect transition="in" filter="fade">
                                      <p:cBhvr>
                                        <p:cTn id="13" dur="1000"/>
                                        <p:tgtEl>
                                          <p:spTgt spid="111619">
                                            <p:txEl>
                                              <p:pRg st="1" end="1"/>
                                            </p:txEl>
                                          </p:spTgt>
                                        </p:tgtEl>
                                      </p:cBhvr>
                                    </p:animEffect>
                                    <p:anim calcmode="lin" valueType="num">
                                      <p:cBhvr>
                                        <p:cTn id="14"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500"/>
                                  </p:stCondLst>
                                  <p:childTnLst>
                                    <p:set>
                                      <p:cBhvr>
                                        <p:cTn id="18" dur="1" fill="hold">
                                          <p:stCondLst>
                                            <p:cond delay="0"/>
                                          </p:stCondLst>
                                        </p:cTn>
                                        <p:tgtEl>
                                          <p:spTgt spid="111619">
                                            <p:txEl>
                                              <p:pRg st="2" end="2"/>
                                            </p:txEl>
                                          </p:spTgt>
                                        </p:tgtEl>
                                        <p:attrNameLst>
                                          <p:attrName>style.visibility</p:attrName>
                                        </p:attrNameLst>
                                      </p:cBhvr>
                                      <p:to>
                                        <p:strVal val="visible"/>
                                      </p:to>
                                    </p:set>
                                    <p:animEffect transition="in" filter="fade">
                                      <p:cBhvr>
                                        <p:cTn id="19" dur="1000"/>
                                        <p:tgtEl>
                                          <p:spTgt spid="111619">
                                            <p:txEl>
                                              <p:pRg st="2" end="2"/>
                                            </p:txEl>
                                          </p:spTgt>
                                        </p:tgtEl>
                                      </p:cBhvr>
                                    </p:animEffect>
                                    <p:anim calcmode="lin" valueType="num">
                                      <p:cBhvr>
                                        <p:cTn id="20"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500"/>
                                  </p:stCondLst>
                                  <p:childTnLst>
                                    <p:set>
                                      <p:cBhvr>
                                        <p:cTn id="24" dur="1" fill="hold">
                                          <p:stCondLst>
                                            <p:cond delay="0"/>
                                          </p:stCondLst>
                                        </p:cTn>
                                        <p:tgtEl>
                                          <p:spTgt spid="111619">
                                            <p:txEl>
                                              <p:pRg st="3" end="3"/>
                                            </p:txEl>
                                          </p:spTgt>
                                        </p:tgtEl>
                                        <p:attrNameLst>
                                          <p:attrName>style.visibility</p:attrName>
                                        </p:attrNameLst>
                                      </p:cBhvr>
                                      <p:to>
                                        <p:strVal val="visible"/>
                                      </p:to>
                                    </p:set>
                                    <p:animEffect transition="in" filter="fade">
                                      <p:cBhvr>
                                        <p:cTn id="25" dur="1000"/>
                                        <p:tgtEl>
                                          <p:spTgt spid="111619">
                                            <p:txEl>
                                              <p:pRg st="3" end="3"/>
                                            </p:txEl>
                                          </p:spTgt>
                                        </p:tgtEl>
                                      </p:cBhvr>
                                    </p:animEffect>
                                    <p:anim calcmode="lin" valueType="num">
                                      <p:cBhvr>
                                        <p:cTn id="26"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A146BFF4-F94F-4336-897A-6EB7A5972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851" y="1"/>
            <a:ext cx="363855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a:extLst>
              <a:ext uri="{FF2B5EF4-FFF2-40B4-BE49-F238E27FC236}">
                <a16:creationId xmlns:a16="http://schemas.microsoft.com/office/drawing/2014/main" id="{2DFD5AE5-8E1A-43A3-92A5-854EFA177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345" y="228600"/>
            <a:ext cx="24796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Rectangle 4">
            <a:extLst>
              <a:ext uri="{FF2B5EF4-FFF2-40B4-BE49-F238E27FC236}">
                <a16:creationId xmlns:a16="http://schemas.microsoft.com/office/drawing/2014/main" id="{2617EBCD-02AF-4DE6-8099-B062E185E65C}"/>
              </a:ext>
            </a:extLst>
          </p:cNvPr>
          <p:cNvSpPr>
            <a:spLocks noGrp="1" noChangeArrowheads="1"/>
          </p:cNvSpPr>
          <p:nvPr>
            <p:ph type="subTitle" idx="1"/>
          </p:nvPr>
        </p:nvSpPr>
        <p:spPr>
          <a:xfrm>
            <a:off x="2895600" y="3070227"/>
            <a:ext cx="6400800" cy="1905000"/>
          </a:xfrm>
          <a:solidFill>
            <a:schemeClr val="accent2"/>
          </a:solidFill>
          <a:ln>
            <a:solidFill>
              <a:schemeClr val="tx1"/>
            </a:solidFill>
            <a:miter lim="800000"/>
            <a:headEnd/>
            <a:tailEnd/>
          </a:ln>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THE CHURCH OF             </a:t>
            </a:r>
            <a:r>
              <a:rPr lang="en-US" altLang="en-US" sz="480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r>
              <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sp>
        <p:nvSpPr>
          <p:cNvPr id="6" name="Text Box 5">
            <a:extLst>
              <a:ext uri="{FF2B5EF4-FFF2-40B4-BE49-F238E27FC236}">
                <a16:creationId xmlns:a16="http://schemas.microsoft.com/office/drawing/2014/main" id="{F2E5CFAA-8C36-48AA-B722-A28041FB7BFB}"/>
              </a:ext>
            </a:extLst>
          </p:cNvPr>
          <p:cNvSpPr txBox="1">
            <a:spLocks noChangeArrowheads="1"/>
          </p:cNvSpPr>
          <p:nvPr/>
        </p:nvSpPr>
        <p:spPr bwMode="auto">
          <a:xfrm>
            <a:off x="1524000" y="5309453"/>
            <a:ext cx="9144000" cy="830997"/>
          </a:xfrm>
          <a:prstGeom prst="rect">
            <a:avLst/>
          </a:prstGeom>
          <a:noFill/>
          <a:ln w="9525">
            <a:noFill/>
            <a:miter lim="800000"/>
            <a:headEnd/>
            <a:tailEnd/>
          </a:ln>
          <a:effectLst/>
        </p:spPr>
        <p:txBody>
          <a:bodyPr wrap="square">
            <a:spAutoFit/>
          </a:bodyPr>
          <a:lstStyle/>
          <a:p>
            <a:pPr algn="ctr">
              <a:spcBef>
                <a:spcPts val="600"/>
              </a:spcBef>
              <a:defRPr/>
            </a:pPr>
            <a:r>
              <a:rPr lang="en-US" sz="4800" b="1" i="1" dirty="0">
                <a:solidFill>
                  <a:srgbClr val="A50021"/>
                </a:solidFill>
                <a:latin typeface="Times New Roman" panose="02020603050405020304" pitchFamily="18" charset="0"/>
                <a:cs typeface="Times New Roman" panose="02020603050405020304" pitchFamily="18" charset="0"/>
              </a:rPr>
              <a:t>Teaching Mormons the Gospel</a:t>
            </a:r>
          </a:p>
        </p:txBody>
      </p:sp>
      <p:sp>
        <p:nvSpPr>
          <p:cNvPr id="7" name="Slide Number Placeholder 5">
            <a:extLst>
              <a:ext uri="{FF2B5EF4-FFF2-40B4-BE49-F238E27FC236}">
                <a16:creationId xmlns:a16="http://schemas.microsoft.com/office/drawing/2014/main" id="{E534D4CE-74FF-4692-B146-D9830888ADCD}"/>
              </a:ext>
            </a:extLst>
          </p:cNvPr>
          <p:cNvSpPr>
            <a:spLocks noGrp="1"/>
          </p:cNvSpPr>
          <p:nvPr>
            <p:ph type="sldNum" sz="quarter" idx="12"/>
          </p:nvPr>
        </p:nvSpPr>
        <p:spPr>
          <a:xfrm>
            <a:off x="9812594" y="6461633"/>
            <a:ext cx="2133600" cy="40005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A169909-8C40-4399-BB76-0238E89FCB53}" type="slidenum">
              <a:rPr lang="en-US" altLang="en-US" sz="1200">
                <a:latin typeface="Calibri" panose="020F0502020204030204" pitchFamily="34" charset="0"/>
                <a:cs typeface="Calibri" panose="020F0502020204030204" pitchFamily="34" charset="0"/>
              </a:rPr>
              <a:pPr/>
              <a:t>28</a:t>
            </a:fld>
            <a:endParaRPr lang="en-US" altLang="en-US" sz="1200" dirty="0">
              <a:latin typeface="Calibri" panose="020F0502020204030204" pitchFamily="34" charset="0"/>
              <a:cs typeface="Calibri" panose="020F0502020204030204" pitchFamily="34" charset="0"/>
            </a:endParaRPr>
          </a:p>
        </p:txBody>
      </p:sp>
      <p:pic>
        <p:nvPicPr>
          <p:cNvPr id="8" name="Picture 7" descr="A close up of a logo&#10;&#10;Description automatically generated">
            <a:extLst>
              <a:ext uri="{FF2B5EF4-FFF2-40B4-BE49-F238E27FC236}">
                <a16:creationId xmlns:a16="http://schemas.microsoft.com/office/drawing/2014/main" id="{6C88B904-7136-4C53-A80E-7F8BAB097AD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29</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634181" y="1931791"/>
            <a:ext cx="10923638" cy="4078592"/>
          </a:xfrm>
        </p:spPr>
        <p:txBody>
          <a:bodyPr/>
          <a:lstStyle/>
          <a:p>
            <a:pPr marL="228600" indent="-228600" eaLnBrk="1" hangingPunct="1">
              <a:tabLst>
                <a:tab pos="347663" algn="l"/>
              </a:tabLst>
              <a:defRPr/>
            </a:pPr>
            <a:r>
              <a:rPr lang="en-US" sz="4400" dirty="0">
                <a:latin typeface="Calibri" panose="020F0502020204030204" pitchFamily="34" charset="0"/>
                <a:cs typeface="Calibri" panose="020F0502020204030204" pitchFamily="34" charset="0"/>
              </a:rPr>
              <a:t>Be informed (read the Book of Mormon)</a:t>
            </a:r>
          </a:p>
          <a:p>
            <a:pPr marL="228600" indent="-228600" eaLnBrk="1" hangingPunct="1">
              <a:tabLst>
                <a:tab pos="347663" algn="l"/>
              </a:tabLst>
              <a:defRPr/>
            </a:pPr>
            <a:r>
              <a:rPr lang="en-US" sz="4400" dirty="0">
                <a:latin typeface="Calibri" panose="020F0502020204030204" pitchFamily="34" charset="0"/>
                <a:cs typeface="Calibri" panose="020F0502020204030204" pitchFamily="34" charset="0"/>
              </a:rPr>
              <a:t>Moroni 10:4-5 </a:t>
            </a:r>
            <a:r>
              <a:rPr lang="en-US" sz="4400" i="1" dirty="0">
                <a:latin typeface="Calibri" panose="020F0502020204030204" pitchFamily="34" charset="0"/>
                <a:cs typeface="Calibri" panose="020F0502020204030204" pitchFamily="34" charset="0"/>
              </a:rPr>
              <a:t>v.</a:t>
            </a:r>
            <a:r>
              <a:rPr lang="en-US" sz="4400" dirty="0">
                <a:latin typeface="Calibri" panose="020F0502020204030204" pitchFamily="34" charset="0"/>
                <a:cs typeface="Calibri" panose="020F0502020204030204" pitchFamily="34" charset="0"/>
              </a:rPr>
              <a:t> John 7:16-17 </a:t>
            </a:r>
          </a:p>
          <a:p>
            <a:pPr marL="628650" lvl="1" indent="-228600" eaLnBrk="1" hangingPunct="1">
              <a:tabLst>
                <a:tab pos="347663" algn="l"/>
              </a:tabLst>
              <a:defRPr/>
            </a:pPr>
            <a:r>
              <a:rPr lang="en-US" sz="4200" dirty="0">
                <a:latin typeface="Calibri" panose="020F0502020204030204" pitchFamily="34" charset="0"/>
                <a:cs typeface="Calibri" panose="020F0502020204030204" pitchFamily="34" charset="0"/>
              </a:rPr>
              <a:t>Mormons: Desire + Prayer = Know Truth</a:t>
            </a:r>
          </a:p>
          <a:p>
            <a:pPr marL="628650" lvl="1" indent="-228600" eaLnBrk="1" hangingPunct="1">
              <a:tabLst>
                <a:tab pos="347663" algn="l"/>
              </a:tabLst>
              <a:defRPr/>
            </a:pPr>
            <a:r>
              <a:rPr lang="en-US" sz="4200" dirty="0">
                <a:latin typeface="Calibri" panose="020F0502020204030204" pitchFamily="34" charset="0"/>
                <a:cs typeface="Calibri" panose="020F0502020204030204" pitchFamily="34" charset="0"/>
              </a:rPr>
              <a:t>Jesus: Desire to Obey God + Hearing = Know 		   the Truth </a:t>
            </a:r>
            <a:r>
              <a:rPr lang="en-US" sz="4200" i="1" dirty="0">
                <a:latin typeface="Calibri" panose="020F0502020204030204" pitchFamily="34" charset="0"/>
                <a:cs typeface="Calibri" panose="020F0502020204030204" pitchFamily="34" charset="0"/>
              </a:rPr>
              <a:t>(Acts 17:11-12)</a:t>
            </a:r>
          </a:p>
          <a:p>
            <a:pPr marL="228600" indent="-228600" eaLnBrk="1" hangingPunct="1">
              <a:tabLst>
                <a:tab pos="347663" algn="l"/>
              </a:tabLst>
              <a:defRPr/>
            </a:pPr>
            <a:endParaRPr lang="en-US" sz="4400" dirty="0">
              <a:latin typeface="Calibri" panose="020F0502020204030204" pitchFamily="34" charset="0"/>
              <a:cs typeface="Calibri" panose="020F0502020204030204" pitchFamily="34" charset="0"/>
            </a:endParaRP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634181" y="1507486"/>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418228" y="292567"/>
            <a:ext cx="11452260"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Teaching Mormons the Gospel</a:t>
            </a:r>
          </a:p>
        </p:txBody>
      </p:sp>
    </p:spTree>
    <p:extLst>
      <p:ext uri="{BB962C8B-B14F-4D97-AF65-F5344CB8AC3E}">
        <p14:creationId xmlns:p14="http://schemas.microsoft.com/office/powerpoint/2010/main" val="802652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4931">
                                            <p:txEl>
                                              <p:pRg st="1" end="1"/>
                                            </p:txEl>
                                          </p:spTgt>
                                        </p:tgtEl>
                                        <p:attrNameLst>
                                          <p:attrName>style.visibility</p:attrName>
                                        </p:attrNameLst>
                                      </p:cBhvr>
                                      <p:to>
                                        <p:strVal val="visible"/>
                                      </p:to>
                                    </p:set>
                                    <p:animEffect transition="in" filter="fade">
                                      <p:cBhvr>
                                        <p:cTn id="14" dur="1000"/>
                                        <p:tgtEl>
                                          <p:spTgt spid="124931">
                                            <p:txEl>
                                              <p:pRg st="1" end="1"/>
                                            </p:txEl>
                                          </p:spTgt>
                                        </p:tgtEl>
                                      </p:cBhvr>
                                    </p:animEffect>
                                    <p:anim calcmode="lin" valueType="num">
                                      <p:cBhvr>
                                        <p:cTn id="15"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4931">
                                            <p:txEl>
                                              <p:pRg st="2" end="2"/>
                                            </p:txEl>
                                          </p:spTgt>
                                        </p:tgtEl>
                                        <p:attrNameLst>
                                          <p:attrName>style.visibility</p:attrName>
                                        </p:attrNameLst>
                                      </p:cBhvr>
                                      <p:to>
                                        <p:strVal val="visible"/>
                                      </p:to>
                                    </p:set>
                                    <p:animEffect transition="in" filter="fade">
                                      <p:cBhvr>
                                        <p:cTn id="21" dur="1000"/>
                                        <p:tgtEl>
                                          <p:spTgt spid="124931">
                                            <p:txEl>
                                              <p:pRg st="2" end="2"/>
                                            </p:txEl>
                                          </p:spTgt>
                                        </p:tgtEl>
                                      </p:cBhvr>
                                    </p:animEffect>
                                    <p:anim calcmode="lin" valueType="num">
                                      <p:cBhvr>
                                        <p:cTn id="22"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4931">
                                            <p:txEl>
                                              <p:pRg st="3" end="3"/>
                                            </p:txEl>
                                          </p:spTgt>
                                        </p:tgtEl>
                                        <p:attrNameLst>
                                          <p:attrName>style.visibility</p:attrName>
                                        </p:attrNameLst>
                                      </p:cBhvr>
                                      <p:to>
                                        <p:strVal val="visible"/>
                                      </p:to>
                                    </p:set>
                                    <p:animEffect transition="in" filter="fade">
                                      <p:cBhvr>
                                        <p:cTn id="28" dur="1000"/>
                                        <p:tgtEl>
                                          <p:spTgt spid="124931">
                                            <p:txEl>
                                              <p:pRg st="3" end="3"/>
                                            </p:txEl>
                                          </p:spTgt>
                                        </p:tgtEl>
                                      </p:cBhvr>
                                    </p:animEffect>
                                    <p:anim calcmode="lin" valueType="num">
                                      <p:cBhvr>
                                        <p:cTn id="29"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CD260A-1ABD-42CC-8849-DE4A4BCC7337}"/>
              </a:ext>
            </a:extLst>
          </p:cNvPr>
          <p:cNvSpPr>
            <a:spLocks noGrp="1"/>
          </p:cNvSpPr>
          <p:nvPr>
            <p:ph type="sldNum" sz="quarter" idx="12"/>
          </p:nvPr>
        </p:nvSpPr>
        <p:spPr>
          <a:xfrm>
            <a:off x="9084442" y="6390717"/>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61716-667E-4C28-9821-4235118B3E5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314" name="Rectangle 2">
            <a:extLst>
              <a:ext uri="{FF2B5EF4-FFF2-40B4-BE49-F238E27FC236}">
                <a16:creationId xmlns:a16="http://schemas.microsoft.com/office/drawing/2014/main" id="{0D8C0837-1909-49BC-AC40-3727E469A90C}"/>
              </a:ext>
            </a:extLst>
          </p:cNvPr>
          <p:cNvSpPr>
            <a:spLocks noGrp="1" noChangeArrowheads="1"/>
          </p:cNvSpPr>
          <p:nvPr>
            <p:ph type="title"/>
          </p:nvPr>
        </p:nvSpPr>
        <p:spPr>
          <a:xfrm>
            <a:off x="1524000" y="228600"/>
            <a:ext cx="9144000" cy="1524000"/>
          </a:xfrm>
        </p:spPr>
        <p:txBody>
          <a:bodyPr/>
          <a:lstStyle/>
          <a:p>
            <a:pPr eaLnBrk="1" hangingPunct="1">
              <a:defRPr/>
            </a:pPr>
            <a:r>
              <a:rPr lang="en-US" sz="6600" b="1" kern="1200"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Testing Doctrine</a:t>
            </a:r>
          </a:p>
        </p:txBody>
      </p:sp>
      <p:sp>
        <p:nvSpPr>
          <p:cNvPr id="13315" name="Rectangle 3">
            <a:extLst>
              <a:ext uri="{FF2B5EF4-FFF2-40B4-BE49-F238E27FC236}">
                <a16:creationId xmlns:a16="http://schemas.microsoft.com/office/drawing/2014/main" id="{F9A155B3-2D25-44E0-804C-03AD1D42A55E}"/>
              </a:ext>
            </a:extLst>
          </p:cNvPr>
          <p:cNvSpPr>
            <a:spLocks noGrp="1" noChangeArrowheads="1"/>
          </p:cNvSpPr>
          <p:nvPr>
            <p:ph type="body" idx="1"/>
          </p:nvPr>
        </p:nvSpPr>
        <p:spPr>
          <a:xfrm>
            <a:off x="609600" y="2133603"/>
            <a:ext cx="10972800" cy="4111625"/>
          </a:xfrm>
        </p:spPr>
        <p:txBody>
          <a:bodyPr/>
          <a:lstStyle/>
          <a:p>
            <a:pPr marL="0" indent="0" eaLnBrk="1" hangingPunct="1">
              <a:buNone/>
              <a:defRPr/>
            </a:pPr>
            <a:r>
              <a:rPr lang="en-US" sz="4400" dirty="0">
                <a:latin typeface="Calibri" panose="020F0502020204030204" pitchFamily="34" charset="0"/>
                <a:cs typeface="Calibri" panose="020F0502020204030204" pitchFamily="34" charset="0"/>
              </a:rPr>
              <a:t>“The doctrines of false teachers will not stand the test when tried by the accepted standards of measurement, the Scriptures.”</a:t>
            </a:r>
          </a:p>
          <a:p>
            <a:pPr marL="0" indent="0" algn="r" eaLnBrk="1" hangingPunct="1">
              <a:buNone/>
              <a:defRPr/>
            </a:pPr>
            <a:endParaRPr lang="en-US" sz="1000" dirty="0">
              <a:latin typeface="Calibri" panose="020F0502020204030204" pitchFamily="34" charset="0"/>
              <a:cs typeface="Calibri" panose="020F0502020204030204" pitchFamily="34" charset="0"/>
            </a:endParaRPr>
          </a:p>
          <a:p>
            <a:pPr marL="0" indent="0" algn="r" eaLnBrk="1" hangingPunct="1">
              <a:buNone/>
              <a:defRPr/>
            </a:pPr>
            <a:r>
              <a:rPr lang="en-US" sz="4000" dirty="0">
                <a:latin typeface="Calibri" panose="020F0502020204030204" pitchFamily="34" charset="0"/>
                <a:cs typeface="Calibri" panose="020F0502020204030204" pitchFamily="34" charset="0"/>
              </a:rPr>
              <a:t>Joseph Fielding Smith</a:t>
            </a:r>
            <a:br>
              <a:rPr lang="en-US" sz="4000" dirty="0">
                <a:latin typeface="Calibri" panose="020F0502020204030204" pitchFamily="34" charset="0"/>
                <a:cs typeface="Calibri" panose="020F0502020204030204" pitchFamily="34" charset="0"/>
              </a:rPr>
            </a:br>
            <a:r>
              <a:rPr lang="en-US" sz="4000" i="1" dirty="0">
                <a:latin typeface="Calibri" panose="020F0502020204030204" pitchFamily="34" charset="0"/>
                <a:cs typeface="Calibri" panose="020F0502020204030204" pitchFamily="34" charset="0"/>
              </a:rPr>
              <a:t>Doctrines of Salvation, </a:t>
            </a:r>
            <a:r>
              <a:rPr lang="en-US" sz="4000" dirty="0">
                <a:latin typeface="Calibri" panose="020F0502020204030204" pitchFamily="34" charset="0"/>
                <a:cs typeface="Calibri" panose="020F0502020204030204" pitchFamily="34" charset="0"/>
              </a:rPr>
              <a:t>I:188</a:t>
            </a:r>
          </a:p>
        </p:txBody>
      </p:sp>
      <p:pic>
        <p:nvPicPr>
          <p:cNvPr id="5" name="Picture 4" descr="A close up of a logo&#10;&#10;Description automatically generated">
            <a:extLst>
              <a:ext uri="{FF2B5EF4-FFF2-40B4-BE49-F238E27FC236}">
                <a16:creationId xmlns:a16="http://schemas.microsoft.com/office/drawing/2014/main" id="{8C1814CA-4370-40B8-8E63-8466D947C03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xfrm>
            <a:off x="9025688" y="6430018"/>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30</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513914" y="1715828"/>
            <a:ext cx="11226329" cy="4714190"/>
          </a:xfrm>
        </p:spPr>
        <p:txBody>
          <a:bodyPr/>
          <a:lstStyle/>
          <a:p>
            <a:pPr marL="228600" indent="-228600" eaLnBrk="1" hangingPunct="1">
              <a:spcBef>
                <a:spcPts val="600"/>
              </a:spcBef>
              <a:tabLst>
                <a:tab pos="347663" algn="l"/>
              </a:tabLst>
              <a:defRPr/>
            </a:pPr>
            <a:r>
              <a:rPr lang="en-US" sz="4000" u="sng" dirty="0">
                <a:latin typeface="Calibri" panose="020F0502020204030204" pitchFamily="34" charset="0"/>
                <a:cs typeface="Calibri" panose="020F0502020204030204" pitchFamily="34" charset="0"/>
              </a:rPr>
              <a:t>Problem</a:t>
            </a:r>
            <a:r>
              <a:rPr lang="en-US" sz="4000" dirty="0">
                <a:latin typeface="Calibri" panose="020F0502020204030204" pitchFamily="34" charset="0"/>
                <a:cs typeface="Calibri" panose="020F0502020204030204" pitchFamily="34" charset="0"/>
              </a:rPr>
              <a:t>: Believe they have had </a:t>
            </a:r>
            <a:r>
              <a:rPr lang="en-US" sz="4000" i="1" dirty="0">
                <a:latin typeface="Calibri" panose="020F0502020204030204" pitchFamily="34" charset="0"/>
                <a:cs typeface="Calibri" panose="020F0502020204030204" pitchFamily="34" charset="0"/>
              </a:rPr>
              <a:t>personal revelation</a:t>
            </a:r>
          </a:p>
          <a:p>
            <a:pPr marL="628650" lvl="1" indent="-228600" eaLnBrk="1" hangingPunct="1">
              <a:spcBef>
                <a:spcPts val="600"/>
              </a:spcBef>
              <a:tabLst>
                <a:tab pos="347663" algn="l"/>
              </a:tabLst>
              <a:defRPr/>
            </a:pPr>
            <a:r>
              <a:rPr lang="en-US" sz="3800" dirty="0">
                <a:latin typeface="Calibri" panose="020F0502020204030204" pitchFamily="34" charset="0"/>
                <a:cs typeface="Calibri" panose="020F0502020204030204" pitchFamily="34" charset="0"/>
              </a:rPr>
              <a:t>Experience is accepted as revelation</a:t>
            </a:r>
          </a:p>
          <a:p>
            <a:pPr marL="228600" indent="-228600" eaLnBrk="1" hangingPunct="1">
              <a:spcBef>
                <a:spcPts val="600"/>
              </a:spcBef>
              <a:tabLst>
                <a:tab pos="347663" algn="l"/>
              </a:tabLst>
              <a:defRPr/>
            </a:pPr>
            <a:r>
              <a:rPr lang="en-US" sz="4000" u="sng" dirty="0">
                <a:latin typeface="Calibri" panose="020F0502020204030204" pitchFamily="34" charset="0"/>
                <a:cs typeface="Calibri" panose="020F0502020204030204" pitchFamily="34" charset="0"/>
              </a:rPr>
              <a:t>Bible</a:t>
            </a:r>
            <a:r>
              <a:rPr lang="en-US" sz="4000" dirty="0">
                <a:latin typeface="Calibri" panose="020F0502020204030204" pitchFamily="34" charset="0"/>
                <a:cs typeface="Calibri" panose="020F0502020204030204" pitchFamily="34" charset="0"/>
              </a:rPr>
              <a:t>: Way of man is not in himself, </a:t>
            </a:r>
            <a:r>
              <a:rPr lang="en-US" sz="4000" i="1" dirty="0">
                <a:latin typeface="Calibri" panose="020F0502020204030204" pitchFamily="34" charset="0"/>
                <a:cs typeface="Calibri" panose="020F0502020204030204" pitchFamily="34" charset="0"/>
              </a:rPr>
              <a:t>Jeremiah 10:23; Proverbs 14:12</a:t>
            </a:r>
          </a:p>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God has revealed His mind in a </a:t>
            </a:r>
            <a:r>
              <a:rPr lang="en-US" sz="4000" u="sng" dirty="0">
                <a:latin typeface="Calibri" panose="020F0502020204030204" pitchFamily="34" charset="0"/>
                <a:cs typeface="Calibri" panose="020F0502020204030204" pitchFamily="34" charset="0"/>
              </a:rPr>
              <a:t>word</a:t>
            </a:r>
            <a:r>
              <a:rPr lang="en-US" sz="4000" dirty="0">
                <a:latin typeface="Calibri" panose="020F0502020204030204" pitchFamily="34" charset="0"/>
                <a:cs typeface="Calibri" panose="020F0502020204030204" pitchFamily="34" charset="0"/>
              </a:rPr>
              <a:t> we can read, understand and obey to be blessed, </a:t>
            </a:r>
            <a:r>
              <a:rPr lang="en-US" sz="4000" i="1" dirty="0">
                <a:latin typeface="Calibri" panose="020F0502020204030204" pitchFamily="34" charset="0"/>
                <a:cs typeface="Calibri" panose="020F0502020204030204" pitchFamily="34" charset="0"/>
              </a:rPr>
              <a:t>1 Cor. 2:6-13; Ephesians 3:3-5; John 13:20</a:t>
            </a: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513914" y="1425293"/>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418228" y="292567"/>
            <a:ext cx="11452260" cy="944964"/>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Teaching Mormons the Gospel</a:t>
            </a:r>
          </a:p>
        </p:txBody>
      </p:sp>
    </p:spTree>
    <p:extLst>
      <p:ext uri="{BB962C8B-B14F-4D97-AF65-F5344CB8AC3E}">
        <p14:creationId xmlns:p14="http://schemas.microsoft.com/office/powerpoint/2010/main" val="1156063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1000"/>
                                        <p:tgtEl>
                                          <p:spTgt spid="124931">
                                            <p:txEl>
                                              <p:pRg st="1" end="1"/>
                                            </p:txEl>
                                          </p:spTgt>
                                        </p:tgtEl>
                                      </p:cBhvr>
                                    </p:animEffect>
                                    <p:anim calcmode="lin" valueType="num">
                                      <p:cBhvr>
                                        <p:cTn id="13"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Effect transition="in" filter="fade">
                                      <p:cBhvr>
                                        <p:cTn id="19" dur="1000"/>
                                        <p:tgtEl>
                                          <p:spTgt spid="124931">
                                            <p:txEl>
                                              <p:pRg st="2" end="2"/>
                                            </p:txEl>
                                          </p:spTgt>
                                        </p:tgtEl>
                                      </p:cBhvr>
                                    </p:animEffect>
                                    <p:anim calcmode="lin" valueType="num">
                                      <p:cBhvr>
                                        <p:cTn id="20"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4931">
                                            <p:txEl>
                                              <p:pRg st="3" end="3"/>
                                            </p:txEl>
                                          </p:spTgt>
                                        </p:tgtEl>
                                        <p:attrNameLst>
                                          <p:attrName>style.visibility</p:attrName>
                                        </p:attrNameLst>
                                      </p:cBhvr>
                                      <p:to>
                                        <p:strVal val="visible"/>
                                      </p:to>
                                    </p:set>
                                    <p:animEffect transition="in" filter="fade">
                                      <p:cBhvr>
                                        <p:cTn id="26" dur="1000"/>
                                        <p:tgtEl>
                                          <p:spTgt spid="124931">
                                            <p:txEl>
                                              <p:pRg st="3" end="3"/>
                                            </p:txEl>
                                          </p:spTgt>
                                        </p:tgtEl>
                                      </p:cBhvr>
                                    </p:animEffect>
                                    <p:anim calcmode="lin" valueType="num">
                                      <p:cBhvr>
                                        <p:cTn id="27"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xfrm>
            <a:off x="9025688" y="6430018"/>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31</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513914" y="1715828"/>
            <a:ext cx="11068485" cy="4714190"/>
          </a:xfrm>
        </p:spPr>
        <p:txBody>
          <a:bodyPr/>
          <a:lstStyle/>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Show the error and defend the truth, </a:t>
            </a:r>
            <a:r>
              <a:rPr lang="en-US" sz="4000" i="1" dirty="0">
                <a:latin typeface="Calibri" panose="020F0502020204030204" pitchFamily="34" charset="0"/>
                <a:cs typeface="Calibri" panose="020F0502020204030204" pitchFamily="34" charset="0"/>
              </a:rPr>
              <a:t>2 Timothy 4: 2-4; 1 Peter 3:15; Jude 3</a:t>
            </a:r>
          </a:p>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Bible is a </a:t>
            </a:r>
            <a:r>
              <a:rPr lang="en-US" sz="4000" b="1" dirty="0">
                <a:latin typeface="Calibri" panose="020F0502020204030204" pitchFamily="34" charset="0"/>
                <a:cs typeface="Calibri" panose="020F0502020204030204" pitchFamily="34" charset="0"/>
              </a:rPr>
              <a:t>reliable</a:t>
            </a:r>
            <a:r>
              <a:rPr lang="en-US" sz="4000" dirty="0">
                <a:latin typeface="Calibri" panose="020F0502020204030204" pitchFamily="34" charset="0"/>
                <a:cs typeface="Calibri" panose="020F0502020204030204" pitchFamily="34" charset="0"/>
              </a:rPr>
              <a:t> and </a:t>
            </a:r>
            <a:r>
              <a:rPr lang="en-US" sz="4000" b="1" dirty="0">
                <a:latin typeface="Calibri" panose="020F0502020204030204" pitchFamily="34" charset="0"/>
                <a:cs typeface="Calibri" panose="020F0502020204030204" pitchFamily="34" charset="0"/>
              </a:rPr>
              <a:t>sufficient</a:t>
            </a:r>
            <a:r>
              <a:rPr lang="en-US" sz="4000" dirty="0">
                <a:latin typeface="Calibri" panose="020F0502020204030204" pitchFamily="34" charset="0"/>
                <a:cs typeface="Calibri" panose="020F0502020204030204" pitchFamily="34" charset="0"/>
              </a:rPr>
              <a:t> standard of authority</a:t>
            </a:r>
            <a:endParaRPr lang="en-US" sz="4000" b="1" dirty="0">
              <a:latin typeface="Calibri" panose="020F0502020204030204" pitchFamily="34" charset="0"/>
              <a:cs typeface="Calibri" panose="020F0502020204030204" pitchFamily="34" charset="0"/>
            </a:endParaRPr>
          </a:p>
          <a:p>
            <a:pPr marL="628650" lvl="1" indent="-228600" eaLnBrk="1" hangingPunct="1">
              <a:spcBef>
                <a:spcPts val="600"/>
              </a:spcBef>
              <a:tabLst>
                <a:tab pos="347663" algn="l"/>
              </a:tabLst>
              <a:defRPr/>
            </a:pPr>
            <a:r>
              <a:rPr lang="en-US" sz="3800" dirty="0">
                <a:latin typeface="Calibri" panose="020F0502020204030204" pitchFamily="34" charset="0"/>
                <a:cs typeface="Calibri" panose="020F0502020204030204" pitchFamily="34" charset="0"/>
              </a:rPr>
              <a:t>Bible </a:t>
            </a:r>
            <a:r>
              <a:rPr lang="en-US" sz="3800" b="1" dirty="0">
                <a:latin typeface="Calibri" panose="020F0502020204030204" pitchFamily="34" charset="0"/>
                <a:cs typeface="Calibri" panose="020F0502020204030204" pitchFamily="34" charset="0"/>
              </a:rPr>
              <a:t>can</a:t>
            </a:r>
            <a:r>
              <a:rPr lang="en-US" sz="3800" dirty="0">
                <a:latin typeface="Calibri" panose="020F0502020204030204" pitchFamily="34" charset="0"/>
                <a:cs typeface="Calibri" panose="020F0502020204030204" pitchFamily="34" charset="0"/>
              </a:rPr>
              <a:t> be understood and properly applied, </a:t>
            </a:r>
            <a:r>
              <a:rPr lang="en-US" sz="3800" i="1" dirty="0">
                <a:latin typeface="Calibri" panose="020F0502020204030204" pitchFamily="34" charset="0"/>
                <a:cs typeface="Calibri" panose="020F0502020204030204" pitchFamily="34" charset="0"/>
              </a:rPr>
              <a:t>Ephesians 3:3-4; 5:17</a:t>
            </a:r>
          </a:p>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Bible answers all our spiritual needs, </a:t>
            </a:r>
            <a:r>
              <a:rPr lang="en-US" sz="4000" i="1" dirty="0">
                <a:latin typeface="Calibri" panose="020F0502020204030204" pitchFamily="34" charset="0"/>
                <a:cs typeface="Calibri" panose="020F0502020204030204" pitchFamily="34" charset="0"/>
              </a:rPr>
              <a:t>2 Peter 1:3-4</a:t>
            </a:r>
          </a:p>
          <a:p>
            <a:pPr marL="228600" indent="-228600" eaLnBrk="1" hangingPunct="1">
              <a:spcBef>
                <a:spcPts val="600"/>
              </a:spcBef>
              <a:tabLst>
                <a:tab pos="347663" algn="l"/>
              </a:tabLst>
              <a:defRPr/>
            </a:pPr>
            <a:endParaRPr lang="en-US" sz="4000" i="1" dirty="0">
              <a:latin typeface="Calibri" panose="020F0502020204030204" pitchFamily="34" charset="0"/>
              <a:cs typeface="Calibri" panose="020F0502020204030204" pitchFamily="34" charset="0"/>
            </a:endParaRP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513914" y="1425293"/>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418228" y="292567"/>
            <a:ext cx="11452260" cy="944964"/>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Teaching Mormons the Gospel</a:t>
            </a:r>
          </a:p>
        </p:txBody>
      </p:sp>
    </p:spTree>
    <p:extLst>
      <p:ext uri="{BB962C8B-B14F-4D97-AF65-F5344CB8AC3E}">
        <p14:creationId xmlns:p14="http://schemas.microsoft.com/office/powerpoint/2010/main" val="3035942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4931">
                                            <p:txEl>
                                              <p:pRg st="1" end="1"/>
                                            </p:txEl>
                                          </p:spTgt>
                                        </p:tgtEl>
                                        <p:attrNameLst>
                                          <p:attrName>style.visibility</p:attrName>
                                        </p:attrNameLst>
                                      </p:cBhvr>
                                      <p:to>
                                        <p:strVal val="visible"/>
                                      </p:to>
                                    </p:set>
                                    <p:animEffect transition="in" filter="fade">
                                      <p:cBhvr>
                                        <p:cTn id="14" dur="1000"/>
                                        <p:tgtEl>
                                          <p:spTgt spid="124931">
                                            <p:txEl>
                                              <p:pRg st="1" end="1"/>
                                            </p:txEl>
                                          </p:spTgt>
                                        </p:tgtEl>
                                      </p:cBhvr>
                                    </p:animEffect>
                                    <p:anim calcmode="lin" valueType="num">
                                      <p:cBhvr>
                                        <p:cTn id="15"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1000"/>
                                  </p:stCondLst>
                                  <p:childTnLst>
                                    <p:set>
                                      <p:cBhvr>
                                        <p:cTn id="19" dur="1" fill="hold">
                                          <p:stCondLst>
                                            <p:cond delay="0"/>
                                          </p:stCondLst>
                                        </p:cTn>
                                        <p:tgtEl>
                                          <p:spTgt spid="124931">
                                            <p:txEl>
                                              <p:pRg st="2" end="2"/>
                                            </p:txEl>
                                          </p:spTgt>
                                        </p:tgtEl>
                                        <p:attrNameLst>
                                          <p:attrName>style.visibility</p:attrName>
                                        </p:attrNameLst>
                                      </p:cBhvr>
                                      <p:to>
                                        <p:strVal val="visible"/>
                                      </p:to>
                                    </p:set>
                                    <p:animEffect transition="in" filter="fade">
                                      <p:cBhvr>
                                        <p:cTn id="20" dur="1000"/>
                                        <p:tgtEl>
                                          <p:spTgt spid="124931">
                                            <p:txEl>
                                              <p:pRg st="2" end="2"/>
                                            </p:txEl>
                                          </p:spTgt>
                                        </p:tgtEl>
                                      </p:cBhvr>
                                    </p:animEffect>
                                    <p:anim calcmode="lin" valueType="num">
                                      <p:cBhvr>
                                        <p:cTn id="21"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24931">
                                            <p:txEl>
                                              <p:pRg st="3" end="3"/>
                                            </p:txEl>
                                          </p:spTgt>
                                        </p:tgtEl>
                                        <p:attrNameLst>
                                          <p:attrName>style.visibility</p:attrName>
                                        </p:attrNameLst>
                                      </p:cBhvr>
                                      <p:to>
                                        <p:strVal val="visible"/>
                                      </p:to>
                                    </p:set>
                                    <p:animEffect transition="in" filter="fade">
                                      <p:cBhvr>
                                        <p:cTn id="27" dur="1000"/>
                                        <p:tgtEl>
                                          <p:spTgt spid="124931">
                                            <p:txEl>
                                              <p:pRg st="3" end="3"/>
                                            </p:txEl>
                                          </p:spTgt>
                                        </p:tgtEl>
                                      </p:cBhvr>
                                    </p:animEffect>
                                    <p:anim calcmode="lin" valueType="num">
                                      <p:cBhvr>
                                        <p:cTn id="28"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55D5DDA-5A21-42A2-B8BE-172683F143B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3" name="Rectangle 2">
            <a:extLst>
              <a:ext uri="{FF2B5EF4-FFF2-40B4-BE49-F238E27FC236}">
                <a16:creationId xmlns:a16="http://schemas.microsoft.com/office/drawing/2014/main" id="{30DBEEA0-F4E7-437D-BFFB-31F534576641}"/>
              </a:ext>
            </a:extLst>
          </p:cNvPr>
          <p:cNvSpPr/>
          <p:nvPr/>
        </p:nvSpPr>
        <p:spPr>
          <a:xfrm>
            <a:off x="3686280" y="-14135"/>
            <a:ext cx="4819436" cy="830997"/>
          </a:xfrm>
          <a:prstGeom prst="rect">
            <a:avLst/>
          </a:prstGeom>
        </p:spPr>
        <p:txBody>
          <a:bodyPr wrap="square">
            <a:spAutoFit/>
          </a:bodyPr>
          <a:lstStyle/>
          <a:p>
            <a:pPr algn="ctr"/>
            <a:r>
              <a:rPr lang="en-US" sz="4800" b="1" i="1" cap="small" spc="500"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Galatians 1:6-9</a:t>
            </a:r>
            <a:endParaRPr lang="en-US" sz="4800" i="1" spc="500" dirty="0">
              <a:solidFill>
                <a:srgbClr val="A50021"/>
              </a:solidFill>
            </a:endParaRPr>
          </a:p>
        </p:txBody>
      </p:sp>
      <p:graphicFrame>
        <p:nvGraphicFramePr>
          <p:cNvPr id="8" name="Group 39">
            <a:extLst>
              <a:ext uri="{FF2B5EF4-FFF2-40B4-BE49-F238E27FC236}">
                <a16:creationId xmlns:a16="http://schemas.microsoft.com/office/drawing/2014/main" id="{7BA01AFF-C5DD-4F24-956B-0FEB6C153A2D}"/>
              </a:ext>
            </a:extLst>
          </p:cNvPr>
          <p:cNvGraphicFramePr>
            <a:graphicFrameLocks noGrp="1"/>
          </p:cNvGraphicFramePr>
          <p:nvPr>
            <p:extLst>
              <p:ext uri="{D42A27DB-BD31-4B8C-83A1-F6EECF244321}">
                <p14:modId xmlns:p14="http://schemas.microsoft.com/office/powerpoint/2010/main" val="1591978934"/>
              </p:ext>
            </p:extLst>
          </p:nvPr>
        </p:nvGraphicFramePr>
        <p:xfrm>
          <a:off x="1110344" y="816862"/>
          <a:ext cx="9818841" cy="5935720"/>
        </p:xfrm>
        <a:graphic>
          <a:graphicData uri="http://schemas.openxmlformats.org/drawingml/2006/table">
            <a:tbl>
              <a:tblPr/>
              <a:tblGrid>
                <a:gridCol w="2963316">
                  <a:extLst>
                    <a:ext uri="{9D8B030D-6E8A-4147-A177-3AD203B41FA5}">
                      <a16:colId xmlns:a16="http://schemas.microsoft.com/office/drawing/2014/main" val="20000"/>
                    </a:ext>
                  </a:extLst>
                </a:gridCol>
                <a:gridCol w="3649754">
                  <a:extLst>
                    <a:ext uri="{9D8B030D-6E8A-4147-A177-3AD203B41FA5}">
                      <a16:colId xmlns:a16="http://schemas.microsoft.com/office/drawing/2014/main" val="20001"/>
                    </a:ext>
                  </a:extLst>
                </a:gridCol>
                <a:gridCol w="3205771">
                  <a:extLst>
                    <a:ext uri="{9D8B030D-6E8A-4147-A177-3AD203B41FA5}">
                      <a16:colId xmlns:a16="http://schemas.microsoft.com/office/drawing/2014/main" val="20002"/>
                    </a:ext>
                  </a:extLst>
                </a:gridCol>
              </a:tblGrid>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NATURE 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WORD OF GOD</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FIRST CENTURY APOSTLES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AND PROPHETS</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LDS APOSTLES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AND PROPHETS</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10000"/>
                  </a:ext>
                </a:extLst>
              </a:tr>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All Truth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First Century?</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YES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John 16:13</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C0000"/>
                          </a:solidFill>
                          <a:effectLst/>
                          <a:latin typeface="Calibri" panose="020F0502020204030204" pitchFamily="34" charset="0"/>
                          <a:cs typeface="Calibri" panose="020F0502020204030204" pitchFamily="34"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2 Nephi 29:3, 10</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First Century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Scriptures Adequate?</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YES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2 Timothy 3:16-17</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C0000"/>
                          </a:solidFill>
                          <a:effectLst/>
                          <a:latin typeface="Calibri" panose="020F0502020204030204" pitchFamily="34" charset="0"/>
                          <a:cs typeface="Calibri" panose="020F0502020204030204" pitchFamily="34"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2 Nephi 28:29; 29:6</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Incorruptible?</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YES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1 Pet. 1:22-25; 2 John 2</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C0000"/>
                          </a:solidFill>
                          <a:effectLst/>
                          <a:latin typeface="Calibri" panose="020F0502020204030204" pitchFamily="34" charset="0"/>
                          <a:cs typeface="Calibri" panose="020F0502020204030204" pitchFamily="34" charset="0"/>
                        </a:rPr>
                        <a:t>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1 Nephi 13:28</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Once for 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Delivered?</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YES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Jude 3</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CC0000"/>
                          </a:solidFill>
                          <a:effectLst/>
                          <a:latin typeface="Calibri" panose="020F0502020204030204" pitchFamily="34" charset="0"/>
                          <a:ea typeface="+mn-ea"/>
                          <a:cs typeface="Calibri" panose="020F0502020204030204" pitchFamily="34" charset="0"/>
                        </a:rPr>
                        <a:t>NO</a:t>
                      </a: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Article of Faith, 1:9</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Final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Authority?</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YES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John 13:20; 1 Cor. 14:37</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CC0000"/>
                          </a:solidFill>
                          <a:effectLst/>
                          <a:latin typeface="Calibri" panose="020F0502020204030204" pitchFamily="34" charset="0"/>
                          <a:ea typeface="+mn-ea"/>
                          <a:cs typeface="Calibri" panose="020F0502020204030204" pitchFamily="34" charset="0"/>
                        </a:rPr>
                        <a:t>NO</a:t>
                      </a: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President Benson, 1980</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7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Understandable?</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YES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Eph. 3:3-4; John 7:17</a:t>
                      </a: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CC0000"/>
                          </a:solidFill>
                          <a:effectLst/>
                          <a:latin typeface="Calibri" panose="020F0502020204030204" pitchFamily="34" charset="0"/>
                          <a:ea typeface="+mn-ea"/>
                          <a:cs typeface="Calibri" panose="020F0502020204030204" pitchFamily="34" charset="0"/>
                        </a:rPr>
                        <a:t>NO</a:t>
                      </a: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Apos</a:t>
                      </a:r>
                      <a:r>
                        <a:rPr kumimoji="0" lang="en-US" sz="24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Bruce McConkie</a:t>
                      </a: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0605" marR="110605" marT="55299" marB="552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Slide Number Placeholder 5">
            <a:extLst>
              <a:ext uri="{FF2B5EF4-FFF2-40B4-BE49-F238E27FC236}">
                <a16:creationId xmlns:a16="http://schemas.microsoft.com/office/drawing/2014/main" id="{BC58A66C-6A85-42CA-88AA-47C748E28120}"/>
              </a:ext>
            </a:extLst>
          </p:cNvPr>
          <p:cNvSpPr>
            <a:spLocks noGrp="1"/>
          </p:cNvSpPr>
          <p:nvPr>
            <p:ph type="sldNum" sz="quarter" idx="12"/>
          </p:nvPr>
        </p:nvSpPr>
        <p:spPr>
          <a:xfrm>
            <a:off x="9781408" y="6507164"/>
            <a:ext cx="2133600" cy="2444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33CBB78-B86C-4844-AD7C-21E7B45CC504}" type="slidenum">
              <a:rPr lang="en-US" altLang="en-US" sz="1200">
                <a:latin typeface="Calibri" panose="020F0502020204030204" pitchFamily="34" charset="0"/>
                <a:cs typeface="Calibri" panose="020F0502020204030204" pitchFamily="34" charset="0"/>
              </a:rPr>
              <a:pPr/>
              <a:t>32</a:t>
            </a:fld>
            <a:endParaRPr lang="en-US" altLang="en-US" sz="1200" dirty="0">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xfrm>
            <a:off x="9025688" y="6430018"/>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33</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513914" y="1921267"/>
            <a:ext cx="11068485" cy="4403329"/>
          </a:xfrm>
        </p:spPr>
        <p:txBody>
          <a:bodyPr/>
          <a:lstStyle/>
          <a:p>
            <a:pPr marL="228600" indent="-228600" eaLnBrk="1" hangingPunct="1">
              <a:spcBef>
                <a:spcPts val="1200"/>
              </a:spcBef>
              <a:tabLst>
                <a:tab pos="347663" algn="l"/>
              </a:tabLst>
              <a:defRPr/>
            </a:pPr>
            <a:r>
              <a:rPr lang="en-US" sz="4800" dirty="0">
                <a:latin typeface="Calibri" panose="020F0502020204030204" pitchFamily="34" charset="0"/>
                <a:cs typeface="Calibri" panose="020F0502020204030204" pitchFamily="34" charset="0"/>
              </a:rPr>
              <a:t>Teach them the saving gospel of Christ</a:t>
            </a:r>
          </a:p>
          <a:p>
            <a:pPr marL="628650" lvl="1" indent="-228600" eaLnBrk="1" hangingPunct="1">
              <a:spcBef>
                <a:spcPts val="1200"/>
              </a:spcBef>
              <a:tabLst>
                <a:tab pos="347663" algn="l"/>
              </a:tabLst>
              <a:defRPr/>
            </a:pPr>
            <a:r>
              <a:rPr lang="en-US" sz="4400" dirty="0">
                <a:latin typeface="Calibri" panose="020F0502020204030204" pitchFamily="34" charset="0"/>
                <a:cs typeface="Calibri" panose="020F0502020204030204" pitchFamily="34" charset="0"/>
              </a:rPr>
              <a:t>Convict of sin </a:t>
            </a:r>
            <a:r>
              <a:rPr lang="en-US" sz="4400" i="1" dirty="0">
                <a:latin typeface="Calibri" panose="020F0502020204030204" pitchFamily="34" charset="0"/>
                <a:cs typeface="Calibri" panose="020F0502020204030204" pitchFamily="34" charset="0"/>
              </a:rPr>
              <a:t>(Romans 3:23)</a:t>
            </a:r>
          </a:p>
          <a:p>
            <a:pPr marL="628650" lvl="1" indent="-228600" eaLnBrk="1" hangingPunct="1">
              <a:spcBef>
                <a:spcPts val="1200"/>
              </a:spcBef>
              <a:tabLst>
                <a:tab pos="347663" algn="l"/>
              </a:tabLst>
              <a:defRPr/>
            </a:pPr>
            <a:r>
              <a:rPr lang="en-US" sz="4400" dirty="0">
                <a:latin typeface="Calibri" panose="020F0502020204030204" pitchFamily="34" charset="0"/>
                <a:cs typeface="Calibri" panose="020F0502020204030204" pitchFamily="34" charset="0"/>
              </a:rPr>
              <a:t>How to be saved </a:t>
            </a:r>
            <a:r>
              <a:rPr lang="en-US" sz="4400" i="1" dirty="0">
                <a:latin typeface="Calibri" panose="020F0502020204030204" pitchFamily="34" charset="0"/>
                <a:cs typeface="Calibri" panose="020F0502020204030204" pitchFamily="34" charset="0"/>
              </a:rPr>
              <a:t>(Mark 16:16; Acts 2:38)</a:t>
            </a:r>
          </a:p>
          <a:p>
            <a:pPr marL="628650" lvl="1" indent="-228600" eaLnBrk="1" hangingPunct="1">
              <a:spcBef>
                <a:spcPts val="1200"/>
              </a:spcBef>
              <a:tabLst>
                <a:tab pos="347663" algn="l"/>
              </a:tabLst>
              <a:defRPr/>
            </a:pPr>
            <a:r>
              <a:rPr lang="en-US" sz="4400" dirty="0">
                <a:latin typeface="Calibri" panose="020F0502020204030204" pitchFamily="34" charset="0"/>
                <a:cs typeface="Calibri" panose="020F0502020204030204" pitchFamily="34" charset="0"/>
              </a:rPr>
              <a:t>The church of Christ </a:t>
            </a:r>
            <a:r>
              <a:rPr lang="en-US" sz="4400" i="1" dirty="0">
                <a:latin typeface="Calibri" panose="020F0502020204030204" pitchFamily="34" charset="0"/>
                <a:cs typeface="Calibri" panose="020F0502020204030204" pitchFamily="34" charset="0"/>
              </a:rPr>
              <a:t>(Matt. 16:18; Acts 2:47)</a:t>
            </a:r>
          </a:p>
          <a:p>
            <a:pPr marL="628650" lvl="1" indent="-228600" eaLnBrk="1" hangingPunct="1">
              <a:spcBef>
                <a:spcPts val="1200"/>
              </a:spcBef>
              <a:tabLst>
                <a:tab pos="347663" algn="l"/>
              </a:tabLst>
              <a:defRPr/>
            </a:pPr>
            <a:r>
              <a:rPr lang="en-US" sz="4400" dirty="0">
                <a:latin typeface="Calibri" panose="020F0502020204030204" pitchFamily="34" charset="0"/>
                <a:cs typeface="Calibri" panose="020F0502020204030204" pitchFamily="34" charset="0"/>
              </a:rPr>
              <a:t>Faithful, obedient living </a:t>
            </a:r>
            <a:r>
              <a:rPr lang="en-US" sz="4400" i="1" dirty="0">
                <a:latin typeface="Calibri" panose="020F0502020204030204" pitchFamily="34" charset="0"/>
                <a:cs typeface="Calibri" panose="020F0502020204030204" pitchFamily="34" charset="0"/>
              </a:rPr>
              <a:t>(Matt. 7:21)</a:t>
            </a: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513914" y="1425293"/>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418228" y="292567"/>
            <a:ext cx="11452260" cy="944964"/>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Teaching Mormons the Gospel</a:t>
            </a:r>
          </a:p>
        </p:txBody>
      </p:sp>
    </p:spTree>
    <p:extLst>
      <p:ext uri="{BB962C8B-B14F-4D97-AF65-F5344CB8AC3E}">
        <p14:creationId xmlns:p14="http://schemas.microsoft.com/office/powerpoint/2010/main" val="1655909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500"/>
                                  </p:stCondLst>
                                  <p:childTnLst>
                                    <p:set>
                                      <p:cBhvr>
                                        <p:cTn id="13" dur="1" fill="hold">
                                          <p:stCondLst>
                                            <p:cond delay="0"/>
                                          </p:stCondLst>
                                        </p:cTn>
                                        <p:tgtEl>
                                          <p:spTgt spid="124931">
                                            <p:txEl>
                                              <p:pRg st="1" end="1"/>
                                            </p:txEl>
                                          </p:spTgt>
                                        </p:tgtEl>
                                        <p:attrNameLst>
                                          <p:attrName>style.visibility</p:attrName>
                                        </p:attrNameLst>
                                      </p:cBhvr>
                                      <p:to>
                                        <p:strVal val="visible"/>
                                      </p:to>
                                    </p:set>
                                    <p:animEffect transition="in" filter="fade">
                                      <p:cBhvr>
                                        <p:cTn id="14" dur="1000"/>
                                        <p:tgtEl>
                                          <p:spTgt spid="124931">
                                            <p:txEl>
                                              <p:pRg st="1" end="1"/>
                                            </p:txEl>
                                          </p:spTgt>
                                        </p:tgtEl>
                                      </p:cBhvr>
                                    </p:animEffect>
                                    <p:anim calcmode="lin" valueType="num">
                                      <p:cBhvr>
                                        <p:cTn id="15"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1000"/>
                                  </p:stCondLst>
                                  <p:childTnLst>
                                    <p:set>
                                      <p:cBhvr>
                                        <p:cTn id="20" dur="1" fill="hold">
                                          <p:stCondLst>
                                            <p:cond delay="0"/>
                                          </p:stCondLst>
                                        </p:cTn>
                                        <p:tgtEl>
                                          <p:spTgt spid="124931">
                                            <p:txEl>
                                              <p:pRg st="2" end="2"/>
                                            </p:txEl>
                                          </p:spTgt>
                                        </p:tgtEl>
                                        <p:attrNameLst>
                                          <p:attrName>style.visibility</p:attrName>
                                        </p:attrNameLst>
                                      </p:cBhvr>
                                      <p:to>
                                        <p:strVal val="visible"/>
                                      </p:to>
                                    </p:set>
                                    <p:animEffect transition="in" filter="fade">
                                      <p:cBhvr>
                                        <p:cTn id="21" dur="1000"/>
                                        <p:tgtEl>
                                          <p:spTgt spid="124931">
                                            <p:txEl>
                                              <p:pRg st="2" end="2"/>
                                            </p:txEl>
                                          </p:spTgt>
                                        </p:tgtEl>
                                      </p:cBhvr>
                                    </p:animEffect>
                                    <p:anim calcmode="lin" valueType="num">
                                      <p:cBhvr>
                                        <p:cTn id="22"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1000"/>
                                  </p:stCondLst>
                                  <p:childTnLst>
                                    <p:set>
                                      <p:cBhvr>
                                        <p:cTn id="27" dur="1" fill="hold">
                                          <p:stCondLst>
                                            <p:cond delay="0"/>
                                          </p:stCondLst>
                                        </p:cTn>
                                        <p:tgtEl>
                                          <p:spTgt spid="124931">
                                            <p:txEl>
                                              <p:pRg st="3" end="3"/>
                                            </p:txEl>
                                          </p:spTgt>
                                        </p:tgtEl>
                                        <p:attrNameLst>
                                          <p:attrName>style.visibility</p:attrName>
                                        </p:attrNameLst>
                                      </p:cBhvr>
                                      <p:to>
                                        <p:strVal val="visible"/>
                                      </p:to>
                                    </p:set>
                                    <p:animEffect transition="in" filter="fade">
                                      <p:cBhvr>
                                        <p:cTn id="28" dur="1000"/>
                                        <p:tgtEl>
                                          <p:spTgt spid="124931">
                                            <p:txEl>
                                              <p:pRg st="3" end="3"/>
                                            </p:txEl>
                                          </p:spTgt>
                                        </p:tgtEl>
                                      </p:cBhvr>
                                    </p:animEffect>
                                    <p:anim calcmode="lin" valueType="num">
                                      <p:cBhvr>
                                        <p:cTn id="29"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1000"/>
                                  </p:stCondLst>
                                  <p:childTnLst>
                                    <p:set>
                                      <p:cBhvr>
                                        <p:cTn id="34" dur="1" fill="hold">
                                          <p:stCondLst>
                                            <p:cond delay="0"/>
                                          </p:stCondLst>
                                        </p:cTn>
                                        <p:tgtEl>
                                          <p:spTgt spid="124931">
                                            <p:txEl>
                                              <p:pRg st="4" end="4"/>
                                            </p:txEl>
                                          </p:spTgt>
                                        </p:tgtEl>
                                        <p:attrNameLst>
                                          <p:attrName>style.visibility</p:attrName>
                                        </p:attrNameLst>
                                      </p:cBhvr>
                                      <p:to>
                                        <p:strVal val="visible"/>
                                      </p:to>
                                    </p:set>
                                    <p:animEffect transition="in" filter="fade">
                                      <p:cBhvr>
                                        <p:cTn id="35" dur="1000"/>
                                        <p:tgtEl>
                                          <p:spTgt spid="124931">
                                            <p:txEl>
                                              <p:pRg st="4" end="4"/>
                                            </p:txEl>
                                          </p:spTgt>
                                        </p:tgtEl>
                                      </p:cBhvr>
                                    </p:animEffect>
                                    <p:anim calcmode="lin" valueType="num">
                                      <p:cBhvr>
                                        <p:cTn id="36" dur="10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49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xfrm>
            <a:off x="9025688" y="6430018"/>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34</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871694" y="2432963"/>
            <a:ext cx="10448612" cy="3997056"/>
          </a:xfrm>
        </p:spPr>
        <p:txBody>
          <a:bodyPr/>
          <a:lstStyle/>
          <a:p>
            <a:pPr marL="228600" indent="-228600" eaLnBrk="1" hangingPunct="1">
              <a:spcBef>
                <a:spcPts val="1800"/>
              </a:spcBef>
              <a:tabLst>
                <a:tab pos="347663" algn="l"/>
              </a:tabLst>
              <a:defRPr/>
            </a:pPr>
            <a:r>
              <a:rPr lang="en-US" sz="4800" dirty="0">
                <a:latin typeface="Calibri" panose="020F0502020204030204" pitchFamily="34" charset="0"/>
                <a:cs typeface="Calibri" panose="020F0502020204030204" pitchFamily="34" charset="0"/>
              </a:rPr>
              <a:t>Decision time for the Mormon, </a:t>
            </a:r>
            <a:br>
              <a:rPr lang="en-US" sz="4800" dirty="0">
                <a:latin typeface="Calibri" panose="020F0502020204030204" pitchFamily="34" charset="0"/>
                <a:cs typeface="Calibri" panose="020F0502020204030204" pitchFamily="34" charset="0"/>
              </a:rPr>
            </a:br>
            <a:r>
              <a:rPr lang="en-US" sz="4800" i="1" dirty="0">
                <a:latin typeface="Calibri" panose="020F0502020204030204" pitchFamily="34" charset="0"/>
                <a:cs typeface="Calibri" panose="020F0502020204030204" pitchFamily="34" charset="0"/>
              </a:rPr>
              <a:t>Joshua 24:15</a:t>
            </a:r>
          </a:p>
          <a:p>
            <a:pPr marL="228600" indent="-228600" eaLnBrk="1" hangingPunct="1">
              <a:spcBef>
                <a:spcPts val="1800"/>
              </a:spcBef>
              <a:tabLst>
                <a:tab pos="347663" algn="l"/>
              </a:tabLst>
              <a:defRPr/>
            </a:pPr>
            <a:r>
              <a:rPr lang="en-US" sz="4800" dirty="0">
                <a:latin typeface="Calibri" panose="020F0502020204030204" pitchFamily="34" charset="0"/>
                <a:cs typeface="Calibri" panose="020F0502020204030204" pitchFamily="34" charset="0"/>
              </a:rPr>
              <a:t>Cannot accept the LDS faith and the Bible…they contradict! </a:t>
            </a:r>
            <a:r>
              <a:rPr lang="en-US" sz="4800" i="1" dirty="0">
                <a:latin typeface="Calibri" panose="020F0502020204030204" pitchFamily="34" charset="0"/>
                <a:cs typeface="Calibri" panose="020F0502020204030204" pitchFamily="34" charset="0"/>
              </a:rPr>
              <a:t>Galatians 1:6-10</a:t>
            </a:r>
          </a:p>
          <a:p>
            <a:pPr marL="228600" indent="-228600" eaLnBrk="1" hangingPunct="1">
              <a:spcBef>
                <a:spcPts val="1800"/>
              </a:spcBef>
              <a:tabLst>
                <a:tab pos="347663" algn="l"/>
              </a:tabLst>
              <a:defRPr/>
            </a:pPr>
            <a:endParaRPr lang="en-US" sz="4800" i="1" dirty="0">
              <a:latin typeface="Calibri" panose="020F0502020204030204" pitchFamily="34" charset="0"/>
              <a:cs typeface="Calibri" panose="020F0502020204030204" pitchFamily="34" charset="0"/>
            </a:endParaRP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871694" y="1849813"/>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653142" y="292566"/>
            <a:ext cx="11217345" cy="1557247"/>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Teaching Mormons the Gospel</a:t>
            </a:r>
          </a:p>
        </p:txBody>
      </p:sp>
    </p:spTree>
    <p:extLst>
      <p:ext uri="{BB962C8B-B14F-4D97-AF65-F5344CB8AC3E}">
        <p14:creationId xmlns:p14="http://schemas.microsoft.com/office/powerpoint/2010/main" val="2786318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4931">
                                            <p:txEl>
                                              <p:pRg st="1" end="1"/>
                                            </p:txEl>
                                          </p:spTgt>
                                        </p:tgtEl>
                                        <p:attrNameLst>
                                          <p:attrName>style.visibility</p:attrName>
                                        </p:attrNameLst>
                                      </p:cBhvr>
                                      <p:to>
                                        <p:strVal val="visible"/>
                                      </p:to>
                                    </p:set>
                                    <p:animEffect transition="in" filter="fade">
                                      <p:cBhvr>
                                        <p:cTn id="14" dur="1000"/>
                                        <p:tgtEl>
                                          <p:spTgt spid="124931">
                                            <p:txEl>
                                              <p:pRg st="1" end="1"/>
                                            </p:txEl>
                                          </p:spTgt>
                                        </p:tgtEl>
                                      </p:cBhvr>
                                    </p:animEffect>
                                    <p:anim calcmode="lin" valueType="num">
                                      <p:cBhvr>
                                        <p:cTn id="15"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FF83B74-DA12-4AFF-A293-39E56888AFB1}"/>
              </a:ext>
            </a:extLst>
          </p:cNvPr>
          <p:cNvSpPr txBox="1">
            <a:spLocks noChangeArrowheads="1"/>
          </p:cNvSpPr>
          <p:nvPr/>
        </p:nvSpPr>
        <p:spPr bwMode="auto">
          <a:xfrm>
            <a:off x="1809134" y="316958"/>
            <a:ext cx="9625781" cy="1107996"/>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lang="en-US" sz="6600" b="1" cap="small" dirty="0">
                <a:solidFill>
                  <a:srgbClr val="A50021"/>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Expose if an Impostor</a:t>
            </a:r>
          </a:p>
        </p:txBody>
      </p:sp>
      <p:sp>
        <p:nvSpPr>
          <p:cNvPr id="18437" name="Text Box 5">
            <a:extLst>
              <a:ext uri="{FF2B5EF4-FFF2-40B4-BE49-F238E27FC236}">
                <a16:creationId xmlns:a16="http://schemas.microsoft.com/office/drawing/2014/main" id="{59A0F12D-7A07-4CCC-A803-353C0774767A}"/>
              </a:ext>
            </a:extLst>
          </p:cNvPr>
          <p:cNvSpPr txBox="1">
            <a:spLocks noChangeArrowheads="1"/>
          </p:cNvSpPr>
          <p:nvPr/>
        </p:nvSpPr>
        <p:spPr bwMode="auto">
          <a:xfrm>
            <a:off x="3342968" y="1551215"/>
            <a:ext cx="8477687" cy="483209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tab pos="404813" algn="l"/>
              </a:tabLst>
              <a:defRPr/>
            </a:pP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Joseph Smith was a </a:t>
            </a:r>
            <a:r>
              <a:rPr kumimoji="0" lang="en-US" sz="44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deceiver</a:t>
            </a: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then </a:t>
            </a:r>
            <a:r>
              <a:rPr lang="en-US" sz="4400" dirty="0">
                <a:solidFill>
                  <a:srgbClr val="0000FF"/>
                </a:solidFill>
                <a:latin typeface="Calibri" panose="020F0502020204030204" pitchFamily="34" charset="0"/>
                <a:cs typeface="Calibri" panose="020F0502020204030204" pitchFamily="34" charset="0"/>
              </a:rPr>
              <a:t>he should be exposed</a:t>
            </a: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his claims should be </a:t>
            </a:r>
            <a:r>
              <a:rPr lang="en-US" sz="4400" dirty="0">
                <a:solidFill>
                  <a:srgbClr val="0000FF"/>
                </a:solidFill>
                <a:latin typeface="Calibri" panose="020F0502020204030204" pitchFamily="34" charset="0"/>
                <a:cs typeface="Calibri" panose="020F0502020204030204" pitchFamily="34" charset="0"/>
              </a:rPr>
              <a:t>refuted</a:t>
            </a: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his doctrines shown to be </a:t>
            </a:r>
            <a:r>
              <a:rPr lang="en-US" sz="4400" dirty="0">
                <a:solidFill>
                  <a:srgbClr val="0000FF"/>
                </a:solidFill>
                <a:latin typeface="Calibri" panose="020F0502020204030204" pitchFamily="34" charset="0"/>
                <a:cs typeface="Calibri" panose="020F0502020204030204" pitchFamily="34" charset="0"/>
              </a:rPr>
              <a:t>false</a:t>
            </a: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for the doctrines of an impostor cannot be made to harmonize in all particulars with divine truth.  </a:t>
            </a:r>
          </a:p>
        </p:txBody>
      </p:sp>
      <p:pic>
        <p:nvPicPr>
          <p:cNvPr id="6" name="Picture 5" descr="A close up of a logo&#10;&#10;Description automatically generated">
            <a:extLst>
              <a:ext uri="{FF2B5EF4-FFF2-40B4-BE49-F238E27FC236}">
                <a16:creationId xmlns:a16="http://schemas.microsoft.com/office/drawing/2014/main" id="{4C69D6D6-B7F2-46E9-BA38-EA6FE71CA2A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5">
            <a:extLst>
              <a:ext uri="{FF2B5EF4-FFF2-40B4-BE49-F238E27FC236}">
                <a16:creationId xmlns:a16="http://schemas.microsoft.com/office/drawing/2014/main" id="{20925165-246C-4097-8E15-94B1EC6A2AEF}"/>
              </a:ext>
            </a:extLst>
          </p:cNvPr>
          <p:cNvSpPr>
            <a:spLocks noGrp="1"/>
          </p:cNvSpPr>
          <p:nvPr>
            <p:ph type="sldNum" sz="quarter" idx="12"/>
          </p:nvPr>
        </p:nvSpPr>
        <p:spPr>
          <a:xfrm>
            <a:off x="11620500" y="6474542"/>
            <a:ext cx="381000" cy="381000"/>
          </a:xfrm>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4432A-E742-40DF-A64C-5736C62B12F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D36A3B12-B169-4BA3-AEBE-6F2E5E4A5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27" y="1551215"/>
            <a:ext cx="2400822" cy="31905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7">
            <a:extLst>
              <a:ext uri="{FF2B5EF4-FFF2-40B4-BE49-F238E27FC236}">
                <a16:creationId xmlns:a16="http://schemas.microsoft.com/office/drawing/2014/main" id="{C7302B3B-C9C8-4B6C-B856-3FB054E8F947}"/>
              </a:ext>
            </a:extLst>
          </p:cNvPr>
          <p:cNvSpPr txBox="1">
            <a:spLocks noChangeArrowheads="1"/>
          </p:cNvSpPr>
          <p:nvPr/>
        </p:nvSpPr>
        <p:spPr bwMode="auto">
          <a:xfrm>
            <a:off x="220439" y="4868044"/>
            <a:ext cx="27963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Joseph Smith, Jr. (1805-1844)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1000"/>
                                        <p:tgtEl>
                                          <p:spTgt spid="18437"/>
                                        </p:tgtEl>
                                      </p:cBhvr>
                                    </p:animEffect>
                                    <p:anim calcmode="lin" valueType="num">
                                      <p:cBhvr>
                                        <p:cTn id="8" dur="1000" fill="hold"/>
                                        <p:tgtEl>
                                          <p:spTgt spid="18437"/>
                                        </p:tgtEl>
                                        <p:attrNameLst>
                                          <p:attrName>ppt_x</p:attrName>
                                        </p:attrNameLst>
                                      </p:cBhvr>
                                      <p:tavLst>
                                        <p:tav tm="0">
                                          <p:val>
                                            <p:strVal val="#ppt_x"/>
                                          </p:val>
                                        </p:tav>
                                        <p:tav tm="100000">
                                          <p:val>
                                            <p:strVal val="#ppt_x"/>
                                          </p:val>
                                        </p:tav>
                                      </p:tavLst>
                                    </p:anim>
                                    <p:anim calcmode="lin" valueType="num">
                                      <p:cBhvr>
                                        <p:cTn id="9"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59A0F12D-7A07-4CCC-A803-353C0774767A}"/>
              </a:ext>
            </a:extLst>
          </p:cNvPr>
          <p:cNvSpPr txBox="1">
            <a:spLocks noChangeArrowheads="1"/>
          </p:cNvSpPr>
          <p:nvPr/>
        </p:nvSpPr>
        <p:spPr bwMode="auto">
          <a:xfrm>
            <a:off x="3298370" y="1611672"/>
            <a:ext cx="8361102" cy="486287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tab pos="404813" algn="l"/>
              </a:tabLst>
              <a:defRPr/>
            </a:pP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his claims and declarations were built upon fraud and deceit, there would appear many errors and contradictions, which would be </a:t>
            </a:r>
            <a:r>
              <a:rPr kumimoji="0" lang="en-US" sz="44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easy to detect</a:t>
            </a:r>
            <a:r>
              <a:rPr kumimoji="0" lang="en-US" sz="4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r" defTabSz="914400" rtl="0" eaLnBrk="1" fontAlgn="base" latinLnBrk="0" hangingPunct="1">
              <a:lnSpc>
                <a:spcPct val="100000"/>
              </a:lnSpc>
              <a:spcBef>
                <a:spcPct val="50000"/>
              </a:spcBef>
              <a:spcAft>
                <a:spcPct val="0"/>
              </a:spcAft>
              <a:buClrTx/>
              <a:buSzTx/>
              <a:buFontTx/>
              <a:buNone/>
              <a:tabLst>
                <a:tab pos="404813" algn="l"/>
              </a:tabLst>
              <a:defRPr/>
            </a:pPr>
            <a:r>
              <a:rPr kumimoji="0" lang="en-US" sz="36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Joseph Fielding Smith</a:t>
            </a:r>
            <a:br>
              <a:rPr lang="en-US" sz="3600" noProof="0" dirty="0">
                <a:solidFill>
                  <a:srgbClr val="000000"/>
                </a:solidFill>
                <a:latin typeface="Calibri" panose="020F0502020204030204" pitchFamily="34" charset="0"/>
                <a:cs typeface="Calibri" panose="020F0502020204030204" pitchFamily="34" charset="0"/>
              </a:rPr>
            </a:br>
            <a:r>
              <a:rPr kumimoji="0" lang="en-US" sz="36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Doctrines of Salvation</a:t>
            </a:r>
            <a:r>
              <a:rPr kumimoji="0" lang="en-US" sz="36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I:188 </a:t>
            </a:r>
          </a:p>
        </p:txBody>
      </p:sp>
      <p:pic>
        <p:nvPicPr>
          <p:cNvPr id="6" name="Picture 5" descr="A close up of a logo&#10;&#10;Description automatically generated">
            <a:extLst>
              <a:ext uri="{FF2B5EF4-FFF2-40B4-BE49-F238E27FC236}">
                <a16:creationId xmlns:a16="http://schemas.microsoft.com/office/drawing/2014/main" id="{4C69D6D6-B7F2-46E9-BA38-EA6FE71CA2A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5">
            <a:extLst>
              <a:ext uri="{FF2B5EF4-FFF2-40B4-BE49-F238E27FC236}">
                <a16:creationId xmlns:a16="http://schemas.microsoft.com/office/drawing/2014/main" id="{20925165-246C-4097-8E15-94B1EC6A2AEF}"/>
              </a:ext>
            </a:extLst>
          </p:cNvPr>
          <p:cNvSpPr>
            <a:spLocks noGrp="1"/>
          </p:cNvSpPr>
          <p:nvPr>
            <p:ph type="sldNum" sz="quarter" idx="12"/>
          </p:nvPr>
        </p:nvSpPr>
        <p:spPr>
          <a:xfrm>
            <a:off x="11659472" y="6474542"/>
            <a:ext cx="342028" cy="381000"/>
          </a:xfrm>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4432A-E742-40DF-A64C-5736C62B12F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D36A3B12-B169-4BA3-AEBE-6F2E5E4A5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27" y="1551215"/>
            <a:ext cx="2400822" cy="31905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7">
            <a:extLst>
              <a:ext uri="{FF2B5EF4-FFF2-40B4-BE49-F238E27FC236}">
                <a16:creationId xmlns:a16="http://schemas.microsoft.com/office/drawing/2014/main" id="{C7302B3B-C9C8-4B6C-B856-3FB054E8F947}"/>
              </a:ext>
            </a:extLst>
          </p:cNvPr>
          <p:cNvSpPr txBox="1">
            <a:spLocks noChangeArrowheads="1"/>
          </p:cNvSpPr>
          <p:nvPr/>
        </p:nvSpPr>
        <p:spPr bwMode="auto">
          <a:xfrm>
            <a:off x="232200" y="4854456"/>
            <a:ext cx="277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Joseph Smith, Jr. (1805-1844)</a:t>
            </a:r>
          </a:p>
        </p:txBody>
      </p:sp>
      <p:sp>
        <p:nvSpPr>
          <p:cNvPr id="10" name="Text Box 2">
            <a:extLst>
              <a:ext uri="{FF2B5EF4-FFF2-40B4-BE49-F238E27FC236}">
                <a16:creationId xmlns:a16="http://schemas.microsoft.com/office/drawing/2014/main" id="{3B598805-2F4C-4C83-9CD8-76D67D66160A}"/>
              </a:ext>
            </a:extLst>
          </p:cNvPr>
          <p:cNvSpPr txBox="1">
            <a:spLocks noChangeArrowheads="1"/>
          </p:cNvSpPr>
          <p:nvPr/>
        </p:nvSpPr>
        <p:spPr bwMode="auto">
          <a:xfrm>
            <a:off x="1798860" y="330546"/>
            <a:ext cx="9625781" cy="1107996"/>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lang="en-US" sz="6600" b="1" cap="small" dirty="0">
                <a:solidFill>
                  <a:srgbClr val="A50021"/>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Expose if an Impostor</a:t>
            </a:r>
          </a:p>
        </p:txBody>
      </p:sp>
    </p:spTree>
    <p:extLst>
      <p:ext uri="{BB962C8B-B14F-4D97-AF65-F5344CB8AC3E}">
        <p14:creationId xmlns:p14="http://schemas.microsoft.com/office/powerpoint/2010/main" val="215785820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65689E7-DAC0-4DB4-8351-A0A186C276BE}"/>
              </a:ext>
            </a:extLst>
          </p:cNvPr>
          <p:cNvSpPr>
            <a:spLocks noGrp="1"/>
          </p:cNvSpPr>
          <p:nvPr>
            <p:ph type="sldNum" sz="quarter" idx="12"/>
          </p:nvPr>
        </p:nvSpPr>
        <p:spPr>
          <a:xfrm>
            <a:off x="9822094" y="6553200"/>
            <a:ext cx="2133600" cy="295591"/>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22D171C-D387-411A-AD0B-660E6A5734FD}" type="slidenum">
              <a:rPr lang="en-US" altLang="en-US" sz="1200">
                <a:latin typeface="Calibri" panose="020F0502020204030204" pitchFamily="34" charset="0"/>
                <a:cs typeface="Calibri" panose="020F0502020204030204" pitchFamily="34" charset="0"/>
              </a:rPr>
              <a:pPr/>
              <a:t>37</a:t>
            </a:fld>
            <a:endParaRPr lang="en-US" altLang="en-US" sz="1200" dirty="0">
              <a:latin typeface="Calibri" panose="020F0502020204030204" pitchFamily="34" charset="0"/>
              <a:cs typeface="Calibri" panose="020F0502020204030204" pitchFamily="34" charset="0"/>
            </a:endParaRPr>
          </a:p>
        </p:txBody>
      </p:sp>
      <p:sp>
        <p:nvSpPr>
          <p:cNvPr id="131074" name="Rectangle 2">
            <a:extLst>
              <a:ext uri="{FF2B5EF4-FFF2-40B4-BE49-F238E27FC236}">
                <a16:creationId xmlns:a16="http://schemas.microsoft.com/office/drawing/2014/main" id="{DDB481E8-1ECB-4A4A-B3C0-34B414F1C0A0}"/>
              </a:ext>
            </a:extLst>
          </p:cNvPr>
          <p:cNvSpPr>
            <a:spLocks noGrp="1" noChangeArrowheads="1"/>
          </p:cNvSpPr>
          <p:nvPr>
            <p:ph type="title"/>
          </p:nvPr>
        </p:nvSpPr>
        <p:spPr>
          <a:xfrm>
            <a:off x="1236321" y="452919"/>
            <a:ext cx="9719351" cy="1219200"/>
          </a:xfrm>
        </p:spPr>
        <p:txBody>
          <a:bodyPr/>
          <a:lstStyle/>
          <a:p>
            <a:pPr eaLnBrk="1" hangingPunct="1">
              <a:defRPr/>
            </a:pPr>
            <a:r>
              <a:rPr lang="en-US" sz="5400" b="1" cap="small" dirty="0">
                <a:solidFill>
                  <a:srgbClr val="A50021"/>
                </a:solidFill>
                <a:effectLst>
                  <a:outerShdw blurRad="38100" dist="38100" dir="2700000" algn="tl">
                    <a:srgbClr val="000000"/>
                  </a:outerShdw>
                </a:effectLst>
              </a:rPr>
              <a:t>The Bible Reveals the Truth</a:t>
            </a:r>
          </a:p>
        </p:txBody>
      </p:sp>
      <p:sp>
        <p:nvSpPr>
          <p:cNvPr id="131075" name="Rectangle 3">
            <a:extLst>
              <a:ext uri="{FF2B5EF4-FFF2-40B4-BE49-F238E27FC236}">
                <a16:creationId xmlns:a16="http://schemas.microsoft.com/office/drawing/2014/main" id="{195555A1-DA12-4E43-97EC-7619DEF83AEB}"/>
              </a:ext>
            </a:extLst>
          </p:cNvPr>
          <p:cNvSpPr>
            <a:spLocks noGrp="1" noChangeArrowheads="1"/>
          </p:cNvSpPr>
          <p:nvPr>
            <p:ph type="body" idx="1"/>
          </p:nvPr>
        </p:nvSpPr>
        <p:spPr>
          <a:xfrm>
            <a:off x="914396" y="1900719"/>
            <a:ext cx="10363203" cy="4423881"/>
          </a:xfrm>
        </p:spPr>
        <p:txBody>
          <a:bodyPr/>
          <a:lstStyle/>
          <a:p>
            <a:pPr marL="225425" indent="-225425" eaLnBrk="1" hangingPunct="1">
              <a:spcBef>
                <a:spcPts val="1800"/>
              </a:spcBef>
              <a:defRPr/>
            </a:pPr>
            <a:r>
              <a:rPr lang="en-US" sz="4400" u="sng" dirty="0">
                <a:latin typeface="Calibri" panose="020F0502020204030204" pitchFamily="34" charset="0"/>
                <a:cs typeface="Calibri" panose="020F0502020204030204" pitchFamily="34" charset="0"/>
              </a:rPr>
              <a:t>Bible</a:t>
            </a:r>
            <a:r>
              <a:rPr lang="en-US" sz="4400" dirty="0">
                <a:latin typeface="Calibri" panose="020F0502020204030204" pitchFamily="34" charset="0"/>
                <a:cs typeface="Calibri" panose="020F0502020204030204" pitchFamily="34" charset="0"/>
              </a:rPr>
              <a:t> doctrine is </a:t>
            </a:r>
            <a:r>
              <a:rPr lang="en-US" sz="4400" b="1" i="1" dirty="0">
                <a:solidFill>
                  <a:srgbClr val="A50021"/>
                </a:solidFill>
                <a:latin typeface="Calibri" panose="020F0502020204030204" pitchFamily="34" charset="0"/>
                <a:cs typeface="Calibri" panose="020F0502020204030204" pitchFamily="34" charset="0"/>
              </a:rPr>
              <a:t>NOT</a:t>
            </a:r>
            <a:r>
              <a:rPr lang="en-US" sz="4400" dirty="0">
                <a:latin typeface="Calibri" panose="020F0502020204030204" pitchFamily="34" charset="0"/>
                <a:cs typeface="Calibri" panose="020F0502020204030204" pitchFamily="34" charset="0"/>
              </a:rPr>
              <a:t> </a:t>
            </a:r>
            <a:r>
              <a:rPr lang="en-US" sz="4400" u="sng" dirty="0">
                <a:latin typeface="Calibri" panose="020F0502020204030204" pitchFamily="34" charset="0"/>
                <a:cs typeface="Calibri" panose="020F0502020204030204" pitchFamily="34" charset="0"/>
              </a:rPr>
              <a:t>Mormon</a:t>
            </a:r>
            <a:r>
              <a:rPr lang="en-US" sz="4400" dirty="0">
                <a:latin typeface="Calibri" panose="020F0502020204030204" pitchFamily="34" charset="0"/>
                <a:cs typeface="Calibri" panose="020F0502020204030204" pitchFamily="34" charset="0"/>
              </a:rPr>
              <a:t> doctrine,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and </a:t>
            </a:r>
            <a:r>
              <a:rPr lang="en-US" sz="4400" u="sng" dirty="0">
                <a:latin typeface="Calibri" panose="020F0502020204030204" pitchFamily="34" charset="0"/>
                <a:cs typeface="Calibri" panose="020F0502020204030204" pitchFamily="34" charset="0"/>
              </a:rPr>
              <a:t>Mormon</a:t>
            </a:r>
            <a:r>
              <a:rPr lang="en-US" sz="4400" dirty="0">
                <a:latin typeface="Calibri" panose="020F0502020204030204" pitchFamily="34" charset="0"/>
                <a:cs typeface="Calibri" panose="020F0502020204030204" pitchFamily="34" charset="0"/>
              </a:rPr>
              <a:t> doctrine is </a:t>
            </a:r>
            <a:r>
              <a:rPr lang="en-US" sz="4400" b="1" i="1" dirty="0">
                <a:solidFill>
                  <a:srgbClr val="A50021"/>
                </a:solidFill>
                <a:latin typeface="Calibri" panose="020F0502020204030204" pitchFamily="34" charset="0"/>
                <a:cs typeface="Calibri" panose="020F0502020204030204" pitchFamily="34" charset="0"/>
              </a:rPr>
              <a:t>NOT</a:t>
            </a:r>
            <a:r>
              <a:rPr lang="en-US" sz="4400" dirty="0">
                <a:latin typeface="Calibri" panose="020F0502020204030204" pitchFamily="34" charset="0"/>
                <a:cs typeface="Calibri" panose="020F0502020204030204" pitchFamily="34" charset="0"/>
              </a:rPr>
              <a:t> </a:t>
            </a:r>
            <a:r>
              <a:rPr lang="en-US" sz="4400" u="sng" dirty="0">
                <a:latin typeface="Calibri" panose="020F0502020204030204" pitchFamily="34" charset="0"/>
                <a:cs typeface="Calibri" panose="020F0502020204030204" pitchFamily="34" charset="0"/>
              </a:rPr>
              <a:t>Bible</a:t>
            </a:r>
            <a:r>
              <a:rPr lang="en-US" sz="4400" dirty="0">
                <a:latin typeface="Calibri" panose="020F0502020204030204" pitchFamily="34" charset="0"/>
                <a:cs typeface="Calibri" panose="020F0502020204030204" pitchFamily="34" charset="0"/>
              </a:rPr>
              <a:t> doctrine</a:t>
            </a:r>
          </a:p>
          <a:p>
            <a:pPr marL="225425" indent="-225425" eaLnBrk="1" hangingPunct="1">
              <a:spcBef>
                <a:spcPts val="1800"/>
              </a:spcBef>
              <a:defRPr/>
            </a:pPr>
            <a:r>
              <a:rPr lang="en-US" sz="4400" dirty="0">
                <a:latin typeface="Calibri" panose="020F0502020204030204" pitchFamily="34" charset="0"/>
                <a:cs typeface="Calibri" panose="020F0502020204030204" pitchFamily="34" charset="0"/>
              </a:rPr>
              <a:t>They are </a:t>
            </a:r>
            <a:r>
              <a:rPr lang="en-US" sz="4400" b="1" i="1" dirty="0">
                <a:solidFill>
                  <a:srgbClr val="A50021"/>
                </a:solidFill>
                <a:latin typeface="Calibri" panose="020F0502020204030204" pitchFamily="34" charset="0"/>
                <a:cs typeface="Calibri" panose="020F0502020204030204" pitchFamily="34" charset="0"/>
              </a:rPr>
              <a:t>NOT</a:t>
            </a:r>
            <a:r>
              <a:rPr lang="en-US" sz="4400" dirty="0">
                <a:latin typeface="Calibri" panose="020F0502020204030204" pitchFamily="34" charset="0"/>
                <a:cs typeface="Calibri" panose="020F0502020204030204" pitchFamily="34" charset="0"/>
              </a:rPr>
              <a:t> one and the same</a:t>
            </a:r>
          </a:p>
          <a:p>
            <a:pPr marL="225425" indent="-225425" eaLnBrk="1" hangingPunct="1">
              <a:spcBef>
                <a:spcPts val="1800"/>
              </a:spcBef>
              <a:defRPr/>
            </a:pPr>
            <a:r>
              <a:rPr lang="en-US" sz="4400" b="1" i="1" dirty="0">
                <a:solidFill>
                  <a:srgbClr val="0000FF"/>
                </a:solidFill>
                <a:latin typeface="Calibri" panose="020F0502020204030204" pitchFamily="34" charset="0"/>
                <a:cs typeface="Calibri" panose="020F0502020204030204" pitchFamily="34" charset="0"/>
              </a:rPr>
              <a:t>No Mormon truly believes the Bible, and </a:t>
            </a:r>
            <a:br>
              <a:rPr lang="en-US" sz="4400" b="1" i="1" dirty="0">
                <a:solidFill>
                  <a:srgbClr val="0000FF"/>
                </a:solidFill>
                <a:latin typeface="Calibri" panose="020F0502020204030204" pitchFamily="34" charset="0"/>
                <a:cs typeface="Calibri" panose="020F0502020204030204" pitchFamily="34" charset="0"/>
              </a:rPr>
            </a:br>
            <a:r>
              <a:rPr lang="en-US" sz="4400" b="1" i="1" dirty="0">
                <a:solidFill>
                  <a:srgbClr val="0000FF"/>
                </a:solidFill>
                <a:latin typeface="Calibri" panose="020F0502020204030204" pitchFamily="34" charset="0"/>
                <a:cs typeface="Calibri" panose="020F0502020204030204" pitchFamily="34" charset="0"/>
              </a:rPr>
              <a:t>a true Bible believer cannot be a Mormon!</a:t>
            </a:r>
          </a:p>
        </p:txBody>
      </p:sp>
      <p:pic>
        <p:nvPicPr>
          <p:cNvPr id="5" name="Picture 4" descr="A close up of a logo&#10;&#10;Description automatically generated">
            <a:extLst>
              <a:ext uri="{FF2B5EF4-FFF2-40B4-BE49-F238E27FC236}">
                <a16:creationId xmlns:a16="http://schemas.microsoft.com/office/drawing/2014/main" id="{290D7960-A1C5-4E20-B74A-35E98C333DB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1000"/>
                                        <p:tgtEl>
                                          <p:spTgt spid="131075">
                                            <p:txEl>
                                              <p:pRg st="0" end="0"/>
                                            </p:txEl>
                                          </p:spTgt>
                                        </p:tgtEl>
                                      </p:cBhvr>
                                    </p:animEffect>
                                    <p:anim calcmode="lin" valueType="num">
                                      <p:cBhvr>
                                        <p:cTn id="8" dur="10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07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131075">
                                            <p:txEl>
                                              <p:pRg st="1" end="1"/>
                                            </p:txEl>
                                          </p:spTgt>
                                        </p:tgtEl>
                                        <p:attrNameLst>
                                          <p:attrName>style.visibility</p:attrName>
                                        </p:attrNameLst>
                                      </p:cBhvr>
                                      <p:to>
                                        <p:strVal val="visible"/>
                                      </p:to>
                                    </p:set>
                                    <p:animEffect transition="in" filter="fade">
                                      <p:cBhvr>
                                        <p:cTn id="13" dur="1000"/>
                                        <p:tgtEl>
                                          <p:spTgt spid="131075">
                                            <p:txEl>
                                              <p:pRg st="1" end="1"/>
                                            </p:txEl>
                                          </p:spTgt>
                                        </p:tgtEl>
                                      </p:cBhvr>
                                    </p:animEffect>
                                    <p:anim calcmode="lin" valueType="num">
                                      <p:cBhvr>
                                        <p:cTn id="14" dur="10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107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500"/>
                                  </p:stCondLst>
                                  <p:childTnLst>
                                    <p:set>
                                      <p:cBhvr>
                                        <p:cTn id="18" dur="1" fill="hold">
                                          <p:stCondLst>
                                            <p:cond delay="0"/>
                                          </p:stCondLst>
                                        </p:cTn>
                                        <p:tgtEl>
                                          <p:spTgt spid="131075">
                                            <p:txEl>
                                              <p:pRg st="2" end="2"/>
                                            </p:txEl>
                                          </p:spTgt>
                                        </p:tgtEl>
                                        <p:attrNameLst>
                                          <p:attrName>style.visibility</p:attrName>
                                        </p:attrNameLst>
                                      </p:cBhvr>
                                      <p:to>
                                        <p:strVal val="visible"/>
                                      </p:to>
                                    </p:set>
                                    <p:animEffect transition="in" filter="fade">
                                      <p:cBhvr>
                                        <p:cTn id="19" dur="1000"/>
                                        <p:tgtEl>
                                          <p:spTgt spid="131075">
                                            <p:txEl>
                                              <p:pRg st="2" end="2"/>
                                            </p:txEl>
                                          </p:spTgt>
                                        </p:tgtEl>
                                      </p:cBhvr>
                                    </p:animEffect>
                                    <p:anim calcmode="lin" valueType="num">
                                      <p:cBhvr>
                                        <p:cTn id="20" dur="10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1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99ABFA-AEC3-4907-975E-E78FEC2002BC}"/>
              </a:ext>
            </a:extLst>
          </p:cNvPr>
          <p:cNvSpPr>
            <a:spLocks noGrp="1"/>
          </p:cNvSpPr>
          <p:nvPr>
            <p:ph type="sldNum" sz="quarter" idx="12"/>
          </p:nvPr>
        </p:nvSpPr>
        <p:spPr>
          <a:xfrm>
            <a:off x="9025688" y="6430018"/>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C42FC2-2566-48BD-98FE-FB3A27C6485B}" type="slidenum">
              <a:rPr lang="en-US" altLang="en-US" sz="1200">
                <a:latin typeface="Calibri" panose="020F0502020204030204" pitchFamily="34" charset="0"/>
                <a:cs typeface="Calibri" panose="020F0502020204030204" pitchFamily="34" charset="0"/>
              </a:rPr>
              <a:pPr/>
              <a:t>38</a:t>
            </a:fld>
            <a:endParaRPr lang="en-US" altLang="en-US" sz="1200" dirty="0">
              <a:latin typeface="Calibri" panose="020F0502020204030204" pitchFamily="34" charset="0"/>
              <a:cs typeface="Calibri" panose="020F0502020204030204" pitchFamily="34" charset="0"/>
            </a:endParaRPr>
          </a:p>
        </p:txBody>
      </p:sp>
      <p:sp>
        <p:nvSpPr>
          <p:cNvPr id="124931" name="Rectangle 3">
            <a:extLst>
              <a:ext uri="{FF2B5EF4-FFF2-40B4-BE49-F238E27FC236}">
                <a16:creationId xmlns:a16="http://schemas.microsoft.com/office/drawing/2014/main" id="{F675BFD4-2856-48D4-95D8-3293725BC953}"/>
              </a:ext>
            </a:extLst>
          </p:cNvPr>
          <p:cNvSpPr>
            <a:spLocks noGrp="1" noChangeArrowheads="1"/>
          </p:cNvSpPr>
          <p:nvPr>
            <p:ph type="body" idx="1"/>
          </p:nvPr>
        </p:nvSpPr>
        <p:spPr>
          <a:xfrm>
            <a:off x="513914" y="1695238"/>
            <a:ext cx="10806392" cy="4870190"/>
          </a:xfrm>
        </p:spPr>
        <p:txBody>
          <a:bodyPr/>
          <a:lstStyle/>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Repent of this false religion</a:t>
            </a:r>
          </a:p>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Obey the simple, complete gospel of Jesus Christ that is fully revealed in the New Testament</a:t>
            </a:r>
          </a:p>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Then you will be saved </a:t>
            </a:r>
            <a:r>
              <a:rPr lang="en-US" sz="4000" i="1" dirty="0">
                <a:latin typeface="Calibri" panose="020F0502020204030204" pitchFamily="34" charset="0"/>
                <a:cs typeface="Calibri" panose="020F0502020204030204" pitchFamily="34" charset="0"/>
              </a:rPr>
              <a:t>(Acts 2:41)</a:t>
            </a:r>
          </a:p>
          <a:p>
            <a:pPr marL="228600" indent="-228600" eaLnBrk="1" hangingPunct="1">
              <a:spcBef>
                <a:spcPts val="600"/>
              </a:spcBef>
              <a:tabLst>
                <a:tab pos="347663" algn="l"/>
              </a:tabLst>
              <a:defRPr/>
            </a:pPr>
            <a:r>
              <a:rPr lang="en-US" sz="4000" dirty="0">
                <a:latin typeface="Calibri" panose="020F0502020204030204" pitchFamily="34" charset="0"/>
                <a:cs typeface="Calibri" panose="020F0502020204030204" pitchFamily="34" charset="0"/>
              </a:rPr>
              <a:t>Then you can be complete in </a:t>
            </a:r>
            <a:r>
              <a:rPr lang="en-US" sz="4000">
                <a:latin typeface="Calibri" panose="020F0502020204030204" pitchFamily="34" charset="0"/>
                <a:cs typeface="Calibri" panose="020F0502020204030204" pitchFamily="34" charset="0"/>
              </a:rPr>
              <a:t>Christ – Without </a:t>
            </a:r>
            <a:r>
              <a:rPr lang="en-US" sz="4000" dirty="0">
                <a:latin typeface="Calibri" panose="020F0502020204030204" pitchFamily="34" charset="0"/>
                <a:cs typeface="Calibri" panose="020F0502020204030204" pitchFamily="34" charset="0"/>
              </a:rPr>
              <a:t>the false doctrines and practices of the Church of Jesus Christ of Latter-day Saints </a:t>
            </a:r>
            <a:r>
              <a:rPr lang="en-US" sz="4000" i="1" dirty="0">
                <a:latin typeface="Calibri" panose="020F0502020204030204" pitchFamily="34" charset="0"/>
                <a:cs typeface="Calibri" panose="020F0502020204030204" pitchFamily="34" charset="0"/>
              </a:rPr>
              <a:t>(Colossians 1:28)</a:t>
            </a:r>
          </a:p>
          <a:p>
            <a:pPr marL="228600" indent="-228600" eaLnBrk="1" hangingPunct="1">
              <a:spcBef>
                <a:spcPts val="600"/>
              </a:spcBef>
              <a:tabLst>
                <a:tab pos="347663" algn="l"/>
              </a:tabLst>
              <a:defRPr/>
            </a:pPr>
            <a:endParaRPr lang="en-US" sz="4000" i="1" dirty="0">
              <a:latin typeface="Calibri" panose="020F0502020204030204" pitchFamily="34" charset="0"/>
              <a:cs typeface="Calibri" panose="020F0502020204030204" pitchFamily="34" charset="0"/>
            </a:endParaRPr>
          </a:p>
        </p:txBody>
      </p:sp>
      <p:sp>
        <p:nvSpPr>
          <p:cNvPr id="124932" name="Line 4">
            <a:extLst>
              <a:ext uri="{FF2B5EF4-FFF2-40B4-BE49-F238E27FC236}">
                <a16:creationId xmlns:a16="http://schemas.microsoft.com/office/drawing/2014/main" id="{0946FE3C-32E8-41CB-991A-B1629B6A59DF}"/>
              </a:ext>
            </a:extLst>
          </p:cNvPr>
          <p:cNvSpPr>
            <a:spLocks noChangeShapeType="1"/>
          </p:cNvSpPr>
          <p:nvPr/>
        </p:nvSpPr>
        <p:spPr bwMode="auto">
          <a:xfrm>
            <a:off x="513914" y="1425293"/>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6" name="Picture 5" descr="A close up of a logo&#10;&#10;Description automatically generated">
            <a:extLst>
              <a:ext uri="{FF2B5EF4-FFF2-40B4-BE49-F238E27FC236}">
                <a16:creationId xmlns:a16="http://schemas.microsoft.com/office/drawing/2014/main" id="{E97CEC1D-4C5C-4B64-AA24-5D6CA305610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Title 3">
            <a:extLst>
              <a:ext uri="{FF2B5EF4-FFF2-40B4-BE49-F238E27FC236}">
                <a16:creationId xmlns:a16="http://schemas.microsoft.com/office/drawing/2014/main" id="{BABCAACD-3EE7-428F-93D8-E204F314A11C}"/>
              </a:ext>
            </a:extLst>
          </p:cNvPr>
          <p:cNvSpPr>
            <a:spLocks noGrp="1"/>
          </p:cNvSpPr>
          <p:nvPr>
            <p:ph type="title"/>
          </p:nvPr>
        </p:nvSpPr>
        <p:spPr>
          <a:xfrm>
            <a:off x="418228" y="292566"/>
            <a:ext cx="11289358" cy="1048209"/>
          </a:xfrm>
        </p:spPr>
        <p:txBody>
          <a:bodyPr/>
          <a:lstStyle/>
          <a:p>
            <a:pPr algn="l"/>
            <a:r>
              <a:rPr lang="en-US" sz="54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Our Plea To Every LDS Church Member</a:t>
            </a:r>
          </a:p>
        </p:txBody>
      </p:sp>
    </p:spTree>
    <p:extLst>
      <p:ext uri="{BB962C8B-B14F-4D97-AF65-F5344CB8AC3E}">
        <p14:creationId xmlns:p14="http://schemas.microsoft.com/office/powerpoint/2010/main" val="4133586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124931">
                                            <p:txEl>
                                              <p:pRg st="1" end="1"/>
                                            </p:txEl>
                                          </p:spTgt>
                                        </p:tgtEl>
                                        <p:attrNameLst>
                                          <p:attrName>style.visibility</p:attrName>
                                        </p:attrNameLst>
                                      </p:cBhvr>
                                      <p:to>
                                        <p:strVal val="visible"/>
                                      </p:to>
                                    </p:set>
                                    <p:animEffect transition="in" filter="fade">
                                      <p:cBhvr>
                                        <p:cTn id="13" dur="1000"/>
                                        <p:tgtEl>
                                          <p:spTgt spid="124931">
                                            <p:txEl>
                                              <p:pRg st="1" end="1"/>
                                            </p:txEl>
                                          </p:spTgt>
                                        </p:tgtEl>
                                      </p:cBhvr>
                                    </p:animEffect>
                                    <p:anim calcmode="lin" valueType="num">
                                      <p:cBhvr>
                                        <p:cTn id="14"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2493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2000"/>
                                  </p:stCondLst>
                                  <p:childTnLst>
                                    <p:set>
                                      <p:cBhvr>
                                        <p:cTn id="18" dur="1" fill="hold">
                                          <p:stCondLst>
                                            <p:cond delay="0"/>
                                          </p:stCondLst>
                                        </p:cTn>
                                        <p:tgtEl>
                                          <p:spTgt spid="124931">
                                            <p:txEl>
                                              <p:pRg st="2" end="2"/>
                                            </p:txEl>
                                          </p:spTgt>
                                        </p:tgtEl>
                                        <p:attrNameLst>
                                          <p:attrName>style.visibility</p:attrName>
                                        </p:attrNameLst>
                                      </p:cBhvr>
                                      <p:to>
                                        <p:strVal val="visible"/>
                                      </p:to>
                                    </p:set>
                                    <p:animEffect transition="in" filter="fade">
                                      <p:cBhvr>
                                        <p:cTn id="19" dur="1000"/>
                                        <p:tgtEl>
                                          <p:spTgt spid="124931">
                                            <p:txEl>
                                              <p:pRg st="2" end="2"/>
                                            </p:txEl>
                                          </p:spTgt>
                                        </p:tgtEl>
                                      </p:cBhvr>
                                    </p:animEffect>
                                    <p:anim calcmode="lin" valueType="num">
                                      <p:cBhvr>
                                        <p:cTn id="20"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7" presetClass="entr" presetSubtype="0" fill="hold" grpId="0" nodeType="afterEffect">
                                  <p:stCondLst>
                                    <p:cond delay="2000"/>
                                  </p:stCondLst>
                                  <p:childTnLst>
                                    <p:set>
                                      <p:cBhvr>
                                        <p:cTn id="24" dur="1" fill="hold">
                                          <p:stCondLst>
                                            <p:cond delay="0"/>
                                          </p:stCondLst>
                                        </p:cTn>
                                        <p:tgtEl>
                                          <p:spTgt spid="124931">
                                            <p:txEl>
                                              <p:pRg st="3" end="3"/>
                                            </p:txEl>
                                          </p:spTgt>
                                        </p:tgtEl>
                                        <p:attrNameLst>
                                          <p:attrName>style.visibility</p:attrName>
                                        </p:attrNameLst>
                                      </p:cBhvr>
                                      <p:to>
                                        <p:strVal val="visible"/>
                                      </p:to>
                                    </p:set>
                                    <p:animEffect transition="in" filter="fade">
                                      <p:cBhvr>
                                        <p:cTn id="25" dur="1000"/>
                                        <p:tgtEl>
                                          <p:spTgt spid="124931">
                                            <p:txEl>
                                              <p:pRg st="3" end="3"/>
                                            </p:txEl>
                                          </p:spTgt>
                                        </p:tgtEl>
                                      </p:cBhvr>
                                    </p:animEffect>
                                    <p:anim calcmode="lin" valueType="num">
                                      <p:cBhvr>
                                        <p:cTn id="26"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F28612C8-818C-44AB-8DA4-A6946B4E6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418" y="2"/>
            <a:ext cx="3638551"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a:extLst>
              <a:ext uri="{FF2B5EF4-FFF2-40B4-BE49-F238E27FC236}">
                <a16:creationId xmlns:a16="http://schemas.microsoft.com/office/drawing/2014/main" id="{43F7355B-9650-420B-8FA7-25A99312B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978" y="228603"/>
            <a:ext cx="24796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a:extLst>
              <a:ext uri="{FF2B5EF4-FFF2-40B4-BE49-F238E27FC236}">
                <a16:creationId xmlns:a16="http://schemas.microsoft.com/office/drawing/2014/main" id="{21181B6D-761B-437F-B1FA-0A0BACE55846}"/>
              </a:ext>
            </a:extLst>
          </p:cNvPr>
          <p:cNvSpPr>
            <a:spLocks noGrp="1" noChangeArrowheads="1"/>
          </p:cNvSpPr>
          <p:nvPr>
            <p:ph type="subTitle" idx="1"/>
          </p:nvPr>
        </p:nvSpPr>
        <p:spPr>
          <a:xfrm>
            <a:off x="2895600" y="3159413"/>
            <a:ext cx="6400800" cy="1905000"/>
          </a:xfrm>
          <a:solidFill>
            <a:schemeClr val="accent2"/>
          </a:solidFill>
          <a:ln>
            <a:solidFill>
              <a:schemeClr val="tx1"/>
            </a:solidFill>
            <a:miter lim="800000"/>
            <a:headEnd/>
            <a:tailEnd/>
          </a:ln>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THE CHURCH OF             </a:t>
            </a:r>
            <a:r>
              <a:rPr lang="en-US" altLang="en-US" sz="480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r>
              <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sp>
        <p:nvSpPr>
          <p:cNvPr id="40965" name="Text Box 5">
            <a:extLst>
              <a:ext uri="{FF2B5EF4-FFF2-40B4-BE49-F238E27FC236}">
                <a16:creationId xmlns:a16="http://schemas.microsoft.com/office/drawing/2014/main" id="{9660DB81-9338-4309-94E1-16CCEDC04933}"/>
              </a:ext>
            </a:extLst>
          </p:cNvPr>
          <p:cNvSpPr txBox="1">
            <a:spLocks noChangeArrowheads="1"/>
          </p:cNvSpPr>
          <p:nvPr/>
        </p:nvSpPr>
        <p:spPr bwMode="auto">
          <a:xfrm>
            <a:off x="1485900" y="5153596"/>
            <a:ext cx="9220200" cy="1384995"/>
          </a:xfrm>
          <a:prstGeom prst="rect">
            <a:avLst/>
          </a:prstGeom>
          <a:noFill/>
          <a:ln w="9525">
            <a:noFill/>
            <a:miter lim="800000"/>
            <a:headEnd/>
            <a:tailEnd/>
          </a:ln>
          <a:effectLst/>
        </p:spPr>
        <p:txBody>
          <a:bodyPr wrap="square">
            <a:spAutoFit/>
          </a:bodyPr>
          <a:lstStyle/>
          <a:p>
            <a:pPr algn="ctr">
              <a:spcBef>
                <a:spcPct val="50000"/>
              </a:spcBef>
              <a:defRPr/>
            </a:pPr>
            <a:r>
              <a:rPr lang="en-US" sz="4800" b="1" i="1" dirty="0">
                <a:solidFill>
                  <a:srgbClr val="A50021"/>
                </a:solidFill>
                <a:latin typeface="Times New Roman" panose="02020603050405020304" pitchFamily="18" charset="0"/>
                <a:cs typeface="Times New Roman" panose="02020603050405020304" pitchFamily="18" charset="0"/>
              </a:rPr>
              <a:t>The Temples of Mormonism</a:t>
            </a:r>
            <a:br>
              <a:rPr lang="en-US" sz="4800" b="1" i="1" dirty="0">
                <a:solidFill>
                  <a:srgbClr val="A50021"/>
                </a:solidFill>
              </a:rPr>
            </a:br>
            <a:r>
              <a:rPr lang="en-US" sz="3600" b="1" dirty="0">
                <a:solidFill>
                  <a:srgbClr val="006600"/>
                </a:solidFill>
                <a:latin typeface="Times New Roman" panose="02020603050405020304" pitchFamily="18" charset="0"/>
                <a:cs typeface="Times New Roman" panose="02020603050405020304" pitchFamily="18" charset="0"/>
              </a:rPr>
              <a:t>(Part 5)</a:t>
            </a:r>
            <a:endParaRPr lang="en-US" sz="3600" b="1" i="1" dirty="0">
              <a:solidFill>
                <a:srgbClr val="006600"/>
              </a:solidFill>
              <a:latin typeface="Times New Roman" panose="02020603050405020304" pitchFamily="18" charset="0"/>
              <a:cs typeface="Times New Roman" panose="02020603050405020304" pitchFamily="18" charset="0"/>
            </a:endParaRPr>
          </a:p>
        </p:txBody>
      </p:sp>
      <p:pic>
        <p:nvPicPr>
          <p:cNvPr id="7" name="Picture 6" descr="A close up of a logo&#10;&#10;Description automatically generated">
            <a:extLst>
              <a:ext uri="{FF2B5EF4-FFF2-40B4-BE49-F238E27FC236}">
                <a16:creationId xmlns:a16="http://schemas.microsoft.com/office/drawing/2014/main" id="{0330786C-10FD-468F-BA53-4D6E6FEFBED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C9D5B4B-145B-423F-8F01-2BBB532ACB2F}"/>
              </a:ext>
            </a:extLst>
          </p:cNvPr>
          <p:cNvSpPr>
            <a:spLocks noGrp="1"/>
          </p:cNvSpPr>
          <p:nvPr>
            <p:ph type="sldNum" sz="quarter" idx="12"/>
          </p:nvPr>
        </p:nvSpPr>
        <p:spPr>
          <a:xfrm>
            <a:off x="8737600" y="6377325"/>
            <a:ext cx="2844800" cy="344149"/>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8E5F17C-0C8E-4AA6-84DF-C7E9F6D4FCAB}" type="slidenum">
              <a:rPr lang="en-US" altLang="en-US" sz="1200">
                <a:latin typeface="Calibri" panose="020F0502020204030204" pitchFamily="34" charset="0"/>
                <a:cs typeface="Calibri" panose="020F0502020204030204" pitchFamily="34" charset="0"/>
              </a:rPr>
              <a:pPr/>
              <a:t>5</a:t>
            </a:fld>
            <a:endParaRPr lang="en-US" altLang="en-US" sz="1200" dirty="0">
              <a:latin typeface="Calibri" panose="020F0502020204030204" pitchFamily="34" charset="0"/>
              <a:cs typeface="Calibri" panose="020F0502020204030204" pitchFamily="34" charset="0"/>
            </a:endParaRPr>
          </a:p>
        </p:txBody>
      </p:sp>
      <p:sp>
        <p:nvSpPr>
          <p:cNvPr id="109571" name="Rectangle 3">
            <a:extLst>
              <a:ext uri="{FF2B5EF4-FFF2-40B4-BE49-F238E27FC236}">
                <a16:creationId xmlns:a16="http://schemas.microsoft.com/office/drawing/2014/main" id="{B1ACCB5E-B236-4460-A987-BA8591086996}"/>
              </a:ext>
            </a:extLst>
          </p:cNvPr>
          <p:cNvSpPr>
            <a:spLocks noGrp="1" noChangeArrowheads="1"/>
          </p:cNvSpPr>
          <p:nvPr>
            <p:ph type="body" idx="1"/>
          </p:nvPr>
        </p:nvSpPr>
        <p:spPr>
          <a:xfrm>
            <a:off x="776749" y="1875506"/>
            <a:ext cx="6341806" cy="4318816"/>
          </a:xfrm>
        </p:spPr>
        <p:txBody>
          <a:bodyPr/>
          <a:lstStyle/>
          <a:p>
            <a:pPr marL="285750" indent="-285750" eaLnBrk="1" hangingPunct="1">
              <a:defRPr/>
            </a:pPr>
            <a:r>
              <a:rPr lang="en-US" sz="4000" dirty="0">
                <a:latin typeface="Calibri" panose="020F0502020204030204" pitchFamily="34" charset="0"/>
                <a:cs typeface="Calibri" panose="020F0502020204030204" pitchFamily="34" charset="0"/>
              </a:rPr>
              <a:t>161 worldwide (2019)</a:t>
            </a:r>
          </a:p>
          <a:p>
            <a:pPr marL="285750" indent="-285750" eaLnBrk="1" hangingPunct="1">
              <a:defRPr/>
            </a:pPr>
            <a:r>
              <a:rPr lang="en-US" sz="4000" dirty="0">
                <a:latin typeface="Calibri" panose="020F0502020204030204" pitchFamily="34" charset="0"/>
                <a:cs typeface="Calibri" panose="020F0502020204030204" pitchFamily="34" charset="0"/>
              </a:rPr>
              <a:t>Sacred building for religious ceremonies and instruction</a:t>
            </a:r>
          </a:p>
          <a:p>
            <a:pPr marL="285750" indent="-285750" eaLnBrk="1" hangingPunct="1">
              <a:defRPr/>
            </a:pPr>
            <a:r>
              <a:rPr lang="en-US" sz="4000" dirty="0">
                <a:latin typeface="Calibri" panose="020F0502020204030204" pitchFamily="34" charset="0"/>
                <a:cs typeface="Calibri" panose="020F0502020204030204" pitchFamily="34" charset="0"/>
              </a:rPr>
              <a:t>Only baptized, qualified LDS Church members may enter</a:t>
            </a:r>
          </a:p>
          <a:p>
            <a:pPr marL="0" indent="0" eaLnBrk="1" hangingPunct="1">
              <a:buNone/>
              <a:defRPr/>
            </a:pPr>
            <a:endParaRPr lang="en-US" sz="1000" dirty="0">
              <a:latin typeface="Calibri" panose="020F0502020204030204" pitchFamily="34" charset="0"/>
              <a:cs typeface="Calibri" panose="020F0502020204030204" pitchFamily="34" charset="0"/>
            </a:endParaRPr>
          </a:p>
          <a:p>
            <a:pPr marL="0" indent="0" algn="r" eaLnBrk="1" hangingPunct="1">
              <a:buNone/>
              <a:defRPr/>
            </a:pPr>
            <a:r>
              <a:rPr lang="en-US" sz="2000" dirty="0">
                <a:latin typeface="Calibri" panose="020F0502020204030204" pitchFamily="34" charset="0"/>
                <a:cs typeface="Calibri" panose="020F0502020204030204" pitchFamily="34" charset="0"/>
              </a:rPr>
              <a:t>https://www.mormonnewsroom.org/facts-and-statistics</a:t>
            </a:r>
          </a:p>
        </p:txBody>
      </p:sp>
      <p:sp>
        <p:nvSpPr>
          <p:cNvPr id="109572" name="Line 4">
            <a:extLst>
              <a:ext uri="{FF2B5EF4-FFF2-40B4-BE49-F238E27FC236}">
                <a16:creationId xmlns:a16="http://schemas.microsoft.com/office/drawing/2014/main" id="{C71F2BFA-7949-40E2-82DE-C6F5CACF8B09}"/>
              </a:ext>
            </a:extLst>
          </p:cNvPr>
          <p:cNvSpPr>
            <a:spLocks noChangeShapeType="1"/>
          </p:cNvSpPr>
          <p:nvPr/>
        </p:nvSpPr>
        <p:spPr bwMode="auto">
          <a:xfrm>
            <a:off x="865239" y="1479189"/>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sp>
        <p:nvSpPr>
          <p:cNvPr id="95239" name="Text Box 7">
            <a:extLst>
              <a:ext uri="{FF2B5EF4-FFF2-40B4-BE49-F238E27FC236}">
                <a16:creationId xmlns:a16="http://schemas.microsoft.com/office/drawing/2014/main" id="{19A9CEFA-2326-4532-B9E6-705055D31BE5}"/>
              </a:ext>
            </a:extLst>
          </p:cNvPr>
          <p:cNvSpPr txBox="1">
            <a:spLocks noChangeArrowheads="1"/>
          </p:cNvSpPr>
          <p:nvPr/>
        </p:nvSpPr>
        <p:spPr bwMode="auto">
          <a:xfrm>
            <a:off x="8153400" y="5115077"/>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dirty="0">
                <a:latin typeface="Calibri" panose="020F0502020204030204" pitchFamily="34" charset="0"/>
                <a:cs typeface="Calibri" panose="020F0502020204030204" pitchFamily="34" charset="0"/>
              </a:rPr>
              <a:t>Idaho Falls, Idaho</a:t>
            </a:r>
          </a:p>
        </p:txBody>
      </p:sp>
      <p:pic>
        <p:nvPicPr>
          <p:cNvPr id="3" name="Picture 2" descr="A tall building in a city&#10;&#10;Description automatically generated">
            <a:extLst>
              <a:ext uri="{FF2B5EF4-FFF2-40B4-BE49-F238E27FC236}">
                <a16:creationId xmlns:a16="http://schemas.microsoft.com/office/drawing/2014/main" id="{A7733C4B-17F0-4616-8DA3-E79468D52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975" y="2488957"/>
            <a:ext cx="4519842" cy="2542412"/>
          </a:xfrm>
          <a:prstGeom prst="rect">
            <a:avLst/>
          </a:prstGeom>
          <a:ln>
            <a:solidFill>
              <a:schemeClr val="tx1"/>
            </a:solidFill>
          </a:ln>
        </p:spPr>
      </p:pic>
      <p:pic>
        <p:nvPicPr>
          <p:cNvPr id="8" name="Picture 7" descr="A close up of a logo&#10;&#10;Description automatically generated">
            <a:extLst>
              <a:ext uri="{FF2B5EF4-FFF2-40B4-BE49-F238E27FC236}">
                <a16:creationId xmlns:a16="http://schemas.microsoft.com/office/drawing/2014/main" id="{58505DF2-9DB9-426E-AD40-6E94E706259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10" name="Title 3">
            <a:extLst>
              <a:ext uri="{FF2B5EF4-FFF2-40B4-BE49-F238E27FC236}">
                <a16:creationId xmlns:a16="http://schemas.microsoft.com/office/drawing/2014/main" id="{7B4E3F5A-D6EC-414F-8863-73E6C57B7F32}"/>
              </a:ext>
            </a:extLst>
          </p:cNvPr>
          <p:cNvSpPr>
            <a:spLocks noGrp="1"/>
          </p:cNvSpPr>
          <p:nvPr>
            <p:ph type="title"/>
          </p:nvPr>
        </p:nvSpPr>
        <p:spPr>
          <a:xfrm>
            <a:off x="776749" y="230245"/>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1000"/>
                                        <p:tgtEl>
                                          <p:spTgt spid="109571">
                                            <p:txEl>
                                              <p:pRg st="0" end="0"/>
                                            </p:txEl>
                                          </p:spTgt>
                                        </p:tgtEl>
                                      </p:cBhvr>
                                    </p:animEffect>
                                    <p:anim calcmode="lin" valueType="num">
                                      <p:cBhvr>
                                        <p:cTn id="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957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Effect transition="in" filter="fade">
                                      <p:cBhvr>
                                        <p:cTn id="13" dur="1000"/>
                                        <p:tgtEl>
                                          <p:spTgt spid="109571">
                                            <p:txEl>
                                              <p:pRg st="1" end="1"/>
                                            </p:txEl>
                                          </p:spTgt>
                                        </p:tgtEl>
                                      </p:cBhvr>
                                    </p:animEffect>
                                    <p:anim calcmode="lin" valueType="num">
                                      <p:cBhvr>
                                        <p:cTn id="14" dur="1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957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Effect transition="in" filter="fade">
                                      <p:cBhvr>
                                        <p:cTn id="19" dur="1000"/>
                                        <p:tgtEl>
                                          <p:spTgt spid="109571">
                                            <p:txEl>
                                              <p:pRg st="2" end="2"/>
                                            </p:txEl>
                                          </p:spTgt>
                                        </p:tgtEl>
                                      </p:cBhvr>
                                    </p:animEffect>
                                    <p:anim calcmode="lin" valueType="num">
                                      <p:cBhvr>
                                        <p:cTn id="20"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9571">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9571">
                                            <p:txEl>
                                              <p:pRg st="4" end="4"/>
                                            </p:txEl>
                                          </p:spTgt>
                                        </p:tgtEl>
                                        <p:attrNameLst>
                                          <p:attrName>style.visibility</p:attrName>
                                        </p:attrNameLst>
                                      </p:cBhvr>
                                      <p:to>
                                        <p:strVal val="visible"/>
                                      </p:to>
                                    </p:set>
                                    <p:animEffect transition="in" filter="fade">
                                      <p:cBhvr>
                                        <p:cTn id="24" dur="1000"/>
                                        <p:tgtEl>
                                          <p:spTgt spid="109571">
                                            <p:txEl>
                                              <p:pRg st="4" end="4"/>
                                            </p:txEl>
                                          </p:spTgt>
                                        </p:tgtEl>
                                      </p:cBhvr>
                                    </p:animEffect>
                                    <p:anim calcmode="lin" valueType="num">
                                      <p:cBhvr>
                                        <p:cTn id="25" dur="10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95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F743B52-2E2C-48A2-9776-61723C9B67A4}"/>
              </a:ext>
            </a:extLst>
          </p:cNvPr>
          <p:cNvSpPr>
            <a:spLocks noGrp="1"/>
          </p:cNvSpPr>
          <p:nvPr>
            <p:ph type="sldNum" sz="quarter" idx="12"/>
          </p:nvPr>
        </p:nvSpPr>
        <p:spPr>
          <a:xfrm>
            <a:off x="11395587" y="6477410"/>
            <a:ext cx="521110" cy="238125"/>
          </a:xfrm>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01771C5-2812-4332-8E1E-9A7EB90D0C47}" type="slidenum">
              <a:rPr lang="en-US" altLang="en-US" sz="1200">
                <a:latin typeface="Calibri" panose="020F0502020204030204" pitchFamily="34" charset="0"/>
                <a:cs typeface="Calibri" panose="020F0502020204030204" pitchFamily="34" charset="0"/>
              </a:rPr>
              <a:pPr eaLnBrk="1" hangingPunct="1"/>
              <a:t>6</a:t>
            </a:fld>
            <a:endParaRPr lang="en-US" altLang="en-US" sz="1200">
              <a:latin typeface="Calibri" panose="020F0502020204030204" pitchFamily="34" charset="0"/>
              <a:cs typeface="Calibri" panose="020F0502020204030204" pitchFamily="34" charset="0"/>
            </a:endParaRPr>
          </a:p>
        </p:txBody>
      </p:sp>
      <p:pic>
        <p:nvPicPr>
          <p:cNvPr id="91139" name="Picture 2">
            <a:extLst>
              <a:ext uri="{FF2B5EF4-FFF2-40B4-BE49-F238E27FC236}">
                <a16:creationId xmlns:a16="http://schemas.microsoft.com/office/drawing/2014/main" id="{20471AAE-5E88-4453-B7CD-8FE717680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727" y="1927123"/>
            <a:ext cx="3976546" cy="36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a:extLst>
              <a:ext uri="{FF2B5EF4-FFF2-40B4-BE49-F238E27FC236}">
                <a16:creationId xmlns:a16="http://schemas.microsoft.com/office/drawing/2014/main" id="{14811438-15F1-45B9-8C2C-77EDFC10CDCE}"/>
              </a:ext>
            </a:extLst>
          </p:cNvPr>
          <p:cNvSpPr>
            <a:spLocks noGrp="1" noChangeArrowheads="1"/>
          </p:cNvSpPr>
          <p:nvPr>
            <p:ph type="title"/>
          </p:nvPr>
        </p:nvSpPr>
        <p:spPr>
          <a:xfrm>
            <a:off x="491613" y="235977"/>
            <a:ext cx="10903974" cy="1089638"/>
          </a:xfrm>
        </p:spPr>
        <p:txBody>
          <a:bodyPr/>
          <a:lstStyle/>
          <a:p>
            <a:pPr algn="l" eaLnBrk="1" hangingPunct="1">
              <a:defRPr/>
            </a:pPr>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
        <p:nvSpPr>
          <p:cNvPr id="105476" name="Rectangle 4">
            <a:extLst>
              <a:ext uri="{FF2B5EF4-FFF2-40B4-BE49-F238E27FC236}">
                <a16:creationId xmlns:a16="http://schemas.microsoft.com/office/drawing/2014/main" id="{EEC9C605-9310-4DE1-AA60-F46AE1995B79}"/>
              </a:ext>
            </a:extLst>
          </p:cNvPr>
          <p:cNvSpPr>
            <a:spLocks noGrp="1" noChangeArrowheads="1"/>
          </p:cNvSpPr>
          <p:nvPr>
            <p:ph type="body" idx="1"/>
          </p:nvPr>
        </p:nvSpPr>
        <p:spPr>
          <a:xfrm>
            <a:off x="833437" y="1681316"/>
            <a:ext cx="7731126" cy="4802033"/>
          </a:xfrm>
        </p:spPr>
        <p:txBody>
          <a:bodyPr/>
          <a:lstStyle/>
          <a:p>
            <a:pPr marL="0" indent="0" eaLnBrk="1" hangingPunct="1">
              <a:buNone/>
              <a:defRPr/>
            </a:pPr>
            <a:r>
              <a:rPr lang="en-US" sz="4000" dirty="0">
                <a:latin typeface="Calibri" panose="020F0502020204030204" pitchFamily="34" charset="0"/>
                <a:cs typeface="Calibri" panose="020F0502020204030204" pitchFamily="34" charset="0"/>
              </a:rPr>
              <a:t>“In order really to understand present-day Mormonism and the hold it has upon its people it is necessary to know about the work that goes on in Mormon temples.”  </a:t>
            </a:r>
          </a:p>
          <a:p>
            <a:pPr marL="0" indent="0" algn="r" eaLnBrk="1" hangingPunct="1">
              <a:buNone/>
              <a:defRPr/>
            </a:pPr>
            <a:endParaRPr lang="en-US" sz="1000" dirty="0">
              <a:latin typeface="Calibri" panose="020F0502020204030204" pitchFamily="34" charset="0"/>
              <a:cs typeface="Calibri" panose="020F0502020204030204" pitchFamily="34" charset="0"/>
            </a:endParaRPr>
          </a:p>
          <a:p>
            <a:pPr marL="0" indent="0" eaLnBrk="1" hangingPunct="1">
              <a:buNone/>
              <a:defRPr/>
            </a:pPr>
            <a:r>
              <a:rPr lang="en-US" sz="3400" dirty="0">
                <a:latin typeface="Calibri" panose="020F0502020204030204" pitchFamily="34" charset="0"/>
                <a:cs typeface="Calibri" panose="020F0502020204030204" pitchFamily="34" charset="0"/>
              </a:rPr>
              <a:t>Jerald and Sandra Tanner</a:t>
            </a:r>
            <a:br>
              <a:rPr lang="en-US" sz="3400" dirty="0">
                <a:latin typeface="Calibri" panose="020F0502020204030204" pitchFamily="34" charset="0"/>
                <a:cs typeface="Calibri" panose="020F0502020204030204" pitchFamily="34" charset="0"/>
              </a:rPr>
            </a:br>
            <a:r>
              <a:rPr lang="en-US" sz="3400" i="1" dirty="0">
                <a:latin typeface="Calibri" panose="020F0502020204030204" pitchFamily="34" charset="0"/>
                <a:cs typeface="Calibri" panose="020F0502020204030204" pitchFamily="34" charset="0"/>
              </a:rPr>
              <a:t>The Changing World of Mormonism</a:t>
            </a:r>
            <a:r>
              <a:rPr lang="en-US" sz="3400" dirty="0">
                <a:latin typeface="Calibri" panose="020F0502020204030204" pitchFamily="34" charset="0"/>
                <a:cs typeface="Calibri" panose="020F0502020204030204" pitchFamily="34" charset="0"/>
              </a:rPr>
              <a:t>, 512</a:t>
            </a:r>
          </a:p>
        </p:txBody>
      </p:sp>
      <p:sp>
        <p:nvSpPr>
          <p:cNvPr id="105477" name="Line 5">
            <a:extLst>
              <a:ext uri="{FF2B5EF4-FFF2-40B4-BE49-F238E27FC236}">
                <a16:creationId xmlns:a16="http://schemas.microsoft.com/office/drawing/2014/main" id="{94449D4A-2AAE-4BD0-8372-974927ACB043}"/>
              </a:ext>
            </a:extLst>
          </p:cNvPr>
          <p:cNvSpPr>
            <a:spLocks noChangeShapeType="1"/>
          </p:cNvSpPr>
          <p:nvPr/>
        </p:nvSpPr>
        <p:spPr bwMode="auto">
          <a:xfrm>
            <a:off x="660400" y="1355112"/>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3465F888-D6F9-4D6D-AA14-1448C45AF6C9}"/>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Effect transition="in" filter="fade">
                                      <p:cBhvr>
                                        <p:cTn id="7" dur="1000"/>
                                        <p:tgtEl>
                                          <p:spTgt spid="105476">
                                            <p:txEl>
                                              <p:pRg st="0" end="0"/>
                                            </p:txEl>
                                          </p:spTgt>
                                        </p:tgtEl>
                                      </p:cBhvr>
                                    </p:animEffect>
                                    <p:anim calcmode="lin" valueType="num">
                                      <p:cBhvr>
                                        <p:cTn id="8" dur="1000" fill="hold"/>
                                        <p:tgtEl>
                                          <p:spTgt spid="1054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47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5476">
                                            <p:txEl>
                                              <p:pRg st="2" end="2"/>
                                            </p:txEl>
                                          </p:spTgt>
                                        </p:tgtEl>
                                        <p:attrNameLst>
                                          <p:attrName>style.visibility</p:attrName>
                                        </p:attrNameLst>
                                      </p:cBhvr>
                                      <p:to>
                                        <p:strVal val="visible"/>
                                      </p:to>
                                    </p:set>
                                    <p:animEffect transition="in" filter="fade">
                                      <p:cBhvr>
                                        <p:cTn id="12" dur="1000"/>
                                        <p:tgtEl>
                                          <p:spTgt spid="105476">
                                            <p:txEl>
                                              <p:pRg st="2" end="2"/>
                                            </p:txEl>
                                          </p:spTgt>
                                        </p:tgtEl>
                                      </p:cBhvr>
                                    </p:animEffect>
                                    <p:anim calcmode="lin" valueType="num">
                                      <p:cBhvr>
                                        <p:cTn id="13" dur="1000" fill="hold"/>
                                        <p:tgtEl>
                                          <p:spTgt spid="10547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547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F546E4-1058-4333-84FB-8A04F55DDF7D}"/>
              </a:ext>
            </a:extLst>
          </p:cNvPr>
          <p:cNvSpPr>
            <a:spLocks noGrp="1"/>
          </p:cNvSpPr>
          <p:nvPr>
            <p:ph type="sldNum" sz="quarter" idx="12"/>
          </p:nvPr>
        </p:nvSpPr>
        <p:spPr>
          <a:xfrm>
            <a:off x="9910916" y="6537325"/>
            <a:ext cx="2133600" cy="3206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0D2E92C-D047-4D44-8CED-BC7A6A174ADA}" type="slidenum">
              <a:rPr lang="en-US" altLang="en-US" sz="1200">
                <a:latin typeface="Calibri" panose="020F0502020204030204" pitchFamily="34" charset="0"/>
                <a:cs typeface="Calibri" panose="020F0502020204030204" pitchFamily="34" charset="0"/>
              </a:rPr>
              <a:pPr/>
              <a:t>7</a:t>
            </a:fld>
            <a:endParaRPr lang="en-US" altLang="en-US" sz="1200" dirty="0">
              <a:latin typeface="Calibri" panose="020F0502020204030204" pitchFamily="34" charset="0"/>
              <a:cs typeface="Calibri" panose="020F0502020204030204" pitchFamily="34" charset="0"/>
            </a:endParaRPr>
          </a:p>
        </p:txBody>
      </p:sp>
      <p:pic>
        <p:nvPicPr>
          <p:cNvPr id="92163" name="Picture 2">
            <a:extLst>
              <a:ext uri="{FF2B5EF4-FFF2-40B4-BE49-F238E27FC236}">
                <a16:creationId xmlns:a16="http://schemas.microsoft.com/office/drawing/2014/main" id="{94B220DA-4DD0-48A2-B7EC-5CAE0D78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001" y="1295400"/>
            <a:ext cx="3173999" cy="287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4">
            <a:extLst>
              <a:ext uri="{FF2B5EF4-FFF2-40B4-BE49-F238E27FC236}">
                <a16:creationId xmlns:a16="http://schemas.microsoft.com/office/drawing/2014/main" id="{76CE758C-4AC3-4F89-9167-FFEBCFEF1A30}"/>
              </a:ext>
            </a:extLst>
          </p:cNvPr>
          <p:cNvSpPr>
            <a:spLocks noGrp="1" noChangeArrowheads="1"/>
          </p:cNvSpPr>
          <p:nvPr>
            <p:ph type="body" idx="1"/>
          </p:nvPr>
        </p:nvSpPr>
        <p:spPr>
          <a:xfrm>
            <a:off x="609600" y="1818975"/>
            <a:ext cx="9478297" cy="4237696"/>
          </a:xfrm>
        </p:spPr>
        <p:txBody>
          <a:bodyPr/>
          <a:lstStyle/>
          <a:p>
            <a:pPr marL="0" indent="0" eaLnBrk="1" hangingPunct="1">
              <a:spcBef>
                <a:spcPts val="1800"/>
              </a:spcBef>
              <a:defRPr/>
            </a:pPr>
            <a:r>
              <a:rPr lang="en-US" sz="4400" b="1" dirty="0">
                <a:latin typeface="Calibri" panose="020F0502020204030204" pitchFamily="34" charset="0"/>
                <a:cs typeface="Calibri" panose="020F0502020204030204" pitchFamily="34" charset="0"/>
              </a:rPr>
              <a:t>What is the purpose of the temple?</a:t>
            </a:r>
          </a:p>
          <a:p>
            <a:pPr marL="285750" indent="0" eaLnBrk="1" hangingPunct="1">
              <a:spcBef>
                <a:spcPts val="1800"/>
              </a:spcBef>
              <a:buNone/>
              <a:defRPr/>
            </a:pPr>
            <a:r>
              <a:rPr lang="en-US" sz="4000" dirty="0">
                <a:latin typeface="Calibri" panose="020F0502020204030204" pitchFamily="34" charset="0"/>
                <a:cs typeface="Calibri" panose="020F0502020204030204" pitchFamily="34" charset="0"/>
              </a:rPr>
              <a:t>To members of The Church of Jesus Christ of Latter-day Saints, the temple is the </a:t>
            </a:r>
            <a:r>
              <a:rPr lang="en-US" sz="4000" b="1" dirty="0">
                <a:solidFill>
                  <a:srgbClr val="A50021"/>
                </a:solidFill>
                <a:latin typeface="Calibri" panose="020F0502020204030204" pitchFamily="34" charset="0"/>
                <a:cs typeface="Calibri" panose="020F0502020204030204" pitchFamily="34" charset="0"/>
              </a:rPr>
              <a:t>“House of the Lord.” </a:t>
            </a:r>
            <a:r>
              <a:rPr lang="en-US" sz="4000" dirty="0">
                <a:latin typeface="Calibri" panose="020F0502020204030204" pitchFamily="34" charset="0"/>
                <a:cs typeface="Calibri" panose="020F0502020204030204" pitchFamily="34" charset="0"/>
              </a:rPr>
              <a:t>It is </a:t>
            </a:r>
            <a:r>
              <a:rPr lang="en-US" sz="4000" b="1" dirty="0">
                <a:latin typeface="Calibri" panose="020F0502020204030204" pitchFamily="34" charset="0"/>
                <a:cs typeface="Calibri" panose="020F0502020204030204" pitchFamily="34" charset="0"/>
              </a:rPr>
              <a:t>a sacred building</a:t>
            </a:r>
            <a:r>
              <a:rPr lang="en-US" sz="4000" dirty="0">
                <a:latin typeface="Calibri" panose="020F0502020204030204" pitchFamily="34" charset="0"/>
                <a:cs typeface="Calibri" panose="020F0502020204030204" pitchFamily="34" charset="0"/>
              </a:rPr>
              <a:t>, and after its dedication </a:t>
            </a:r>
            <a:r>
              <a:rPr lang="en-US" sz="4000" b="1" dirty="0">
                <a:latin typeface="Calibri" panose="020F0502020204030204" pitchFamily="34" charset="0"/>
                <a:cs typeface="Calibri" panose="020F0502020204030204" pitchFamily="34" charset="0"/>
              </a:rPr>
              <a:t>only faithful members of the Church may enter</a:t>
            </a:r>
            <a:r>
              <a:rPr lang="en-US" sz="400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08549" name="Line 5">
            <a:extLst>
              <a:ext uri="{FF2B5EF4-FFF2-40B4-BE49-F238E27FC236}">
                <a16:creationId xmlns:a16="http://schemas.microsoft.com/office/drawing/2014/main" id="{C5EC50DE-668B-4D7B-A98B-043A73CB8365}"/>
              </a:ext>
            </a:extLst>
          </p:cNvPr>
          <p:cNvSpPr>
            <a:spLocks noChangeShapeType="1"/>
          </p:cNvSpPr>
          <p:nvPr/>
        </p:nvSpPr>
        <p:spPr bwMode="auto">
          <a:xfrm>
            <a:off x="609600" y="1295400"/>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CF4A67AA-017D-43EC-9D40-B4E2BE4FF55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4" name="Title 3">
            <a:extLst>
              <a:ext uri="{FF2B5EF4-FFF2-40B4-BE49-F238E27FC236}">
                <a16:creationId xmlns:a16="http://schemas.microsoft.com/office/drawing/2014/main" id="{531C7AB5-1E8A-4C58-9540-A3A60BECC4D3}"/>
              </a:ext>
            </a:extLst>
          </p:cNvPr>
          <p:cNvSpPr>
            <a:spLocks noGrp="1"/>
          </p:cNvSpPr>
          <p:nvPr>
            <p:ph type="title"/>
          </p:nvPr>
        </p:nvSpPr>
        <p:spPr>
          <a:xfrm>
            <a:off x="609600" y="144460"/>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fade">
                                      <p:cBhvr>
                                        <p:cTn id="7" dur="1000"/>
                                        <p:tgtEl>
                                          <p:spTgt spid="108548">
                                            <p:txEl>
                                              <p:pRg st="0" end="0"/>
                                            </p:txEl>
                                          </p:spTgt>
                                        </p:tgtEl>
                                      </p:cBhvr>
                                    </p:animEffect>
                                    <p:anim calcmode="lin" valueType="num">
                                      <p:cBhvr>
                                        <p:cTn id="8" dur="1000" fill="hold"/>
                                        <p:tgtEl>
                                          <p:spTgt spid="1085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108548">
                                            <p:txEl>
                                              <p:pRg st="1" end="1"/>
                                            </p:txEl>
                                          </p:spTgt>
                                        </p:tgtEl>
                                        <p:attrNameLst>
                                          <p:attrName>style.visibility</p:attrName>
                                        </p:attrNameLst>
                                      </p:cBhvr>
                                      <p:to>
                                        <p:strVal val="visible"/>
                                      </p:to>
                                    </p:set>
                                    <p:animEffect transition="in" filter="fade">
                                      <p:cBhvr>
                                        <p:cTn id="13" dur="1000"/>
                                        <p:tgtEl>
                                          <p:spTgt spid="108548">
                                            <p:txEl>
                                              <p:pRg st="1" end="1"/>
                                            </p:txEl>
                                          </p:spTgt>
                                        </p:tgtEl>
                                      </p:cBhvr>
                                    </p:animEffect>
                                    <p:anim calcmode="lin" valueType="num">
                                      <p:cBhvr>
                                        <p:cTn id="14" dur="1000" fill="hold"/>
                                        <p:tgtEl>
                                          <p:spTgt spid="10854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854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F546E4-1058-4333-84FB-8A04F55DDF7D}"/>
              </a:ext>
            </a:extLst>
          </p:cNvPr>
          <p:cNvSpPr>
            <a:spLocks noGrp="1"/>
          </p:cNvSpPr>
          <p:nvPr>
            <p:ph type="sldNum" sz="quarter" idx="12"/>
          </p:nvPr>
        </p:nvSpPr>
        <p:spPr>
          <a:xfrm>
            <a:off x="9910916" y="6537325"/>
            <a:ext cx="2133600" cy="3206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0D2E92C-D047-4D44-8CED-BC7A6A174ADA}" type="slidenum">
              <a:rPr lang="en-US" altLang="en-US" sz="1200">
                <a:latin typeface="Calibri" panose="020F0502020204030204" pitchFamily="34" charset="0"/>
                <a:cs typeface="Calibri" panose="020F0502020204030204" pitchFamily="34" charset="0"/>
              </a:rPr>
              <a:pPr/>
              <a:t>8</a:t>
            </a:fld>
            <a:endParaRPr lang="en-US" altLang="en-US" sz="1200" dirty="0">
              <a:latin typeface="Calibri" panose="020F0502020204030204" pitchFamily="34" charset="0"/>
              <a:cs typeface="Calibri" panose="020F0502020204030204" pitchFamily="34" charset="0"/>
            </a:endParaRPr>
          </a:p>
        </p:txBody>
      </p:sp>
      <p:pic>
        <p:nvPicPr>
          <p:cNvPr id="92163" name="Picture 2">
            <a:extLst>
              <a:ext uri="{FF2B5EF4-FFF2-40B4-BE49-F238E27FC236}">
                <a16:creationId xmlns:a16="http://schemas.microsoft.com/office/drawing/2014/main" id="{94B220DA-4DD0-48A2-B7EC-5CAE0D78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517" y="1350344"/>
            <a:ext cx="3173999" cy="287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4">
            <a:extLst>
              <a:ext uri="{FF2B5EF4-FFF2-40B4-BE49-F238E27FC236}">
                <a16:creationId xmlns:a16="http://schemas.microsoft.com/office/drawing/2014/main" id="{76CE758C-4AC3-4F89-9167-FFEBCFEF1A30}"/>
              </a:ext>
            </a:extLst>
          </p:cNvPr>
          <p:cNvSpPr>
            <a:spLocks noGrp="1" noChangeArrowheads="1"/>
          </p:cNvSpPr>
          <p:nvPr>
            <p:ph type="body" idx="1"/>
          </p:nvPr>
        </p:nvSpPr>
        <p:spPr>
          <a:xfrm>
            <a:off x="418228" y="1494510"/>
            <a:ext cx="11189110" cy="5219030"/>
          </a:xfrm>
        </p:spPr>
        <p:txBody>
          <a:bodyPr/>
          <a:lstStyle/>
          <a:p>
            <a:pPr marL="0" indent="0" eaLnBrk="1" hangingPunct="1">
              <a:spcBef>
                <a:spcPts val="600"/>
              </a:spcBef>
              <a:defRPr/>
            </a:pPr>
            <a:r>
              <a:rPr lang="en-US" sz="4400" b="1" dirty="0">
                <a:latin typeface="Calibri" panose="020F0502020204030204" pitchFamily="34" charset="0"/>
                <a:cs typeface="Calibri" panose="020F0502020204030204" pitchFamily="34" charset="0"/>
              </a:rPr>
              <a:t>What is the purpose of the temple?</a:t>
            </a:r>
          </a:p>
          <a:p>
            <a:pPr marL="285750" indent="0" eaLnBrk="1" hangingPunct="1">
              <a:spcBef>
                <a:spcPts val="600"/>
              </a:spcBef>
              <a:buNone/>
              <a:defRPr/>
            </a:pPr>
            <a:r>
              <a:rPr lang="en-US" sz="4000" dirty="0">
                <a:latin typeface="Calibri" panose="020F0502020204030204" pitchFamily="34" charset="0"/>
                <a:cs typeface="Calibri" panose="020F0502020204030204" pitchFamily="34" charset="0"/>
              </a:rPr>
              <a:t>Inside, members learn more about the</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purpose of life and make covenants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serve Jesus Christ and their fellow man.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In addition, they participate in religious ceremonies that reach beyond mortality, such as baptisms on behalf of deceased ancestors and eternal marriage.</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(www.lds.org/temples/faq)</a:t>
            </a:r>
          </a:p>
        </p:txBody>
      </p:sp>
      <p:sp>
        <p:nvSpPr>
          <p:cNvPr id="108549" name="Line 5">
            <a:extLst>
              <a:ext uri="{FF2B5EF4-FFF2-40B4-BE49-F238E27FC236}">
                <a16:creationId xmlns:a16="http://schemas.microsoft.com/office/drawing/2014/main" id="{C5EC50DE-668B-4D7B-A98B-043A73CB8365}"/>
              </a:ext>
            </a:extLst>
          </p:cNvPr>
          <p:cNvSpPr>
            <a:spLocks noChangeShapeType="1"/>
          </p:cNvSpPr>
          <p:nvPr/>
        </p:nvSpPr>
        <p:spPr bwMode="auto">
          <a:xfrm>
            <a:off x="609600" y="1295400"/>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CF4A67AA-017D-43EC-9D40-B4E2BE4FF55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4" name="Title 3">
            <a:extLst>
              <a:ext uri="{FF2B5EF4-FFF2-40B4-BE49-F238E27FC236}">
                <a16:creationId xmlns:a16="http://schemas.microsoft.com/office/drawing/2014/main" id="{531C7AB5-1E8A-4C58-9540-A3A60BECC4D3}"/>
              </a:ext>
            </a:extLst>
          </p:cNvPr>
          <p:cNvSpPr>
            <a:spLocks noGrp="1"/>
          </p:cNvSpPr>
          <p:nvPr>
            <p:ph type="title"/>
          </p:nvPr>
        </p:nvSpPr>
        <p:spPr>
          <a:xfrm>
            <a:off x="609600" y="144460"/>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Tree>
    <p:extLst>
      <p:ext uri="{BB962C8B-B14F-4D97-AF65-F5344CB8AC3E}">
        <p14:creationId xmlns:p14="http://schemas.microsoft.com/office/powerpoint/2010/main" val="15036125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DB5CAD3D-7B12-4537-8A8A-A8966BDB7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842" y="1843946"/>
            <a:ext cx="3496158" cy="317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C0175873-D6DF-4CEA-BEB0-798370DC20CE}"/>
              </a:ext>
            </a:extLst>
          </p:cNvPr>
          <p:cNvSpPr>
            <a:spLocks noGrp="1"/>
          </p:cNvSpPr>
          <p:nvPr>
            <p:ph type="sldNum" sz="quarter" idx="12"/>
          </p:nvPr>
        </p:nvSpPr>
        <p:spPr>
          <a:xfrm>
            <a:off x="9810904" y="6508107"/>
            <a:ext cx="2133600" cy="2444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33CBB78-B86C-4844-AD7C-21E7B45CC504}" type="slidenum">
              <a:rPr lang="en-US" altLang="en-US" sz="1200">
                <a:latin typeface="Calibri" panose="020F0502020204030204" pitchFamily="34" charset="0"/>
                <a:cs typeface="Calibri" panose="020F0502020204030204" pitchFamily="34" charset="0"/>
              </a:rPr>
              <a:pPr/>
              <a:t>9</a:t>
            </a:fld>
            <a:endParaRPr lang="en-US" altLang="en-US" sz="1200" dirty="0">
              <a:latin typeface="Calibri" panose="020F0502020204030204" pitchFamily="34" charset="0"/>
              <a:cs typeface="Calibri" panose="020F0502020204030204" pitchFamily="34" charset="0"/>
            </a:endParaRPr>
          </a:p>
        </p:txBody>
      </p:sp>
      <p:sp>
        <p:nvSpPr>
          <p:cNvPr id="104451" name="Rectangle 3">
            <a:extLst>
              <a:ext uri="{FF2B5EF4-FFF2-40B4-BE49-F238E27FC236}">
                <a16:creationId xmlns:a16="http://schemas.microsoft.com/office/drawing/2014/main" id="{D8332D7A-1A4D-45DB-8D42-33829B1C46AC}"/>
              </a:ext>
            </a:extLst>
          </p:cNvPr>
          <p:cNvSpPr>
            <a:spLocks noGrp="1" noChangeArrowheads="1"/>
          </p:cNvSpPr>
          <p:nvPr>
            <p:ph type="body" idx="1"/>
          </p:nvPr>
        </p:nvSpPr>
        <p:spPr>
          <a:xfrm>
            <a:off x="757083" y="1573160"/>
            <a:ext cx="8268929" cy="4751439"/>
          </a:xfrm>
        </p:spPr>
        <p:txBody>
          <a:bodyPr/>
          <a:lstStyle/>
          <a:p>
            <a:pPr marL="0" indent="0" eaLnBrk="1" hangingPunct="1">
              <a:buNone/>
              <a:defRPr/>
            </a:pPr>
            <a:r>
              <a:rPr lang="en-US" sz="4200" dirty="0">
                <a:latin typeface="Calibri" panose="020F0502020204030204" pitchFamily="34" charset="0"/>
                <a:cs typeface="Calibri" panose="020F0502020204030204" pitchFamily="34" charset="0"/>
              </a:rPr>
              <a:t>“Was there ever a man or woman who, in a time of quiet introspection, has not pondered the solemn mysteries of life? </a:t>
            </a:r>
          </a:p>
          <a:p>
            <a:pPr marL="0" indent="0" eaLnBrk="1" hangingPunct="1">
              <a:buNone/>
              <a:defRPr/>
            </a:pPr>
            <a:r>
              <a:rPr lang="en-US" sz="4200" dirty="0">
                <a:latin typeface="Calibri" panose="020F0502020204030204" pitchFamily="34" charset="0"/>
                <a:cs typeface="Calibri" panose="020F0502020204030204" pitchFamily="34" charset="0"/>
              </a:rPr>
              <a:t>Has he or she not asked, “Where did I come from? Why am I here? Where am I going?</a:t>
            </a:r>
          </a:p>
        </p:txBody>
      </p:sp>
      <p:sp>
        <p:nvSpPr>
          <p:cNvPr id="104452" name="Line 4">
            <a:extLst>
              <a:ext uri="{FF2B5EF4-FFF2-40B4-BE49-F238E27FC236}">
                <a16:creationId xmlns:a16="http://schemas.microsoft.com/office/drawing/2014/main" id="{80D5EB98-4D57-4AF4-8C67-022A7CB1E830}"/>
              </a:ext>
            </a:extLst>
          </p:cNvPr>
          <p:cNvSpPr>
            <a:spLocks noChangeShapeType="1"/>
          </p:cNvSpPr>
          <p:nvPr/>
        </p:nvSpPr>
        <p:spPr bwMode="auto">
          <a:xfrm>
            <a:off x="757084" y="1287460"/>
            <a:ext cx="8077200" cy="0"/>
          </a:xfrm>
          <a:prstGeom prst="line">
            <a:avLst/>
          </a:prstGeom>
          <a:noFill/>
          <a:ln w="38100">
            <a:solidFill>
              <a:schemeClr val="accent2"/>
            </a:solidFill>
            <a:round/>
            <a:headEnd/>
            <a:tailEnd/>
          </a:ln>
          <a:effectLst>
            <a:outerShdw dist="35921" dir="2700000" algn="ctr" rotWithShape="0">
              <a:schemeClr val="tx1"/>
            </a:outerShdw>
          </a:effectLst>
        </p:spPr>
        <p:txBody>
          <a:bodyPr/>
          <a:lstStyle/>
          <a:p>
            <a:pPr>
              <a:defRPr/>
            </a:pPr>
            <a:endParaRPr lang="en-US"/>
          </a:p>
        </p:txBody>
      </p:sp>
      <p:pic>
        <p:nvPicPr>
          <p:cNvPr id="7" name="Picture 6" descr="A close up of a logo&#10;&#10;Description automatically generated">
            <a:extLst>
              <a:ext uri="{FF2B5EF4-FFF2-40B4-BE49-F238E27FC236}">
                <a16:creationId xmlns:a16="http://schemas.microsoft.com/office/drawing/2014/main" id="{54F95A39-D633-4FE8-9CC4-D798F97C1DA2}"/>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9" name="Title 3">
            <a:extLst>
              <a:ext uri="{FF2B5EF4-FFF2-40B4-BE49-F238E27FC236}">
                <a16:creationId xmlns:a16="http://schemas.microsoft.com/office/drawing/2014/main" id="{21554521-E6D5-4EE3-B2E6-E5C7E38A22C6}"/>
              </a:ext>
            </a:extLst>
          </p:cNvPr>
          <p:cNvSpPr>
            <a:spLocks noGrp="1"/>
          </p:cNvSpPr>
          <p:nvPr>
            <p:ph type="title"/>
          </p:nvPr>
        </p:nvSpPr>
        <p:spPr>
          <a:xfrm>
            <a:off x="609600" y="144460"/>
            <a:ext cx="8967019" cy="1143000"/>
          </a:xfrm>
        </p:spPr>
        <p:txBody>
          <a:bodyPr/>
          <a:lstStyle/>
          <a:p>
            <a:pPr algn="l"/>
            <a:r>
              <a:rPr lang="en-US" sz="66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Temples and Mormonism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1000"/>
                                        <p:tgtEl>
                                          <p:spTgt spid="104451">
                                            <p:txEl>
                                              <p:pRg st="0" end="0"/>
                                            </p:txEl>
                                          </p:spTgt>
                                        </p:tgtEl>
                                      </p:cBhvr>
                                    </p:animEffect>
                                    <p:anim calcmode="lin" valueType="num">
                                      <p:cBhvr>
                                        <p:cTn id="8" dur="10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4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1000"/>
                                        <p:tgtEl>
                                          <p:spTgt spid="104451">
                                            <p:txEl>
                                              <p:pRg st="1" end="1"/>
                                            </p:txEl>
                                          </p:spTgt>
                                        </p:tgtEl>
                                      </p:cBhvr>
                                    </p:animEffect>
                                    <p:anim calcmode="lin" valueType="num">
                                      <p:cBhvr>
                                        <p:cTn id="13" dur="10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4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1714</Words>
  <Application>Microsoft Office PowerPoint</Application>
  <PresentationFormat>Widescreen</PresentationFormat>
  <Paragraphs>279</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Default Design</vt:lpstr>
      <vt:lpstr>Investigation of One’s Faith</vt:lpstr>
      <vt:lpstr>Test LDS Religion with the Bible</vt:lpstr>
      <vt:lpstr>Testing Doctrine</vt:lpstr>
      <vt:lpstr>PowerPoint Presentation</vt:lpstr>
      <vt:lpstr>Temples and Mormonism</vt:lpstr>
      <vt:lpstr>Temples and Mormonism</vt:lpstr>
      <vt:lpstr>Temples and Mormonism</vt:lpstr>
      <vt:lpstr>Temples and Mormonism</vt:lpstr>
      <vt:lpstr>Temples and Mormonism</vt:lpstr>
      <vt:lpstr>Temples and Mormonism</vt:lpstr>
      <vt:lpstr>Temples and Mormonism</vt:lpstr>
      <vt:lpstr>Temples and Mormonism</vt:lpstr>
      <vt:lpstr>The Bible and Temples</vt:lpstr>
      <vt:lpstr>The BOM and Temples</vt:lpstr>
      <vt:lpstr>Concerning Temples</vt:lpstr>
      <vt:lpstr>LDS Baptism for the Dead</vt:lpstr>
      <vt:lpstr>LDS Baptism for the Dead</vt:lpstr>
      <vt:lpstr>LDS Baptism for the Dead</vt:lpstr>
      <vt:lpstr>Bible and Baptism for the Dead</vt:lpstr>
      <vt:lpstr>PowerPoint Presentation</vt:lpstr>
      <vt:lpstr>Concerning Baptism for the Dead</vt:lpstr>
      <vt:lpstr>LDS Temple Marriage</vt:lpstr>
      <vt:lpstr>LDS Temple Marriage</vt:lpstr>
      <vt:lpstr>LDS Temple Marriage</vt:lpstr>
      <vt:lpstr>Eternal Marriage and Plural Marriage</vt:lpstr>
      <vt:lpstr>The Bible and Marriage</vt:lpstr>
      <vt:lpstr>Concerning Marriage</vt:lpstr>
      <vt:lpstr>PowerPoint Presentation</vt:lpstr>
      <vt:lpstr>Teaching Mormons the Gospel</vt:lpstr>
      <vt:lpstr>Teaching Mormons the Gospel</vt:lpstr>
      <vt:lpstr>Teaching Mormons the Gospel</vt:lpstr>
      <vt:lpstr>PowerPoint Presentation</vt:lpstr>
      <vt:lpstr>Teaching Mormons the Gospel</vt:lpstr>
      <vt:lpstr>Teaching Mormons the Gospel</vt:lpstr>
      <vt:lpstr>PowerPoint Presentation</vt:lpstr>
      <vt:lpstr>PowerPoint Presentation</vt:lpstr>
      <vt:lpstr>The Bible Reveals the Truth</vt:lpstr>
      <vt:lpstr>Our Plea To Every LDS Church 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 Price</dc:creator>
  <cp:lastModifiedBy>Joe R Price</cp:lastModifiedBy>
  <cp:revision>164</cp:revision>
  <dcterms:created xsi:type="dcterms:W3CDTF">2019-05-14T23:18:49Z</dcterms:created>
  <dcterms:modified xsi:type="dcterms:W3CDTF">2019-05-22T03:01:08Z</dcterms:modified>
</cp:coreProperties>
</file>