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1"/>
  </p:sldMasterIdLst>
  <p:notesMasterIdLst>
    <p:notesMasterId r:id="rId12"/>
  </p:notesMasterIdLst>
  <p:handoutMasterIdLst>
    <p:handoutMasterId r:id="rId13"/>
  </p:handoutMasterIdLst>
  <p:sldIdLst>
    <p:sldId id="283" r:id="rId2"/>
    <p:sldId id="285" r:id="rId3"/>
    <p:sldId id="318" r:id="rId4"/>
    <p:sldId id="315" r:id="rId5"/>
    <p:sldId id="321" r:id="rId6"/>
    <p:sldId id="316" r:id="rId7"/>
    <p:sldId id="317" r:id="rId8"/>
    <p:sldId id="319" r:id="rId9"/>
    <p:sldId id="320" r:id="rId10"/>
    <p:sldId id="322" r:id="rId1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FFFF"/>
    <a:srgbClr val="FF3300"/>
    <a:srgbClr val="3333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1268" autoAdjust="0"/>
  </p:normalViewPr>
  <p:slideViewPr>
    <p:cSldViewPr>
      <p:cViewPr varScale="1">
        <p:scale>
          <a:sx n="73" d="100"/>
          <a:sy n="73" d="100"/>
        </p:scale>
        <p:origin x="9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07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Jehovah reveals his power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we do not see his mind.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70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Jehovah reveals his power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we do not see his mind.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28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 mind revealed</a:t>
            </a:r>
          </a:p>
          <a:p>
            <a:r>
              <a:rPr lang="en-US" dirty="0"/>
              <a:t>I Cor 2:9-13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76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in creation but by His prophets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48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6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David has one very brief thing to say about man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31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56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44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695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09600" y="1524000"/>
            <a:ext cx="8534400" cy="5334001"/>
          </a:xfrm>
          <a:prstGeom prst="round2DiagRect">
            <a:avLst>
              <a:gd name="adj1" fmla="val 20689"/>
              <a:gd name="adj2" fmla="val 0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52600"/>
            <a:ext cx="7962900" cy="48006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46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7791F5B-8DD3-4700-9B31-192C946F87A3}"/>
              </a:ext>
            </a:extLst>
          </p:cNvPr>
          <p:cNvSpPr/>
          <p:nvPr userDrawn="1"/>
        </p:nvSpPr>
        <p:spPr>
          <a:xfrm>
            <a:off x="609600" y="1371600"/>
            <a:ext cx="81534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9144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09600" y="2057400"/>
            <a:ext cx="8534400" cy="4800601"/>
          </a:xfrm>
          <a:prstGeom prst="round2DiagRect">
            <a:avLst>
              <a:gd name="adj1" fmla="val 20689"/>
              <a:gd name="adj2" fmla="val 0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09800"/>
            <a:ext cx="7962900" cy="4648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279D2-78BF-40FE-AA02-8B77E68E99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1409700"/>
            <a:ext cx="80772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643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609600" y="2057401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31263"/>
            <a:ext cx="3886200" cy="4169537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defRPr sz="3200" baseline="0">
                <a:solidFill>
                  <a:schemeClr val="tx2"/>
                </a:solidFill>
              </a:defRPr>
            </a:lvl2pPr>
            <a:lvl3pPr>
              <a:defRPr sz="2800" baseline="0">
                <a:solidFill>
                  <a:schemeClr val="tx2"/>
                </a:solidFill>
              </a:defRPr>
            </a:lvl3pPr>
            <a:lvl4pPr>
              <a:defRPr sz="2800" baseline="0">
                <a:solidFill>
                  <a:schemeClr val="tx2"/>
                </a:solidFill>
              </a:defRPr>
            </a:lvl4pPr>
            <a:lvl5pPr>
              <a:defRPr sz="2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4928307" y="2053207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318129"/>
            <a:ext cx="3810000" cy="40826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tx2"/>
                </a:solidFill>
              </a:defRPr>
            </a:lvl2pPr>
            <a:lvl3pPr>
              <a:defRPr sz="2800">
                <a:solidFill>
                  <a:schemeClr val="tx2"/>
                </a:solidFill>
              </a:defRPr>
            </a:lvl3pPr>
            <a:lvl4pPr>
              <a:defRPr sz="28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111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 userDrawn="1"/>
        </p:nvSpPr>
        <p:spPr>
          <a:xfrm>
            <a:off x="609600" y="2814636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 userDrawn="1"/>
        </p:nvSpPr>
        <p:spPr>
          <a:xfrm>
            <a:off x="4928307" y="2810442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04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981200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946177"/>
            <a:ext cx="3335839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990724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8560" y="2946177"/>
            <a:ext cx="3335840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705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66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9144000" cy="68576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342900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0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 title="Divider Bar"/>
          <p:cNvSpPr/>
          <p:nvPr/>
        </p:nvSpPr>
        <p:spPr>
          <a:xfrm>
            <a:off x="342900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237344"/>
            <a:ext cx="3429000" cy="3011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3600" b="1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381000"/>
            <a:ext cx="49530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3600" b="1"/>
            </a:lvl1pPr>
            <a:lvl2pPr marL="457200" indent="-457200">
              <a:buSzPct val="85000"/>
              <a:buFont typeface="Wingdings" panose="05000000000000000000" pitchFamily="2" charset="2"/>
              <a:buChar char="Ø"/>
              <a:defRPr sz="3600"/>
            </a:lvl2pPr>
            <a:lvl3pPr marL="914400" indent="-457200">
              <a:buSzPct val="85000"/>
              <a:buFont typeface="Wingdings" panose="05000000000000000000" pitchFamily="2" charset="2"/>
              <a:buChar char="q"/>
              <a:defRPr sz="3200"/>
            </a:lvl3pPr>
            <a:lvl4pPr marL="1319213" indent="-404813">
              <a:defRPr sz="3200"/>
            </a:lvl4pPr>
            <a:lvl5pPr>
              <a:defRPr sz="3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88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65382" cy="6841222"/>
          </a:xfrm>
          <a:prstGeom prst="rect">
            <a:avLst/>
          </a:prstGeom>
        </p:spPr>
      </p:pic>
      <p:sp>
        <p:nvSpPr>
          <p:cNvPr id="12" name="Round Diagonal Corner Rectangle 11"/>
          <p:cNvSpPr/>
          <p:nvPr userDrawn="1"/>
        </p:nvSpPr>
        <p:spPr>
          <a:xfrm>
            <a:off x="609600" y="0"/>
            <a:ext cx="8534400" cy="1371600"/>
          </a:xfrm>
          <a:prstGeom prst="round2DiagRect">
            <a:avLst>
              <a:gd name="adj1" fmla="val 40044"/>
              <a:gd name="adj2" fmla="val 0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191294"/>
            <a:ext cx="7200900" cy="875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70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33" r:id="rId3"/>
    <p:sldLayoutId id="2147483728" r:id="rId4"/>
    <p:sldLayoutId id="2147483729" r:id="rId5"/>
    <p:sldLayoutId id="2147483730" r:id="rId6"/>
    <p:sldLayoutId id="2147483731" r:id="rId7"/>
    <p:sldLayoutId id="2147483732" r:id="rId8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800" b="1" kern="1200" cap="none" spc="0" baseline="0">
          <a:ln w="0"/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God</a:t>
            </a:r>
            <a:br>
              <a:rPr lang="en-US" dirty="0"/>
            </a:br>
            <a:r>
              <a:rPr lang="en-US" dirty="0"/>
              <a:t>Universal and Infinite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Ps 19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– Universal and Infinite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Infinite Power</a:t>
            </a:r>
          </a:p>
          <a:p>
            <a:r>
              <a:rPr lang="en-US" dirty="0"/>
              <a:t>Universally Known</a:t>
            </a:r>
          </a:p>
          <a:p>
            <a:r>
              <a:rPr lang="en-US" dirty="0"/>
              <a:t>Universal Influence for Good</a:t>
            </a:r>
          </a:p>
          <a:p>
            <a:r>
              <a:rPr lang="en-US" dirty="0"/>
              <a:t>Infinite Value</a:t>
            </a:r>
          </a:p>
          <a:p>
            <a:r>
              <a:rPr lang="en-US" dirty="0"/>
              <a:t>Finite Man</a:t>
            </a:r>
          </a:p>
          <a:p>
            <a:r>
              <a:rPr lang="en-US" dirty="0"/>
              <a:t>David’s Prayer</a:t>
            </a:r>
          </a:p>
          <a:p>
            <a:pPr lvl="1"/>
            <a:r>
              <a:rPr lang="en-US" dirty="0"/>
              <a:t>Forgive</a:t>
            </a:r>
          </a:p>
          <a:p>
            <a:pPr lvl="1"/>
            <a:r>
              <a:rPr lang="en-US" dirty="0"/>
              <a:t>Be acceptable</a:t>
            </a:r>
          </a:p>
          <a:p>
            <a:pPr lvl="1"/>
            <a:r>
              <a:rPr lang="en-US" dirty="0"/>
              <a:t>Praise to God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Ps </a:t>
            </a:r>
            <a:r>
              <a:rPr lang="en-US"/>
              <a:t>19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3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– Universal and Infinite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Shown in Creation</a:t>
            </a:r>
          </a:p>
          <a:p>
            <a:pPr lvl="1"/>
            <a:r>
              <a:rPr lang="en-US" dirty="0"/>
              <a:t>Heavens declare the glory of God</a:t>
            </a:r>
          </a:p>
          <a:p>
            <a:pPr lvl="1"/>
            <a:r>
              <a:rPr lang="en-US" dirty="0"/>
              <a:t>Firmament shews his handywork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Vs. 1, Infinite Power</a:t>
            </a:r>
          </a:p>
        </p:txBody>
      </p:sp>
    </p:spTree>
    <p:extLst>
      <p:ext uri="{BB962C8B-B14F-4D97-AF65-F5344CB8AC3E}">
        <p14:creationId xmlns:p14="http://schemas.microsoft.com/office/powerpoint/2010/main" val="85501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– Universal and Infinite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Throughout Creation</a:t>
            </a:r>
          </a:p>
          <a:p>
            <a:pPr lvl="1"/>
            <a:r>
              <a:rPr lang="en-US" dirty="0"/>
              <a:t>2-4a, All Languages See</a:t>
            </a:r>
          </a:p>
          <a:p>
            <a:pPr lvl="1"/>
            <a:r>
              <a:rPr lang="en-US" dirty="0"/>
              <a:t>4b-6, Sun shines on entirety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Vs. 2-6, Universally Known </a:t>
            </a:r>
          </a:p>
        </p:txBody>
      </p:sp>
    </p:spTree>
    <p:extLst>
      <p:ext uri="{BB962C8B-B14F-4D97-AF65-F5344CB8AC3E}">
        <p14:creationId xmlns:p14="http://schemas.microsoft.com/office/powerpoint/2010/main" val="127621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7E12F83D-157F-41B4-9F79-6D18835D1B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468534"/>
              </p:ext>
            </p:extLst>
          </p:nvPr>
        </p:nvGraphicFramePr>
        <p:xfrm>
          <a:off x="0" y="2019300"/>
          <a:ext cx="9220201" cy="5069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2790">
                  <a:extLst>
                    <a:ext uri="{9D8B030D-6E8A-4147-A177-3AD203B41FA5}">
                      <a16:colId xmlns:a16="http://schemas.microsoft.com/office/drawing/2014/main" val="131021819"/>
                    </a:ext>
                  </a:extLst>
                </a:gridCol>
                <a:gridCol w="2382495">
                  <a:extLst>
                    <a:ext uri="{9D8B030D-6E8A-4147-A177-3AD203B41FA5}">
                      <a16:colId xmlns:a16="http://schemas.microsoft.com/office/drawing/2014/main" val="1224282884"/>
                    </a:ext>
                  </a:extLst>
                </a:gridCol>
                <a:gridCol w="3764916">
                  <a:extLst>
                    <a:ext uri="{9D8B030D-6E8A-4147-A177-3AD203B41FA5}">
                      <a16:colId xmlns:a16="http://schemas.microsoft.com/office/drawing/2014/main" val="3958001866"/>
                    </a:ext>
                  </a:extLst>
                </a:gridCol>
              </a:tblGrid>
              <a:tr h="4331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Titles (Synonyms)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Attribute (Adj)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Effect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634182"/>
                  </a:ext>
                </a:extLst>
              </a:tr>
              <a:tr h="7466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Law – Torah (All The Word)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Perfect or Complete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Converting – Changing Mind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7618556"/>
                  </a:ext>
                </a:extLst>
              </a:tr>
              <a:tr h="8662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Testimony – Speech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Sure or Steady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Makes Wise – Conveys Wisdom To The Open Minded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0637161"/>
                  </a:ext>
                </a:extLst>
              </a:tr>
              <a:tr h="4331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Statutes – Mandates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Right or Correct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Rejoicing – Makes Glad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4378393"/>
                  </a:ext>
                </a:extLst>
              </a:tr>
              <a:tr h="7466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Commandment – Charges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Pure or Clear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Enlightening – Illuminates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976416"/>
                  </a:ext>
                </a:extLst>
              </a:tr>
              <a:tr h="8662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Fear – Reverence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Clean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Enduring Forever – Standing For Eternity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7413466"/>
                  </a:ext>
                </a:extLst>
              </a:tr>
              <a:tr h="7466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Judgment – Revealed Judgments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True or Trustworthy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Make Righteous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013197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– Universal and Infinite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Vs. 7-9, Universal Influence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E85AE9-64C6-4162-A48E-3DCE6C057798}"/>
              </a:ext>
            </a:extLst>
          </p:cNvPr>
          <p:cNvSpPr/>
          <p:nvPr/>
        </p:nvSpPr>
        <p:spPr>
          <a:xfrm>
            <a:off x="15240" y="2438400"/>
            <a:ext cx="9220200" cy="441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4CDDE8-CA8C-4457-96A4-488D7E22DF05}"/>
              </a:ext>
            </a:extLst>
          </p:cNvPr>
          <p:cNvSpPr/>
          <p:nvPr/>
        </p:nvSpPr>
        <p:spPr>
          <a:xfrm>
            <a:off x="15240" y="3208020"/>
            <a:ext cx="9220200" cy="3657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C1C575-FD9A-45E3-9B57-9C4334693D20}"/>
              </a:ext>
            </a:extLst>
          </p:cNvPr>
          <p:cNvSpPr/>
          <p:nvPr/>
        </p:nvSpPr>
        <p:spPr>
          <a:xfrm>
            <a:off x="15240" y="4038600"/>
            <a:ext cx="9220200" cy="2804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F1300F-EE6B-4E68-A18D-449455C35A78}"/>
              </a:ext>
            </a:extLst>
          </p:cNvPr>
          <p:cNvSpPr/>
          <p:nvPr/>
        </p:nvSpPr>
        <p:spPr>
          <a:xfrm>
            <a:off x="15240" y="4463143"/>
            <a:ext cx="9220200" cy="23698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164279-6EB8-478D-86BE-DC7ED23B98D9}"/>
              </a:ext>
            </a:extLst>
          </p:cNvPr>
          <p:cNvSpPr/>
          <p:nvPr/>
        </p:nvSpPr>
        <p:spPr>
          <a:xfrm>
            <a:off x="15240" y="5243649"/>
            <a:ext cx="9220200" cy="16268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2BAC07-9A09-4FB9-B2B6-5574823233A5}"/>
              </a:ext>
            </a:extLst>
          </p:cNvPr>
          <p:cNvSpPr/>
          <p:nvPr/>
        </p:nvSpPr>
        <p:spPr>
          <a:xfrm>
            <a:off x="15240" y="6019800"/>
            <a:ext cx="9220200" cy="8934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0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– Universal and Infinite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Vs. 7-9, Universal Influence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5A65714-75BC-478A-9938-E79D332E1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Good</a:t>
            </a:r>
          </a:p>
          <a:p>
            <a:r>
              <a:rPr lang="en-US" dirty="0"/>
              <a:t>God’s Mind Revealed</a:t>
            </a:r>
          </a:p>
          <a:p>
            <a:pPr lvl="1"/>
            <a:r>
              <a:rPr lang="en-US" dirty="0"/>
              <a:t>I Cor 2:9-13</a:t>
            </a:r>
          </a:p>
          <a:p>
            <a:pPr lvl="1"/>
            <a:r>
              <a:rPr lang="en-US" dirty="0"/>
              <a:t>II Pet 1:21</a:t>
            </a:r>
          </a:p>
        </p:txBody>
      </p:sp>
    </p:spTree>
    <p:extLst>
      <p:ext uri="{BB962C8B-B14F-4D97-AF65-F5344CB8AC3E}">
        <p14:creationId xmlns:p14="http://schemas.microsoft.com/office/powerpoint/2010/main" val="426794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– Universal and Infinite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 Message</a:t>
            </a:r>
          </a:p>
          <a:p>
            <a:pPr lvl="1"/>
            <a:r>
              <a:rPr lang="en-US" dirty="0"/>
              <a:t>More than Gold</a:t>
            </a:r>
          </a:p>
          <a:p>
            <a:pPr lvl="1"/>
            <a:r>
              <a:rPr lang="en-US" dirty="0"/>
              <a:t>More than Honey</a:t>
            </a:r>
          </a:p>
          <a:p>
            <a:pPr lvl="1"/>
            <a:r>
              <a:rPr lang="en-US" dirty="0"/>
              <a:t>Warns</a:t>
            </a:r>
          </a:p>
          <a:p>
            <a:pPr lvl="1"/>
            <a:r>
              <a:rPr lang="en-US" dirty="0"/>
              <a:t>Establishes the Reward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Vs. 10-11, Infinite Value</a:t>
            </a:r>
          </a:p>
        </p:txBody>
      </p:sp>
    </p:spTree>
    <p:extLst>
      <p:ext uri="{BB962C8B-B14F-4D97-AF65-F5344CB8AC3E}">
        <p14:creationId xmlns:p14="http://schemas.microsoft.com/office/powerpoint/2010/main" val="150386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– Universal and Infinite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Man Can Understand God?</a:t>
            </a:r>
          </a:p>
          <a:p>
            <a:pPr lvl="1"/>
            <a:r>
              <a:rPr lang="en-US" dirty="0"/>
              <a:t>Inferior</a:t>
            </a:r>
          </a:p>
          <a:p>
            <a:pPr lvl="1"/>
            <a:r>
              <a:rPr lang="en-US" dirty="0"/>
              <a:t>Finite</a:t>
            </a:r>
          </a:p>
          <a:p>
            <a:pPr lvl="1"/>
            <a:r>
              <a:rPr lang="en-US" dirty="0"/>
              <a:t>Man’s thoughts are exposed to God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Vs. 12a, Man’s Inferiority </a:t>
            </a:r>
          </a:p>
        </p:txBody>
      </p:sp>
    </p:spTree>
    <p:extLst>
      <p:ext uri="{BB962C8B-B14F-4D97-AF65-F5344CB8AC3E}">
        <p14:creationId xmlns:p14="http://schemas.microsoft.com/office/powerpoint/2010/main" val="295737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– Universal and Infinite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Forgive the Unknown</a:t>
            </a:r>
          </a:p>
          <a:p>
            <a:pPr lvl="1"/>
            <a:r>
              <a:rPr lang="en-US" dirty="0"/>
              <a:t>Unknown to David</a:t>
            </a:r>
          </a:p>
          <a:p>
            <a:r>
              <a:rPr lang="en-US" dirty="0"/>
              <a:t>To be Acceptable</a:t>
            </a:r>
          </a:p>
          <a:p>
            <a:pPr lvl="1"/>
            <a:r>
              <a:rPr lang="en-US" dirty="0"/>
              <a:t>Speech (outward Speech)</a:t>
            </a:r>
          </a:p>
          <a:p>
            <a:pPr lvl="2"/>
            <a:r>
              <a:rPr lang="en-US" dirty="0"/>
              <a:t>External behavior</a:t>
            </a:r>
          </a:p>
          <a:p>
            <a:pPr lvl="1"/>
            <a:r>
              <a:rPr lang="en-US" dirty="0"/>
              <a:t>Heart (Inner Speech)</a:t>
            </a:r>
          </a:p>
          <a:p>
            <a:pPr lvl="2"/>
            <a:r>
              <a:rPr lang="en-US" dirty="0"/>
              <a:t>Internal heart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Vs. 12b-14, David’s Prayer</a:t>
            </a:r>
          </a:p>
        </p:txBody>
      </p:sp>
    </p:spTree>
    <p:extLst>
      <p:ext uri="{BB962C8B-B14F-4D97-AF65-F5344CB8AC3E}">
        <p14:creationId xmlns:p14="http://schemas.microsoft.com/office/powerpoint/2010/main" val="309175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– Universal and Infinite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Forgive the Unknown</a:t>
            </a:r>
          </a:p>
          <a:p>
            <a:r>
              <a:rPr lang="en-US" dirty="0"/>
              <a:t>Hold back from Pride</a:t>
            </a:r>
          </a:p>
          <a:p>
            <a:r>
              <a:rPr lang="en-US" dirty="0"/>
              <a:t>To be Acceptable</a:t>
            </a:r>
          </a:p>
          <a:p>
            <a:r>
              <a:rPr lang="en-US" dirty="0"/>
              <a:t>Jehovah God</a:t>
            </a:r>
          </a:p>
          <a:p>
            <a:pPr lvl="1"/>
            <a:r>
              <a:rPr lang="en-US" dirty="0"/>
              <a:t>His Strength</a:t>
            </a:r>
          </a:p>
          <a:p>
            <a:pPr lvl="1"/>
            <a:r>
              <a:rPr lang="en-US" dirty="0"/>
              <a:t>His Redeemer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Vs. 12b-14, David’s Prayer</a:t>
            </a:r>
          </a:p>
        </p:txBody>
      </p:sp>
    </p:spTree>
    <p:extLst>
      <p:ext uri="{BB962C8B-B14F-4D97-AF65-F5344CB8AC3E}">
        <p14:creationId xmlns:p14="http://schemas.microsoft.com/office/powerpoint/2010/main" val="293871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2848</TotalTime>
  <Words>353</Words>
  <Application>Microsoft Office PowerPoint</Application>
  <PresentationFormat>On-screen Show (4:3)</PresentationFormat>
  <Paragraphs>101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Franklin Gothic Book</vt:lpstr>
      <vt:lpstr>Times New Roman</vt:lpstr>
      <vt:lpstr>Wingdings</vt:lpstr>
      <vt:lpstr>Crop</vt:lpstr>
      <vt:lpstr>God Universal and Infinite</vt:lpstr>
      <vt:lpstr>God – Universal and Infinite</vt:lpstr>
      <vt:lpstr>God – Universal and Infinite</vt:lpstr>
      <vt:lpstr>God – Universal and Infinite</vt:lpstr>
      <vt:lpstr>God – Universal and Infinite</vt:lpstr>
      <vt:lpstr>God – Universal and Infinite</vt:lpstr>
      <vt:lpstr>God – Universal and Infinite</vt:lpstr>
      <vt:lpstr>God – Universal and Infinite</vt:lpstr>
      <vt:lpstr>God – Universal and Infinite</vt:lpstr>
      <vt:lpstr>God – Universal and Infinite</vt:lpstr>
    </vt:vector>
  </TitlesOfParts>
  <Company>EVANGELIST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Ross Ward</cp:lastModifiedBy>
  <cp:revision>261</cp:revision>
  <dcterms:created xsi:type="dcterms:W3CDTF">1998-07-07T15:18:40Z</dcterms:created>
  <dcterms:modified xsi:type="dcterms:W3CDTF">2019-07-21T19:42:06Z</dcterms:modified>
</cp:coreProperties>
</file>