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88" r:id="rId2"/>
    <p:sldId id="294" r:id="rId3"/>
    <p:sldId id="295" r:id="rId4"/>
    <p:sldId id="304" r:id="rId5"/>
    <p:sldId id="302" r:id="rId6"/>
    <p:sldId id="306" r:id="rId7"/>
    <p:sldId id="308" r:id="rId8"/>
    <p:sldId id="305" r:id="rId9"/>
    <p:sldId id="309" r:id="rId10"/>
    <p:sldId id="310" r:id="rId11"/>
    <p:sldId id="303" r:id="rId12"/>
    <p:sldId id="296" r:id="rId13"/>
    <p:sldId id="297" r:id="rId14"/>
    <p:sldId id="298" r:id="rId15"/>
    <p:sldId id="300" r:id="rId16"/>
    <p:sldId id="299" r:id="rId1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71" autoAdjust="0"/>
    <p:restoredTop sz="86400" autoAdjust="0"/>
  </p:normalViewPr>
  <p:slideViewPr>
    <p:cSldViewPr>
      <p:cViewPr varScale="1">
        <p:scale>
          <a:sx n="78" d="100"/>
          <a:sy n="78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3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back to the narrative in Mk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95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Save from what?</a:t>
            </a:r>
          </a:p>
          <a:p>
            <a:r>
              <a:rPr lang="en-US" dirty="0"/>
              <a:t>Government?</a:t>
            </a:r>
          </a:p>
          <a:p>
            <a:r>
              <a:rPr lang="en-US" dirty="0"/>
              <a:t>Religion oppression?</a:t>
            </a:r>
          </a:p>
          <a:p>
            <a:r>
              <a:rPr lang="en-US" dirty="0"/>
              <a:t>Job oppression?</a:t>
            </a:r>
          </a:p>
          <a:p>
            <a:r>
              <a:rPr lang="en-US" dirty="0"/>
              <a:t>Eternal life! Punishment from sin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455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Glossed over in Lesson</a:t>
            </a:r>
          </a:p>
          <a:p>
            <a:r>
              <a:rPr lang="en-US" dirty="0"/>
              <a:t>Save from what?</a:t>
            </a:r>
          </a:p>
          <a:p>
            <a:r>
              <a:rPr lang="en-US" dirty="0"/>
              <a:t>Government?</a:t>
            </a:r>
          </a:p>
          <a:p>
            <a:r>
              <a:rPr lang="en-US" dirty="0"/>
              <a:t>Religion oppression?</a:t>
            </a:r>
          </a:p>
          <a:p>
            <a:r>
              <a:rPr lang="en-US" dirty="0"/>
              <a:t>Job oppression?</a:t>
            </a:r>
          </a:p>
          <a:p>
            <a:r>
              <a:rPr lang="en-US" dirty="0"/>
              <a:t>Eternal life! Punishment from sin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902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Glossed over in Lesson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13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Glossed over in Lesson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05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Glossed over in Lesson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501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Glossed over in Lesson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43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King Entering his Kingdom!</a:t>
            </a:r>
          </a:p>
          <a:p>
            <a:r>
              <a:rPr lang="en-US" dirty="0"/>
              <a:t>This happens on Sunday</a:t>
            </a:r>
          </a:p>
          <a:p>
            <a:r>
              <a:rPr lang="en-US" dirty="0"/>
              <a:t>The beginning of the week he is crucified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000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Prophecy fulfilled</a:t>
            </a: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Zech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9:10, And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will cut off the chariot from Ephraim, and the horse from Jerusalem, and the battle bow shall be cut off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: and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he shall speak peace unto the heathen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: and his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dominion shall be from sea even to sea, and from the river even to the ends of the earth. 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48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Prophecy fulfilled</a:t>
            </a: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Zech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9:10, And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will cut off the chariot from Ephraim, and the horse from Jerusalem, and the battle bow shall be cut off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: and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he shall speak peace unto the heathen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: and his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dominion shall be from sea even to sea, and from the river even to the ends of the earth. 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Not a Physical Kingdom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05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 did not come to establish a physical kingdom over a physical nation for a physical piece of land</a:t>
            </a:r>
          </a:p>
          <a:p>
            <a:r>
              <a:rPr lang="en-US" dirty="0"/>
              <a:t>It is not of this world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48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Not a conquering King</a:t>
            </a:r>
          </a:p>
          <a:p>
            <a:pPr lvl="0"/>
            <a:r>
              <a:rPr lang="en-US" dirty="0"/>
              <a:t>Lk 13:22 begins final trip to Jerusalem</a:t>
            </a:r>
          </a:p>
          <a:p>
            <a:pPr lvl="0"/>
            <a:r>
              <a:rPr lang="en-US" dirty="0"/>
              <a:t>Take note of who is approve and who is rejected by the King as Luke records Jesus’ travels</a:t>
            </a:r>
          </a:p>
          <a:p>
            <a:pPr lvl="0"/>
            <a:r>
              <a:rPr lang="en-US" dirty="0"/>
              <a:t>Remember in the Jews culture the sick, maimed, and poor were sinners!  (John 9:1-2) The rich and healthy were obviously Godly and blessed by God.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78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rich, pharisees, rulers, healthy; not because of their position in life but because they rejected Jesus; </a:t>
            </a:r>
          </a:p>
          <a:p>
            <a:r>
              <a:rPr lang="en-US" dirty="0"/>
              <a:t>Mt 9:11-13, Proverb Those that are whole do not need a physician. A statement that is not literal, figurative, mocking the Pharisees because the “whole” needed him too.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31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01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Washing feet was for the servant to do; despised, dirty, unclean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3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152401" y="6691682"/>
            <a:ext cx="8833104" cy="1606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3522" y="6363385"/>
            <a:ext cx="8532779" cy="32624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3" name="Picture 2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6" y="2362199"/>
            <a:ext cx="8830058" cy="4684015"/>
          </a:xfrm>
          <a:prstGeom prst="rect">
            <a:avLst/>
          </a:prstGeom>
        </p:spPr>
      </p:pic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057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752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 userDrawn="1"/>
        </p:nvSpPr>
        <p:spPr>
          <a:xfrm>
            <a:off x="4361688" y="1847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Master title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155445" y="2362200"/>
            <a:ext cx="8857031" cy="4684014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75509" y="6019800"/>
            <a:ext cx="6175988" cy="91440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4400" b="1" cap="all" spc="250" baseline="0">
                <a:solidFill>
                  <a:schemeClr val="tx1"/>
                </a:solidFill>
                <a:latin typeface="Copperplate Gothic Bold" panose="020E0705020206020404" pitchFamily="34" charset="0"/>
                <a:cs typeface="Aharoni" panose="02010803020104030203" pitchFamily="2" charset="-79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Pic Donke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7342" y="609600"/>
            <a:ext cx="3239258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ctr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52400"/>
            <a:ext cx="9144000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8985504" cy="18288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61944" y="685799"/>
            <a:ext cx="5782056" cy="5696489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 b="1"/>
            </a:lvl1pPr>
            <a:lvl2pPr marL="354013" indent="-354013">
              <a:buFont typeface="Wingdings" panose="05000000000000000000" pitchFamily="2" charset="2"/>
              <a:buChar char="v"/>
              <a:defRPr sz="3200" b="1"/>
            </a:lvl2pPr>
            <a:lvl3pPr marL="687388" indent="-338138">
              <a:buFont typeface="Wingdings" panose="05000000000000000000" pitchFamily="2" charset="2"/>
              <a:buChar char="Ø"/>
              <a:defRPr sz="2800" b="1"/>
            </a:lvl3pPr>
            <a:lvl4pPr marL="1031875" indent="-336550">
              <a:buSzPct val="70000"/>
              <a:defRPr sz="2800"/>
            </a:lvl4pPr>
            <a:lvl5pPr marL="1258888" indent="-228600"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r="15833"/>
          <a:stretch/>
        </p:blipFill>
        <p:spPr>
          <a:xfrm>
            <a:off x="46486" y="3048000"/>
            <a:ext cx="3230114" cy="36576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37342" y="3041904"/>
            <a:ext cx="3239258" cy="3651281"/>
          </a:xfrm>
          <a:prstGeom prst="rect">
            <a:avLst/>
          </a:prstGeom>
          <a:solidFill>
            <a:schemeClr val="accent1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66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4953000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9" name="Title 7"/>
          <p:cNvSpPr>
            <a:spLocks noGrp="1"/>
          </p:cNvSpPr>
          <p:nvPr>
            <p:ph type="ctrTitle" hasCustomPrompt="1"/>
          </p:nvPr>
        </p:nvSpPr>
        <p:spPr>
          <a:xfrm>
            <a:off x="685800" y="304800"/>
            <a:ext cx="7772400" cy="838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title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187952" y="2209800"/>
            <a:ext cx="4727448" cy="4114800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905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694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7620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1254959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Content and P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187952" y="1923288"/>
            <a:ext cx="4727448" cy="4401312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6858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838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Master</a:t>
            </a:r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524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219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313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91203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800" b="1" dirty="0" smtClean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228600"/>
            <a:ext cx="8534400" cy="121920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</a:t>
            </a:r>
            <a:br>
              <a:rPr kumimoji="0" lang="en-US" dirty="0"/>
            </a:br>
            <a:r>
              <a:rPr kumimoji="0" lang="en-US" dirty="0"/>
              <a:t>Master title style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200" y="609600"/>
            <a:ext cx="32004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l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9728" y="3429000"/>
            <a:ext cx="3166872" cy="2697163"/>
          </a:xfrm>
        </p:spPr>
        <p:txBody>
          <a:bodyPr>
            <a:normAutofit/>
          </a:bodyPr>
          <a:lstStyle>
            <a:lvl1pPr marL="0" indent="0">
              <a:spcAft>
                <a:spcPts val="1000"/>
              </a:spcAft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52400"/>
            <a:ext cx="9144000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8985504" cy="18288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71088" y="685800"/>
            <a:ext cx="5391912" cy="5410200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/>
            </a:lvl1pPr>
            <a:lvl2pPr marL="796925" indent="-354013">
              <a:buFont typeface="Wingdings" panose="05000000000000000000" pitchFamily="2" charset="2"/>
              <a:buChar char="Ø"/>
              <a:defRPr sz="3200"/>
            </a:lvl2pPr>
            <a:lvl3pPr marL="1141413" indent="-338138">
              <a:defRPr sz="2800"/>
            </a:lvl3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1" r:id="rId3"/>
    <p:sldLayoutId id="2147483672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3" r:id="rId10"/>
    <p:sldLayoutId id="2147483670" r:id="rId11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3300" b="1" kern="1200" cap="none" spc="0">
          <a:ln w="0"/>
          <a:solidFill>
            <a:schemeClr val="accent1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Mk 11:1-11</a:t>
            </a:r>
          </a:p>
        </p:txBody>
      </p:sp>
    </p:spTree>
    <p:extLst>
      <p:ext uri="{BB962C8B-B14F-4D97-AF65-F5344CB8AC3E}">
        <p14:creationId xmlns:p14="http://schemas.microsoft.com/office/powerpoint/2010/main" val="21828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People Response</a:t>
            </a:r>
          </a:p>
          <a:p>
            <a:pPr lvl="1"/>
            <a:r>
              <a:rPr lang="en-US" dirty="0"/>
              <a:t>Mk 11:9, Save Us!</a:t>
            </a:r>
          </a:p>
          <a:p>
            <a:pPr lvl="1"/>
            <a:r>
              <a:rPr lang="en-US" dirty="0"/>
              <a:t>Mk 11:9, with Authority of God</a:t>
            </a:r>
          </a:p>
          <a:p>
            <a:pPr lvl="1"/>
            <a:r>
              <a:rPr lang="en-US" dirty="0"/>
              <a:t>Mk 11:10, King</a:t>
            </a:r>
          </a:p>
          <a:p>
            <a:pPr lvl="1"/>
            <a:r>
              <a:rPr lang="en-US" dirty="0"/>
              <a:t>Mk 11:10, God of Heaven Save Us!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0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Lk 18:26, Who then can be Saved?</a:t>
            </a:r>
          </a:p>
          <a:p>
            <a:pPr lvl="1"/>
            <a:r>
              <a:rPr lang="en-US" dirty="0"/>
              <a:t>If an “obviously righteous” rich man cannot be saved, then who?</a:t>
            </a:r>
          </a:p>
          <a:p>
            <a:r>
              <a:rPr lang="en-US" dirty="0"/>
              <a:t>God in Heaven Save Us!</a:t>
            </a:r>
          </a:p>
          <a:p>
            <a:pPr lvl="1"/>
            <a:r>
              <a:rPr lang="en-US" dirty="0"/>
              <a:t>God has responded</a:t>
            </a:r>
          </a:p>
          <a:p>
            <a:pPr lvl="1"/>
            <a:r>
              <a:rPr lang="en-US" dirty="0"/>
              <a:t>Salvation has been Offer to man</a:t>
            </a:r>
          </a:p>
          <a:p>
            <a:pPr lvl="2"/>
            <a:r>
              <a:rPr lang="en-US" dirty="0"/>
              <a:t>Lk 24:46-49/Acts 2</a:t>
            </a:r>
          </a:p>
        </p:txBody>
      </p:sp>
    </p:spTree>
    <p:extLst>
      <p:ext uri="{BB962C8B-B14F-4D97-AF65-F5344CB8AC3E}">
        <p14:creationId xmlns:p14="http://schemas.microsoft.com/office/powerpoint/2010/main" val="281973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361944" y="685800"/>
            <a:ext cx="5782056" cy="5715000"/>
          </a:xfrm>
        </p:spPr>
        <p:txBody>
          <a:bodyPr>
            <a:normAutofit/>
          </a:bodyPr>
          <a:lstStyle/>
          <a:p>
            <a:r>
              <a:rPr lang="en-US" dirty="0"/>
              <a:t>The People Response</a:t>
            </a:r>
          </a:p>
          <a:p>
            <a:pPr lvl="1"/>
            <a:r>
              <a:rPr lang="en-US" dirty="0"/>
              <a:t>Mk 11:9, Called out Hosanna!</a:t>
            </a:r>
          </a:p>
          <a:p>
            <a:pPr lvl="2"/>
            <a:r>
              <a:rPr lang="en-US" dirty="0"/>
              <a:t>Save Us!</a:t>
            </a:r>
          </a:p>
        </p:txBody>
      </p:sp>
    </p:spTree>
    <p:extLst>
      <p:ext uri="{BB962C8B-B14F-4D97-AF65-F5344CB8AC3E}">
        <p14:creationId xmlns:p14="http://schemas.microsoft.com/office/powerpoint/2010/main" val="37188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361944" y="685800"/>
            <a:ext cx="5782056" cy="5715000"/>
          </a:xfrm>
        </p:spPr>
        <p:txBody>
          <a:bodyPr>
            <a:normAutofit/>
          </a:bodyPr>
          <a:lstStyle/>
          <a:p>
            <a:r>
              <a:rPr lang="en-US" dirty="0"/>
              <a:t>The People Response</a:t>
            </a:r>
          </a:p>
          <a:p>
            <a:pPr lvl="1"/>
            <a:r>
              <a:rPr lang="en-US" dirty="0"/>
              <a:t>Mk 11:9, Blessed is he that cometh in the name of the Lord</a:t>
            </a:r>
          </a:p>
          <a:p>
            <a:pPr lvl="2"/>
            <a:r>
              <a:rPr lang="en-US" dirty="0"/>
              <a:t>Jesus had the Authority of God</a:t>
            </a:r>
          </a:p>
        </p:txBody>
      </p:sp>
    </p:spTree>
    <p:extLst>
      <p:ext uri="{BB962C8B-B14F-4D97-AF65-F5344CB8AC3E}">
        <p14:creationId xmlns:p14="http://schemas.microsoft.com/office/powerpoint/2010/main" val="287349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People Response</a:t>
            </a:r>
          </a:p>
          <a:p>
            <a:pPr lvl="1"/>
            <a:r>
              <a:rPr lang="en-US" dirty="0"/>
              <a:t>Mk 11:10, Blessed be the kingdom of our father David</a:t>
            </a:r>
          </a:p>
          <a:p>
            <a:pPr lvl="2"/>
            <a:r>
              <a:rPr lang="en-US" dirty="0"/>
              <a:t>Mt 21:9, Hosanna to the Son of David</a:t>
            </a:r>
          </a:p>
          <a:p>
            <a:pPr lvl="2"/>
            <a:r>
              <a:rPr lang="en-US" dirty="0"/>
              <a:t>Linage of David (Heir)</a:t>
            </a:r>
          </a:p>
          <a:p>
            <a:pPr lvl="3"/>
            <a:r>
              <a:rPr lang="en-US" dirty="0"/>
              <a:t>Right to the Throne</a:t>
            </a:r>
          </a:p>
          <a:p>
            <a:pPr lvl="3"/>
            <a:r>
              <a:rPr lang="en-US" dirty="0"/>
              <a:t>Fulfillment of promise to David</a:t>
            </a:r>
          </a:p>
          <a:p>
            <a:pPr lvl="3"/>
            <a:r>
              <a:rPr lang="en-US" dirty="0"/>
              <a:t>The King of Israel, Jn 12:13</a:t>
            </a:r>
          </a:p>
        </p:txBody>
      </p:sp>
    </p:spTree>
    <p:extLst>
      <p:ext uri="{BB962C8B-B14F-4D97-AF65-F5344CB8AC3E}">
        <p14:creationId xmlns:p14="http://schemas.microsoft.com/office/powerpoint/2010/main" val="302010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People Response</a:t>
            </a:r>
          </a:p>
          <a:p>
            <a:pPr lvl="1"/>
            <a:r>
              <a:rPr lang="en-US" dirty="0"/>
              <a:t>Mk 11:10, Hosanna in the Highest!</a:t>
            </a:r>
          </a:p>
          <a:p>
            <a:pPr lvl="2"/>
            <a:r>
              <a:rPr lang="en-US" dirty="0"/>
              <a:t>God of Heaven Save Us!</a:t>
            </a:r>
          </a:p>
        </p:txBody>
      </p:sp>
    </p:spTree>
    <p:extLst>
      <p:ext uri="{BB962C8B-B14F-4D97-AF65-F5344CB8AC3E}">
        <p14:creationId xmlns:p14="http://schemas.microsoft.com/office/powerpoint/2010/main" val="428041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People Response</a:t>
            </a:r>
          </a:p>
          <a:p>
            <a:pPr lvl="1"/>
            <a:r>
              <a:rPr lang="en-US" dirty="0"/>
              <a:t>Mk 11:9, Save Us!</a:t>
            </a:r>
          </a:p>
          <a:p>
            <a:pPr lvl="1"/>
            <a:r>
              <a:rPr lang="en-US" dirty="0"/>
              <a:t>Mk 11:9, with Authority of God</a:t>
            </a:r>
          </a:p>
          <a:p>
            <a:pPr lvl="1"/>
            <a:r>
              <a:rPr lang="en-US" dirty="0"/>
              <a:t>Mk 11:10, King</a:t>
            </a:r>
          </a:p>
          <a:p>
            <a:pPr lvl="1"/>
            <a:r>
              <a:rPr lang="en-US" dirty="0"/>
              <a:t>Mk 11:10, God of Heaven Save Us!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86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King of the Jews Enters Jerusalem</a:t>
            </a:r>
          </a:p>
          <a:p>
            <a:pPr lvl="1"/>
            <a:r>
              <a:rPr lang="en-US" dirty="0"/>
              <a:t>Mk 11:7-11, On a Colt Donkey</a:t>
            </a:r>
          </a:p>
          <a:p>
            <a:pPr lvl="2"/>
            <a:r>
              <a:rPr lang="en-US" dirty="0" err="1"/>
              <a:t>Zech</a:t>
            </a:r>
            <a:r>
              <a:rPr lang="en-US" dirty="0"/>
              <a:t> 9:9-10, Fulfilling Prophesy</a:t>
            </a:r>
          </a:p>
        </p:txBody>
      </p:sp>
    </p:spTree>
    <p:extLst>
      <p:ext uri="{BB962C8B-B14F-4D97-AF65-F5344CB8AC3E}">
        <p14:creationId xmlns:p14="http://schemas.microsoft.com/office/powerpoint/2010/main" val="206951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361944" y="685800"/>
            <a:ext cx="5782056" cy="5715000"/>
          </a:xfrm>
        </p:spPr>
        <p:txBody>
          <a:bodyPr>
            <a:normAutofit/>
          </a:bodyPr>
          <a:lstStyle/>
          <a:p>
            <a:r>
              <a:rPr lang="en-US" dirty="0"/>
              <a:t>Significance of Donkey</a:t>
            </a:r>
          </a:p>
          <a:p>
            <a:pPr lvl="1"/>
            <a:r>
              <a:rPr lang="en-US" dirty="0"/>
              <a:t>Horse Symbol of War</a:t>
            </a:r>
          </a:p>
          <a:p>
            <a:pPr lvl="2"/>
            <a:r>
              <a:rPr lang="en-US" dirty="0"/>
              <a:t>Size</a:t>
            </a:r>
          </a:p>
          <a:p>
            <a:pPr lvl="2"/>
            <a:r>
              <a:rPr lang="en-US" dirty="0"/>
              <a:t>Strength</a:t>
            </a:r>
          </a:p>
          <a:p>
            <a:pPr lvl="2"/>
            <a:r>
              <a:rPr lang="en-US" dirty="0"/>
              <a:t>Speed </a:t>
            </a:r>
          </a:p>
          <a:p>
            <a:pPr lvl="2"/>
            <a:r>
              <a:rPr lang="en-US" dirty="0"/>
              <a:t>Chariots, </a:t>
            </a:r>
            <a:r>
              <a:rPr lang="en-US" dirty="0" err="1"/>
              <a:t>Zech</a:t>
            </a:r>
            <a:r>
              <a:rPr lang="en-US" dirty="0"/>
              <a:t> 9:10</a:t>
            </a:r>
          </a:p>
        </p:txBody>
      </p:sp>
    </p:spTree>
    <p:extLst>
      <p:ext uri="{BB962C8B-B14F-4D97-AF65-F5344CB8AC3E}">
        <p14:creationId xmlns:p14="http://schemas.microsoft.com/office/powerpoint/2010/main" val="20599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361944" y="685800"/>
            <a:ext cx="5782056" cy="5715000"/>
          </a:xfrm>
        </p:spPr>
        <p:txBody>
          <a:bodyPr>
            <a:normAutofit/>
          </a:bodyPr>
          <a:lstStyle/>
          <a:p>
            <a:r>
              <a:rPr lang="en-US" dirty="0"/>
              <a:t>Significance of Donkey</a:t>
            </a:r>
          </a:p>
          <a:p>
            <a:pPr lvl="1"/>
            <a:r>
              <a:rPr lang="en-US" dirty="0"/>
              <a:t>Horse Symbol of War</a:t>
            </a:r>
          </a:p>
          <a:p>
            <a:pPr lvl="1"/>
            <a:r>
              <a:rPr lang="en-US" dirty="0"/>
              <a:t>Donkey Symbol of Peace</a:t>
            </a:r>
          </a:p>
          <a:p>
            <a:pPr lvl="2"/>
            <a:r>
              <a:rPr lang="en-US" dirty="0"/>
              <a:t>Jesus was not a conquering King taking His kingdom by Force</a:t>
            </a:r>
          </a:p>
          <a:p>
            <a:pPr lvl="2"/>
            <a:r>
              <a:rPr lang="en-US" dirty="0"/>
              <a:t>Jesus was a King seeking Peace, </a:t>
            </a:r>
            <a:r>
              <a:rPr lang="en-US" dirty="0" err="1"/>
              <a:t>Zech</a:t>
            </a:r>
            <a:r>
              <a:rPr lang="en-US" dirty="0"/>
              <a:t> 9:10</a:t>
            </a:r>
          </a:p>
          <a:p>
            <a:pPr lvl="2"/>
            <a:r>
              <a:rPr lang="en-US" dirty="0"/>
              <a:t>People to Volunteer Service to the King</a:t>
            </a:r>
          </a:p>
        </p:txBody>
      </p:sp>
    </p:spTree>
    <p:extLst>
      <p:ext uri="{BB962C8B-B14F-4D97-AF65-F5344CB8AC3E}">
        <p14:creationId xmlns:p14="http://schemas.microsoft.com/office/powerpoint/2010/main" val="176096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of this World</a:t>
            </a:r>
          </a:p>
          <a:p>
            <a:pPr lvl="1"/>
            <a:r>
              <a:rPr lang="en-US" dirty="0"/>
              <a:t>Jn 18:33-40, to Pilate</a:t>
            </a:r>
          </a:p>
          <a:p>
            <a:pPr lvl="1"/>
            <a:r>
              <a:rPr lang="en-US" dirty="0"/>
              <a:t>Riding a Donkey</a:t>
            </a:r>
          </a:p>
          <a:p>
            <a:pPr lvl="2"/>
            <a:r>
              <a:rPr lang="en-US" dirty="0"/>
              <a:t>Not a conquering King</a:t>
            </a:r>
          </a:p>
          <a:p>
            <a:pPr lvl="2"/>
            <a:r>
              <a:rPr lang="en-US" dirty="0"/>
              <a:t>Ask for followers</a:t>
            </a:r>
          </a:p>
          <a:p>
            <a:pPr lvl="1"/>
            <a:r>
              <a:rPr lang="en-US" dirty="0"/>
              <a:t>Of the Linage of David</a:t>
            </a:r>
          </a:p>
          <a:p>
            <a:pPr lvl="1"/>
            <a:r>
              <a:rPr lang="en-US" dirty="0"/>
              <a:t>Bringing Salvation  from God</a:t>
            </a:r>
          </a:p>
          <a:p>
            <a:pPr lvl="2"/>
            <a:r>
              <a:rPr lang="en-US" dirty="0"/>
              <a:t>Hosanna in the Highest</a:t>
            </a:r>
          </a:p>
        </p:txBody>
      </p:sp>
    </p:spTree>
    <p:extLst>
      <p:ext uri="{BB962C8B-B14F-4D97-AF65-F5344CB8AC3E}">
        <p14:creationId xmlns:p14="http://schemas.microsoft.com/office/powerpoint/2010/main" val="396522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Kingdom Citizens, Lk 13:22-19:28</a:t>
            </a:r>
          </a:p>
          <a:p>
            <a:pPr lvl="1"/>
            <a:r>
              <a:rPr lang="en-US" dirty="0"/>
              <a:t>Lk 14:1-6, heals the man with dropsy</a:t>
            </a:r>
          </a:p>
          <a:p>
            <a:pPr lvl="1"/>
            <a:r>
              <a:rPr lang="en-US" dirty="0"/>
              <a:t>Lk 14:7-14, Humility when going to a wedding</a:t>
            </a:r>
          </a:p>
          <a:p>
            <a:pPr lvl="1"/>
            <a:r>
              <a:rPr lang="en-US" dirty="0"/>
              <a:t>Lk 14:15-24, Parable of the Great Supper, poor, maimed…</a:t>
            </a:r>
          </a:p>
          <a:p>
            <a:pPr lvl="1"/>
            <a:r>
              <a:rPr lang="en-US" dirty="0"/>
              <a:t>Lk 14:25-35, Loyalty to Jesus over family</a:t>
            </a:r>
          </a:p>
          <a:p>
            <a:pPr lvl="1"/>
            <a:r>
              <a:rPr lang="en-US" dirty="0"/>
              <a:t>Lk 15, Parable of the Lost Sheep, Coin, Son </a:t>
            </a:r>
          </a:p>
          <a:p>
            <a:pPr lvl="1"/>
            <a:r>
              <a:rPr lang="en-US" dirty="0"/>
              <a:t>Lk 16:16-31, Parable of the Rich man and Lazarus</a:t>
            </a:r>
          </a:p>
          <a:p>
            <a:pPr lvl="1"/>
            <a:r>
              <a:rPr lang="en-US" dirty="0"/>
              <a:t>Lk 17:3-4, forgiving a brother</a:t>
            </a:r>
          </a:p>
          <a:p>
            <a:pPr lvl="1"/>
            <a:r>
              <a:rPr lang="en-US" dirty="0"/>
              <a:t>Lk 17:12-19, Heals 10 leper, Samaritan returns </a:t>
            </a:r>
          </a:p>
          <a:p>
            <a:pPr lvl="1"/>
            <a:r>
              <a:rPr lang="en-US" dirty="0"/>
              <a:t>Lk 18:1-8, Widow is heard</a:t>
            </a:r>
          </a:p>
          <a:p>
            <a:pPr lvl="1"/>
            <a:r>
              <a:rPr lang="en-US" dirty="0"/>
              <a:t>Lk 18:9-14, Prayer of a Tax Collector</a:t>
            </a:r>
          </a:p>
          <a:p>
            <a:pPr lvl="1"/>
            <a:r>
              <a:rPr lang="en-US" dirty="0"/>
              <a:t>Lk 18:15-17, Accepts Children</a:t>
            </a:r>
          </a:p>
          <a:p>
            <a:pPr lvl="1"/>
            <a:r>
              <a:rPr lang="en-US" dirty="0"/>
              <a:t>Lk 18:35-43, Heals Blind Men</a:t>
            </a:r>
          </a:p>
          <a:p>
            <a:pPr lvl="1"/>
            <a:r>
              <a:rPr lang="en-US" dirty="0"/>
              <a:t>Lk 19:1-10, Eats with Zacchaeus, Tax Collector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</p:spTree>
    <p:extLst>
      <p:ext uri="{BB962C8B-B14F-4D97-AF65-F5344CB8AC3E}">
        <p14:creationId xmlns:p14="http://schemas.microsoft.com/office/powerpoint/2010/main" val="195923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Rejected Citizens </a:t>
            </a:r>
          </a:p>
          <a:p>
            <a:pPr lvl="1"/>
            <a:r>
              <a:rPr lang="en-US" dirty="0"/>
              <a:t>Lk 14:15-24, Parable of the Great Supper, Those first invited</a:t>
            </a:r>
          </a:p>
          <a:p>
            <a:pPr lvl="1"/>
            <a:r>
              <a:rPr lang="en-US" dirty="0"/>
              <a:t>Lk 16:1-13, “Children of Light”</a:t>
            </a:r>
          </a:p>
          <a:p>
            <a:pPr lvl="1"/>
            <a:r>
              <a:rPr lang="en-US" dirty="0"/>
              <a:t>Lk 16:14-15, those who are esteemed among men</a:t>
            </a:r>
          </a:p>
          <a:p>
            <a:pPr lvl="1"/>
            <a:r>
              <a:rPr lang="en-US" dirty="0"/>
              <a:t>Lk 16:16-31, Parable of the Rich man and Lazarus</a:t>
            </a:r>
          </a:p>
          <a:p>
            <a:pPr lvl="1"/>
            <a:r>
              <a:rPr lang="en-US" dirty="0"/>
              <a:t>Lk 17:5-10, Those who boast of works</a:t>
            </a:r>
          </a:p>
          <a:p>
            <a:pPr lvl="1"/>
            <a:r>
              <a:rPr lang="en-US" dirty="0"/>
              <a:t>Lk 18:9-14, Prayer of the Pharisee</a:t>
            </a:r>
          </a:p>
          <a:p>
            <a:pPr lvl="1"/>
            <a:r>
              <a:rPr lang="en-US" dirty="0"/>
              <a:t>Lk 18:18-30, the Rich young ruler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</p:spTree>
    <p:extLst>
      <p:ext uri="{BB962C8B-B14F-4D97-AF65-F5344CB8AC3E}">
        <p14:creationId xmlns:p14="http://schemas.microsoft.com/office/powerpoint/2010/main" val="411604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King Enters His Kingdom on a Donkey</a:t>
            </a:r>
          </a:p>
          <a:p>
            <a:r>
              <a:rPr lang="en-US" dirty="0"/>
              <a:t>Contrast of Kingdom Citizens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</p:spTree>
    <p:extLst>
      <p:ext uri="{BB962C8B-B14F-4D97-AF65-F5344CB8AC3E}">
        <p14:creationId xmlns:p14="http://schemas.microsoft.com/office/powerpoint/2010/main" val="98284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The Servant King</a:t>
            </a:r>
          </a:p>
          <a:p>
            <a:pPr lvl="1"/>
            <a:r>
              <a:rPr lang="en-US" dirty="0"/>
              <a:t>Mt 20:20-28, James &amp; John want Prominence</a:t>
            </a:r>
          </a:p>
          <a:p>
            <a:pPr lvl="1"/>
            <a:r>
              <a:rPr lang="en-US" dirty="0"/>
              <a:t>Traveling to Bethany</a:t>
            </a:r>
          </a:p>
          <a:p>
            <a:pPr lvl="2"/>
            <a:r>
              <a:rPr lang="en-US" dirty="0"/>
              <a:t>Accepts those who man had rejected</a:t>
            </a:r>
          </a:p>
          <a:p>
            <a:pPr lvl="1"/>
            <a:r>
              <a:rPr lang="en-US" dirty="0"/>
              <a:t>Jn 13:1-20, the King washes his disciples feet</a:t>
            </a:r>
          </a:p>
          <a:p>
            <a:pPr lvl="2"/>
            <a:r>
              <a:rPr lang="en-US" dirty="0"/>
              <a:t>They must do likewise!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Our King</a:t>
            </a:r>
          </a:p>
        </p:txBody>
      </p:sp>
    </p:spTree>
    <p:extLst>
      <p:ext uri="{BB962C8B-B14F-4D97-AF65-F5344CB8AC3E}">
        <p14:creationId xmlns:p14="http://schemas.microsoft.com/office/powerpoint/2010/main" val="258876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2998</TotalTime>
  <Words>842</Words>
  <Application>Microsoft Office PowerPoint</Application>
  <PresentationFormat>On-screen Show (4:3)</PresentationFormat>
  <Paragraphs>152</Paragraphs>
  <Slides>16</Slides>
  <Notes>16</Notes>
  <HiddenSlides>5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Copperplate Gothic Bold</vt:lpstr>
      <vt:lpstr>Georgia</vt:lpstr>
      <vt:lpstr>Times New Roman</vt:lpstr>
      <vt:lpstr>Wingdings</vt:lpstr>
      <vt:lpstr>Wingdings 2</vt:lpstr>
      <vt:lpstr>Civic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  <vt:lpstr>Jesus Our King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292</cp:revision>
  <dcterms:created xsi:type="dcterms:W3CDTF">1998-07-07T15:18:40Z</dcterms:created>
  <dcterms:modified xsi:type="dcterms:W3CDTF">2019-08-24T01:55:13Z</dcterms:modified>
</cp:coreProperties>
</file>