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4"/>
  </p:notesMasterIdLst>
  <p:handoutMasterIdLst>
    <p:handoutMasterId r:id="rId25"/>
  </p:handoutMasterIdLst>
  <p:sldIdLst>
    <p:sldId id="327" r:id="rId2"/>
    <p:sldId id="272" r:id="rId3"/>
    <p:sldId id="326" r:id="rId4"/>
    <p:sldId id="346" r:id="rId5"/>
    <p:sldId id="328" r:id="rId6"/>
    <p:sldId id="296" r:id="rId7"/>
    <p:sldId id="329" r:id="rId8"/>
    <p:sldId id="330" r:id="rId9"/>
    <p:sldId id="331" r:id="rId10"/>
    <p:sldId id="332" r:id="rId11"/>
    <p:sldId id="333" r:id="rId12"/>
    <p:sldId id="334" r:id="rId13"/>
    <p:sldId id="336" r:id="rId14"/>
    <p:sldId id="341" r:id="rId15"/>
    <p:sldId id="342" r:id="rId16"/>
    <p:sldId id="343" r:id="rId17"/>
    <p:sldId id="337" r:id="rId18"/>
    <p:sldId id="338" r:id="rId19"/>
    <p:sldId id="339" r:id="rId20"/>
    <p:sldId id="340" r:id="rId21"/>
    <p:sldId id="344" r:id="rId22"/>
    <p:sldId id="345" r:id="rId23"/>
  </p:sldIdLst>
  <p:sldSz cx="9144000" cy="6858000" type="screen4x3"/>
  <p:notesSz cx="7102475" cy="93884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455F51"/>
    <a:srgbClr val="FFFF00"/>
    <a:srgbClr val="0000F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3" autoAdjust="0"/>
    <p:restoredTop sz="88457" autoAdjust="0"/>
  </p:normalViewPr>
  <p:slideViewPr>
    <p:cSldViewPr>
      <p:cViewPr varScale="1">
        <p:scale>
          <a:sx n="80" d="100"/>
          <a:sy n="80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20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739" cy="47159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503" y="1"/>
            <a:ext cx="3077739" cy="47159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BA07CF2-74E8-49EB-8925-F5A0D6DFD5BA}" type="datetimeFigureOut">
              <a:rPr lang="en-US" smtClean="0"/>
              <a:t>8/18/2019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6880"/>
            <a:ext cx="3077739" cy="47159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503" y="8916880"/>
            <a:ext cx="3077739" cy="47159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B6BE161-D754-4767-9E84-246E563E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6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503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D26B81-F3FC-433B-B501-03A9BE5F0A4C}" type="datetimeFigureOut">
              <a:rPr lang="en-US"/>
              <a:pPr>
                <a:defRPr/>
              </a:pPr>
              <a:t>8/18/2019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4850"/>
            <a:ext cx="46926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6879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503" y="8916879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C337EA1-8E39-466B-87CA-C50F45803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1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402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was humble, meek, mild, gentle; yet Lord and God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56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435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16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25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Although not mentioned in Eph 4:2, it is a part of meekness; and is mentioned in 5:21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2794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01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037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9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031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Much trouble is created in congregations over the desire to be preeminent, to have it our way. </a:t>
            </a:r>
          </a:p>
          <a:p>
            <a:r>
              <a:rPr lang="en-US" dirty="0"/>
              <a:t>Eph 4:2, shows us that it is a critical attitude a Christian is to have in order to be unified, in order to have peace in the local church. </a:t>
            </a:r>
          </a:p>
          <a:p>
            <a:r>
              <a:rPr lang="en-US" dirty="0"/>
              <a:t>Eph 4:2 also has Patient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7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our age, sports is a huge part of our culture; it promotes and encourages being 1</a:t>
            </a:r>
            <a:r>
              <a:rPr lang="en-US" baseline="30000" dirty="0"/>
              <a:t>st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0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14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definition of greatest in Lk 22 is more akin to older, matches with the contrast of younger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04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Jesus did not exercise Lordship over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23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42289">
              <a:defRPr/>
            </a:pPr>
            <a:r>
              <a:rPr lang="en-US" dirty="0"/>
              <a:t>Jesus – humble servant king, suffering servant</a:t>
            </a:r>
          </a:p>
          <a:p>
            <a:pPr defTabSz="942289">
              <a:defRPr/>
            </a:pPr>
            <a:r>
              <a:rPr lang="en-US" dirty="0"/>
              <a:t>Two separate Greek word describe these but will not focus on differences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611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20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consider attitudes of a servant. That Jesus had, that Jesus commands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08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46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1426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4514E84-70D5-45CA-8692-5BAC49C7A7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2" y="304800"/>
            <a:ext cx="4343398" cy="1562100"/>
          </a:xfrm>
        </p:spPr>
        <p:txBody>
          <a:bodyPr anchor="t"/>
          <a:lstStyle>
            <a:lvl1pPr algn="l">
              <a:defRPr sz="4400">
                <a:solidFill>
                  <a:schemeClr val="tx1"/>
                </a:solidFill>
                <a:latin typeface="Century" panose="02040604050505020304" pitchFamily="18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86400" y="5638800"/>
            <a:ext cx="3429000" cy="9144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4AFC2B6-A17C-488E-82A1-B841E4F94C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0" y="304800"/>
            <a:ext cx="3657602" cy="914400"/>
          </a:xfrm>
        </p:spPr>
        <p:txBody>
          <a:bodyPr/>
          <a:lstStyle>
            <a:lvl1pPr marL="0" indent="0" algn="r">
              <a:buNone/>
              <a:defRPr sz="4800">
                <a:solidFill>
                  <a:schemeClr val="tx1"/>
                </a:solidFill>
                <a:latin typeface="Century" panose="02040604050505020304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277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79D77AC-7316-4195-AD8E-622940E687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791200" y="4419600"/>
            <a:ext cx="3429000" cy="914400"/>
          </a:xfrm>
        </p:spPr>
        <p:txBody>
          <a:bodyPr anchor="ctr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4AFC2B6-A17C-488E-82A1-B841E4F94C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152400"/>
            <a:ext cx="9144000" cy="914400"/>
          </a:xfrm>
        </p:spPr>
        <p:txBody>
          <a:bodyPr/>
          <a:lstStyle>
            <a:lvl1pPr marL="0" indent="0" algn="ctr">
              <a:buNone/>
              <a:defRPr sz="4800">
                <a:solidFill>
                  <a:schemeClr val="tx1"/>
                </a:solidFill>
                <a:latin typeface="Century" panose="02040604050505020304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5594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637" y="304800"/>
            <a:ext cx="8229600" cy="838200"/>
          </a:xfrm>
        </p:spPr>
        <p:txBody>
          <a:bodyPr/>
          <a:lstStyle>
            <a:lvl1pPr>
              <a:defRPr sz="5400">
                <a:solidFill>
                  <a:schemeClr val="bg2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81635" y="1371600"/>
            <a:ext cx="8229601" cy="5410200"/>
          </a:xfrm>
        </p:spPr>
        <p:txBody>
          <a:bodyPr>
            <a:normAutofit/>
          </a:bodyPr>
          <a:lstStyle>
            <a:lvl1pPr marL="0" indent="0">
              <a:buNone/>
              <a:defRPr baseline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57200" indent="-452438">
              <a:buFont typeface="Wingdings" panose="05000000000000000000" pitchFamily="2" charset="2"/>
              <a:buChar char="q"/>
              <a:defRPr b="0">
                <a:solidFill>
                  <a:schemeClr val="bg2"/>
                </a:solidFill>
              </a:defRPr>
            </a:lvl2pPr>
            <a:lvl3pPr marL="914400" indent="-457200">
              <a:defRPr sz="3200" b="0">
                <a:solidFill>
                  <a:schemeClr val="bg2">
                    <a:lumMod val="75000"/>
                    <a:lumOff val="25000"/>
                  </a:schemeClr>
                </a:solidFill>
              </a:defRPr>
            </a:lvl3pPr>
            <a:lvl4pPr marL="1319213" indent="-404813">
              <a:defRPr sz="2800" b="0" i="1"/>
            </a:lvl4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Click to Edit</a:t>
            </a:r>
          </a:p>
          <a:p>
            <a:pPr lvl="2"/>
            <a:r>
              <a:rPr lang="en-US" dirty="0"/>
              <a:t>Click to Edit</a:t>
            </a:r>
          </a:p>
          <a:p>
            <a:pPr lvl="3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072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>
                <a:solidFill>
                  <a:schemeClr val="bg2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" y="1905000"/>
            <a:ext cx="8686800" cy="4876800"/>
          </a:xfrm>
        </p:spPr>
        <p:txBody>
          <a:bodyPr>
            <a:normAutofit/>
          </a:bodyPr>
          <a:lstStyle>
            <a:lvl1pPr marL="0" indent="0">
              <a:buSzPct val="100000"/>
              <a:buFont typeface="Wingdings" panose="05000000000000000000" pitchFamily="2" charset="2"/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763" indent="0">
              <a:buSzPct val="120000"/>
              <a:buFont typeface="Wingdings" panose="05000000000000000000" pitchFamily="2" charset="2"/>
              <a:buNone/>
              <a:defRPr sz="3600" u="sng">
                <a:solidFill>
                  <a:schemeClr val="bg2">
                    <a:lumMod val="95000"/>
                    <a:lumOff val="5000"/>
                  </a:schemeClr>
                </a:solidFill>
              </a:defRPr>
            </a:lvl2pPr>
            <a:lvl3pPr marL="461963" indent="-461963">
              <a:buFont typeface="Wingdings" panose="05000000000000000000" pitchFamily="2" charset="2"/>
              <a:buChar char="q"/>
              <a:defRPr sz="3600" b="0">
                <a:solidFill>
                  <a:schemeClr val="bg2">
                    <a:lumMod val="95000"/>
                    <a:lumOff val="5000"/>
                  </a:schemeClr>
                </a:solidFill>
              </a:defRPr>
            </a:lvl3pPr>
            <a:lvl4pPr marL="914400" indent="-463550">
              <a:defRPr sz="3200" b="0">
                <a:solidFill>
                  <a:schemeClr val="bg2">
                    <a:lumMod val="95000"/>
                    <a:lumOff val="5000"/>
                  </a:schemeClr>
                </a:solidFill>
              </a:defRPr>
            </a:lvl4pPr>
            <a:lvl5pPr marL="1143000" indent="-228600"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5pPr>
          </a:lstStyle>
          <a:p>
            <a:pPr lvl="1"/>
            <a:r>
              <a:rPr lang="en-US" dirty="0"/>
              <a:t>Click to edit 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81000" y="1143000"/>
            <a:ext cx="8305800" cy="762000"/>
          </a:xfrm>
        </p:spPr>
        <p:txBody>
          <a:bodyPr/>
          <a:lstStyle>
            <a:lvl1pPr marL="0" indent="0">
              <a:buNone/>
              <a:defRPr sz="4000">
                <a:solidFill>
                  <a:schemeClr val="bg2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07088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61" r:id="rId2"/>
    <p:sldLayoutId id="2147483746" r:id="rId3"/>
    <p:sldLayoutId id="2147483763" r:id="rId4"/>
    <p:sldLayoutId id="2147483762" r:id="rId5"/>
    <p:sldLayoutId id="214748376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3600" b="1">
          <a:solidFill>
            <a:schemeClr val="bg1"/>
          </a:solidFill>
          <a:effectLst/>
          <a:latin typeface="Comic Sans MS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3200" b="1">
          <a:solidFill>
            <a:schemeClr val="bg1"/>
          </a:solidFill>
          <a:effectLst/>
          <a:latin typeface="Comic Sans MS" pitchFamily="66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400" b="1">
          <a:solidFill>
            <a:schemeClr val="bg1"/>
          </a:solidFill>
          <a:effectLst/>
          <a:latin typeface="Comic Sans MS" pitchFamily="66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000" b="1">
          <a:solidFill>
            <a:schemeClr val="bg1"/>
          </a:solidFill>
          <a:effectLst/>
          <a:latin typeface="Comic Sans MS" pitchFamily="66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000" b="1">
          <a:solidFill>
            <a:schemeClr val="bg1"/>
          </a:solidFill>
          <a:effectLst/>
          <a:latin typeface="Comic Sans MS" pitchFamily="66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Songs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616 – Into Our Hands</a:t>
            </a:r>
          </a:p>
          <a:p>
            <a:r>
              <a:rPr lang="en-US" dirty="0"/>
              <a:t>484 – I’ll Never Forsake My Lord</a:t>
            </a:r>
          </a:p>
          <a:p>
            <a:r>
              <a:rPr lang="en-US" dirty="0"/>
              <a:t>7 – Saints Lift Your Voices</a:t>
            </a:r>
          </a:p>
          <a:p>
            <a:endParaRPr lang="en-US" dirty="0"/>
          </a:p>
          <a:p>
            <a:r>
              <a:rPr lang="en-US" dirty="0"/>
              <a:t>320 – Will Jesus Find Us Watching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762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Servant – Minister</a:t>
            </a:r>
          </a:p>
          <a:p>
            <a:pPr lvl="1"/>
            <a:r>
              <a:rPr lang="en-US" dirty="0"/>
              <a:t>Mt 20:26, But it shall not be so among you: but whosoever will be great among you, let him be your minister.</a:t>
            </a:r>
          </a:p>
          <a:p>
            <a:pPr lvl="1"/>
            <a:r>
              <a:rPr lang="en-US" dirty="0"/>
              <a:t>Lk 22:26, But ye shall not be so: but he that is greatest among you, let him be as the younger; and he that is chief, as he that doth serve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C678CDE-3C91-401E-90EA-22EE06DD5B6C}"/>
              </a:ext>
            </a:extLst>
          </p:cNvPr>
          <p:cNvSpPr/>
          <p:nvPr/>
        </p:nvSpPr>
        <p:spPr>
          <a:xfrm>
            <a:off x="4846776" y="2971800"/>
            <a:ext cx="1981200" cy="685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E0A7E6C-F17D-49D5-9D1B-532C82E7AA33}"/>
              </a:ext>
            </a:extLst>
          </p:cNvPr>
          <p:cNvSpPr/>
          <p:nvPr/>
        </p:nvSpPr>
        <p:spPr>
          <a:xfrm>
            <a:off x="3505200" y="5029200"/>
            <a:ext cx="1341576" cy="6858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44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Strong’s, humility: - meekness.</a:t>
            </a:r>
          </a:p>
          <a:p>
            <a:pPr lvl="1"/>
            <a:r>
              <a:rPr lang="en-US" dirty="0"/>
              <a:t>Thayer, mildness of disposition, gentleness of spirit, meekness</a:t>
            </a:r>
          </a:p>
          <a:p>
            <a:pPr lvl="1"/>
            <a:r>
              <a:rPr lang="en-US" dirty="0"/>
              <a:t>WE Vines, commonly use suggest weakness, whereas </a:t>
            </a:r>
            <a:r>
              <a:rPr lang="en-US" dirty="0" err="1"/>
              <a:t>prautes</a:t>
            </a:r>
            <a:r>
              <a:rPr lang="en-US" dirty="0"/>
              <a:t> (Greek) does nothing of the kind</a:t>
            </a:r>
          </a:p>
          <a:p>
            <a:pPr lvl="1"/>
            <a:r>
              <a:rPr lang="en-US" dirty="0"/>
              <a:t>Stronger yielding to another</a:t>
            </a:r>
          </a:p>
          <a:p>
            <a:pPr lvl="2"/>
            <a:r>
              <a:rPr lang="en-US" dirty="0"/>
              <a:t>Example of Livestock</a:t>
            </a:r>
          </a:p>
        </p:txBody>
      </p:sp>
    </p:spTree>
    <p:extLst>
      <p:ext uri="{BB962C8B-B14F-4D97-AF65-F5344CB8AC3E}">
        <p14:creationId xmlns:p14="http://schemas.microsoft.com/office/powerpoint/2010/main" val="272661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Trait of Jesus</a:t>
            </a:r>
          </a:p>
          <a:p>
            <a:pPr lvl="2"/>
            <a:r>
              <a:rPr lang="en-US" dirty="0"/>
              <a:t>Mt 11:29, for I am meek and lowly in heart</a:t>
            </a:r>
          </a:p>
          <a:p>
            <a:pPr lvl="2"/>
            <a:r>
              <a:rPr lang="en-US" dirty="0"/>
              <a:t>Mt 21:5, Behold, thy King cometh unto thee, meek, and sitting upon an donkey, </a:t>
            </a:r>
          </a:p>
          <a:p>
            <a:pPr lvl="2"/>
            <a:r>
              <a:rPr lang="en-US" dirty="0"/>
              <a:t>II Cor 10:1, Now I Paul myself beseech you by the meekness and gentleness of Christ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3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Trait of a Teacher/Preacher</a:t>
            </a:r>
          </a:p>
          <a:p>
            <a:pPr lvl="2"/>
            <a:r>
              <a:rPr lang="en-US" dirty="0"/>
              <a:t>I Tim 6:11, follow after … meekness</a:t>
            </a:r>
          </a:p>
          <a:p>
            <a:pPr lvl="2"/>
            <a:r>
              <a:rPr lang="en-US" dirty="0"/>
              <a:t>II Tim 2:24-26, In meekness instructing those that oppose themselves</a:t>
            </a:r>
          </a:p>
          <a:p>
            <a:pPr lvl="1"/>
            <a:r>
              <a:rPr lang="en-US" dirty="0"/>
              <a:t>Trait of the Spiritual</a:t>
            </a:r>
          </a:p>
          <a:p>
            <a:pPr lvl="2"/>
            <a:r>
              <a:rPr lang="en-US" dirty="0"/>
              <a:t>Gal 6:1, restore fallen in the spirit of meekness 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28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Meek</a:t>
            </a:r>
          </a:p>
          <a:p>
            <a:pPr lvl="1"/>
            <a:r>
              <a:rPr lang="en-US" dirty="0"/>
              <a:t>Key Attribute for Unity in the Church </a:t>
            </a:r>
          </a:p>
          <a:p>
            <a:pPr lvl="2"/>
            <a:r>
              <a:rPr lang="en-US" dirty="0"/>
              <a:t>Eph 4:2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46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Submissive</a:t>
            </a:r>
          </a:p>
          <a:p>
            <a:pPr lvl="1"/>
            <a:r>
              <a:rPr lang="en-US" dirty="0"/>
              <a:t>Strong’s, to subordinate; to obey: - be under obedience</a:t>
            </a:r>
          </a:p>
          <a:p>
            <a:pPr lvl="1"/>
            <a:r>
              <a:rPr lang="en-US" dirty="0"/>
              <a:t>Thayer, to arrange under, to subordinate</a:t>
            </a:r>
          </a:p>
          <a:p>
            <a:pPr lvl="1"/>
            <a:r>
              <a:rPr lang="en-US" dirty="0"/>
              <a:t>WE Vines, primarily a military term, “to rank under”</a:t>
            </a:r>
          </a:p>
          <a:p>
            <a:pPr lvl="1"/>
            <a:r>
              <a:rPr lang="en-US" dirty="0"/>
              <a:t>An attribute that is part Meekness</a:t>
            </a:r>
          </a:p>
        </p:txBody>
      </p:sp>
    </p:spTree>
    <p:extLst>
      <p:ext uri="{BB962C8B-B14F-4D97-AF65-F5344CB8AC3E}">
        <p14:creationId xmlns:p14="http://schemas.microsoft.com/office/powerpoint/2010/main" val="1908968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Submissive</a:t>
            </a:r>
          </a:p>
          <a:p>
            <a:pPr lvl="1"/>
            <a:r>
              <a:rPr lang="en-US" dirty="0"/>
              <a:t>Jesus</a:t>
            </a:r>
          </a:p>
          <a:p>
            <a:pPr lvl="2"/>
            <a:r>
              <a:rPr lang="en-US" dirty="0"/>
              <a:t>Phil 2:7, took on form of a servant</a:t>
            </a:r>
          </a:p>
          <a:p>
            <a:pPr lvl="2"/>
            <a:r>
              <a:rPr lang="en-US" dirty="0"/>
              <a:t>Mt 26:39, 42, let this cup pass…</a:t>
            </a:r>
          </a:p>
          <a:p>
            <a:pPr lvl="1"/>
            <a:r>
              <a:rPr lang="en-US" dirty="0"/>
              <a:t>Disciples</a:t>
            </a:r>
          </a:p>
          <a:p>
            <a:pPr lvl="2"/>
            <a:r>
              <a:rPr lang="en-US" dirty="0"/>
              <a:t>Jas 4:7, Submit yourselves to God</a:t>
            </a:r>
          </a:p>
          <a:p>
            <a:pPr lvl="2"/>
            <a:r>
              <a:rPr lang="en-US" dirty="0"/>
              <a:t>I Pet 2:13-3:7, Submit yourselves to…</a:t>
            </a:r>
          </a:p>
          <a:p>
            <a:pPr lvl="2"/>
            <a:r>
              <a:rPr lang="en-US" dirty="0"/>
              <a:t>Eph 5:21, Submitting yourselves one to another </a:t>
            </a:r>
          </a:p>
        </p:txBody>
      </p:sp>
    </p:spTree>
    <p:extLst>
      <p:ext uri="{BB962C8B-B14F-4D97-AF65-F5344CB8AC3E}">
        <p14:creationId xmlns:p14="http://schemas.microsoft.com/office/powerpoint/2010/main" val="460030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Humble</a:t>
            </a:r>
          </a:p>
          <a:p>
            <a:pPr lvl="1"/>
            <a:r>
              <a:rPr lang="en-US" dirty="0"/>
              <a:t>Strong’s, depressed, humiliated: - base, cast down, humble, of low degree, lowly.</a:t>
            </a:r>
          </a:p>
          <a:p>
            <a:pPr lvl="1"/>
            <a:r>
              <a:rPr lang="en-US" dirty="0"/>
              <a:t>Thayer, of low degree, lowly in spirit, humble</a:t>
            </a:r>
          </a:p>
          <a:p>
            <a:pPr lvl="1"/>
            <a:r>
              <a:rPr lang="en-US" dirty="0"/>
              <a:t>An attribute that is part Meekness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74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Humble</a:t>
            </a:r>
          </a:p>
          <a:p>
            <a:pPr lvl="1"/>
            <a:r>
              <a:rPr lang="en-US" dirty="0"/>
              <a:t>Trait of Jesus</a:t>
            </a:r>
          </a:p>
          <a:p>
            <a:pPr lvl="2"/>
            <a:r>
              <a:rPr lang="en-US" dirty="0"/>
              <a:t>Mt 11:29, for I am meek and lowly in heart</a:t>
            </a:r>
          </a:p>
          <a:p>
            <a:pPr lvl="2"/>
            <a:r>
              <a:rPr lang="en-US" dirty="0"/>
              <a:t>Mt 20:28, Son of man came not to be ministered unto, but to minister </a:t>
            </a:r>
          </a:p>
          <a:p>
            <a:pPr lvl="1"/>
            <a:r>
              <a:rPr lang="en-US" dirty="0"/>
              <a:t>Key Attribute for Unity in the Church </a:t>
            </a:r>
          </a:p>
          <a:p>
            <a:pPr lvl="2"/>
            <a:r>
              <a:rPr lang="en-US" dirty="0"/>
              <a:t>Eph 4:2</a:t>
            </a:r>
          </a:p>
        </p:txBody>
      </p:sp>
    </p:spTree>
    <p:extLst>
      <p:ext uri="{BB962C8B-B14F-4D97-AF65-F5344CB8AC3E}">
        <p14:creationId xmlns:p14="http://schemas.microsoft.com/office/powerpoint/2010/main" val="151503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Forbearing</a:t>
            </a:r>
          </a:p>
          <a:p>
            <a:pPr lvl="1"/>
            <a:r>
              <a:rPr lang="en-US" dirty="0"/>
              <a:t>Strong’s, enduring of ill</a:t>
            </a:r>
          </a:p>
          <a:p>
            <a:pPr lvl="1"/>
            <a:r>
              <a:rPr lang="en-US" dirty="0"/>
              <a:t>Thayer, patient of ills and wrongs</a:t>
            </a:r>
          </a:p>
          <a:p>
            <a:pPr lvl="1"/>
            <a:r>
              <a:rPr lang="en-US" dirty="0" err="1"/>
              <a:t>RWP</a:t>
            </a:r>
            <a:r>
              <a:rPr lang="en-US" dirty="0"/>
              <a:t>, putting up with evil</a:t>
            </a:r>
          </a:p>
          <a:p>
            <a:pPr lvl="1"/>
            <a:r>
              <a:rPr lang="en-US" dirty="0"/>
              <a:t>WE Vines, “patiently forbearing evil,” lit., “patient of wrong,” </a:t>
            </a:r>
          </a:p>
          <a:p>
            <a:pPr lvl="1"/>
            <a:r>
              <a:rPr lang="en-US" dirty="0"/>
              <a:t>Key Attribute for Unity in the Church </a:t>
            </a:r>
          </a:p>
          <a:p>
            <a:pPr lvl="2"/>
            <a:r>
              <a:rPr lang="en-US" dirty="0"/>
              <a:t>Eph 4:2</a:t>
            </a:r>
          </a:p>
        </p:txBody>
      </p:sp>
    </p:spTree>
    <p:extLst>
      <p:ext uri="{BB962C8B-B14F-4D97-AF65-F5344CB8AC3E}">
        <p14:creationId xmlns:p14="http://schemas.microsoft.com/office/powerpoint/2010/main" val="1108544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of Kings </a:t>
            </a:r>
            <a:br>
              <a:rPr lang="en-US" dirty="0"/>
            </a:br>
            <a:r>
              <a:rPr lang="en-US" dirty="0"/>
              <a:t>Lord of Lords</a:t>
            </a:r>
            <a:br>
              <a:rPr lang="en-US" dirty="0"/>
            </a:b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 Tim 6:15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71868-90A1-4382-81DD-9AE13B2F04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Jesus Is: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Forbearing</a:t>
            </a:r>
          </a:p>
          <a:p>
            <a:pPr lvl="1"/>
            <a:r>
              <a:rPr lang="en-US" dirty="0"/>
              <a:t>Jesus</a:t>
            </a:r>
          </a:p>
          <a:p>
            <a:pPr lvl="2"/>
            <a:r>
              <a:rPr lang="en-US" dirty="0"/>
              <a:t>I Pet 2:20-25, we are to endure affliction as Christ did</a:t>
            </a:r>
          </a:p>
          <a:p>
            <a:pPr lvl="1"/>
            <a:r>
              <a:rPr lang="en-US" dirty="0"/>
              <a:t>Quality of a Servant of God</a:t>
            </a:r>
          </a:p>
          <a:p>
            <a:pPr lvl="2"/>
            <a:r>
              <a:rPr lang="en-US" dirty="0"/>
              <a:t>II Tim 2:24, servant must not strive</a:t>
            </a:r>
          </a:p>
          <a:p>
            <a:pPr lvl="2"/>
            <a:r>
              <a:rPr lang="en-US" dirty="0"/>
              <a:t>I Cor 4:12, being persecuted, we suffer</a:t>
            </a:r>
          </a:p>
          <a:p>
            <a:pPr lvl="2"/>
            <a:r>
              <a:rPr lang="en-US" dirty="0"/>
              <a:t>I Pet 2:20-25, we are to endure affliction as Christ did</a:t>
            </a:r>
          </a:p>
          <a:p>
            <a:pPr lvl="1"/>
            <a:r>
              <a:rPr lang="en-US" dirty="0"/>
              <a:t>Key Attribute for Unity in the Church </a:t>
            </a:r>
          </a:p>
          <a:p>
            <a:pPr lvl="2"/>
            <a:r>
              <a:rPr lang="en-US" dirty="0"/>
              <a:t>Eph 4:2</a:t>
            </a:r>
          </a:p>
        </p:txBody>
      </p:sp>
    </p:spTree>
    <p:extLst>
      <p:ext uri="{BB962C8B-B14F-4D97-AF65-F5344CB8AC3E}">
        <p14:creationId xmlns:p14="http://schemas.microsoft.com/office/powerpoint/2010/main" val="1657317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Summary</a:t>
            </a:r>
          </a:p>
          <a:p>
            <a:pPr lvl="1"/>
            <a:r>
              <a:rPr lang="en-US" dirty="0"/>
              <a:t>Sin of Preeminence Widespread </a:t>
            </a:r>
          </a:p>
          <a:p>
            <a:pPr lvl="1"/>
            <a:r>
              <a:rPr lang="en-US" dirty="0"/>
              <a:t>We are called to be Servants and Ministers</a:t>
            </a:r>
          </a:p>
          <a:p>
            <a:pPr lvl="2"/>
            <a:r>
              <a:rPr lang="en-US" dirty="0"/>
              <a:t>Jesus our example</a:t>
            </a:r>
          </a:p>
          <a:p>
            <a:pPr lvl="1"/>
            <a:r>
              <a:rPr lang="en-US" dirty="0"/>
              <a:t>Critical Attitudes</a:t>
            </a:r>
          </a:p>
          <a:p>
            <a:pPr lvl="2"/>
            <a:r>
              <a:rPr lang="en-US" dirty="0"/>
              <a:t>Meek</a:t>
            </a:r>
          </a:p>
          <a:p>
            <a:pPr lvl="2"/>
            <a:r>
              <a:rPr lang="en-US" dirty="0"/>
              <a:t>Submissive</a:t>
            </a:r>
          </a:p>
          <a:p>
            <a:pPr lvl="2"/>
            <a:r>
              <a:rPr lang="en-US" dirty="0"/>
              <a:t>Humble</a:t>
            </a:r>
          </a:p>
          <a:p>
            <a:pPr lvl="2"/>
            <a:r>
              <a:rPr lang="en-US" dirty="0"/>
              <a:t>Forbearing </a:t>
            </a:r>
          </a:p>
        </p:txBody>
      </p:sp>
    </p:spTree>
    <p:extLst>
      <p:ext uri="{BB962C8B-B14F-4D97-AF65-F5344CB8AC3E}">
        <p14:creationId xmlns:p14="http://schemas.microsoft.com/office/powerpoint/2010/main" val="1039473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71868-90A1-4382-81DD-9AE13B2F04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He that is Greatest – </a:t>
            </a:r>
          </a:p>
          <a:p>
            <a:r>
              <a:rPr lang="en-US" dirty="0"/>
              <a:t>Is a Servant</a:t>
            </a:r>
          </a:p>
        </p:txBody>
      </p:sp>
    </p:spTree>
    <p:extLst>
      <p:ext uri="{BB962C8B-B14F-4D97-AF65-F5344CB8AC3E}">
        <p14:creationId xmlns:p14="http://schemas.microsoft.com/office/powerpoint/2010/main" val="145847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Lk 22:24-30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71868-90A1-4382-81DD-9AE13B2F04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We are to have</a:t>
            </a:r>
          </a:p>
          <a:p>
            <a:r>
              <a:rPr lang="en-US" dirty="0"/>
              <a:t>A Mind of a Servant</a:t>
            </a:r>
          </a:p>
        </p:txBody>
      </p:sp>
    </p:spTree>
    <p:extLst>
      <p:ext uri="{BB962C8B-B14F-4D97-AF65-F5344CB8AC3E}">
        <p14:creationId xmlns:p14="http://schemas.microsoft.com/office/powerpoint/2010/main" val="1631561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Desire for Preeminence</a:t>
            </a:r>
          </a:p>
          <a:p>
            <a:pPr lvl="1"/>
            <a:r>
              <a:rPr lang="en-US" dirty="0"/>
              <a:t>Jew’s Culture</a:t>
            </a:r>
          </a:p>
          <a:p>
            <a:pPr lvl="2"/>
            <a:r>
              <a:rPr lang="en-US" dirty="0"/>
              <a:t>Mt 23:5-12, Scribes &amp; Pharisees</a:t>
            </a:r>
          </a:p>
          <a:p>
            <a:pPr lvl="2"/>
            <a:r>
              <a:rPr lang="en-US" dirty="0"/>
              <a:t>Mt 6:1-18, rebuking works that are performed to be seen of men</a:t>
            </a:r>
          </a:p>
          <a:p>
            <a:pPr lvl="1"/>
            <a:r>
              <a:rPr lang="en-US" dirty="0"/>
              <a:t>Apostles</a:t>
            </a:r>
          </a:p>
          <a:p>
            <a:pPr lvl="2"/>
            <a:r>
              <a:rPr lang="en-US" dirty="0"/>
              <a:t>Lk 22:24-30, arguing over who was to be greatest</a:t>
            </a:r>
          </a:p>
          <a:p>
            <a:pPr lvl="2"/>
            <a:r>
              <a:rPr lang="en-US" dirty="0"/>
              <a:t>Mt 20:20-28, James &amp; John</a:t>
            </a:r>
          </a:p>
        </p:txBody>
      </p:sp>
    </p:spTree>
    <p:extLst>
      <p:ext uri="{BB962C8B-B14F-4D97-AF65-F5344CB8AC3E}">
        <p14:creationId xmlns:p14="http://schemas.microsoft.com/office/powerpoint/2010/main" val="346076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Desire for Preeminence</a:t>
            </a:r>
          </a:p>
          <a:p>
            <a:pPr lvl="1"/>
            <a:r>
              <a:rPr lang="en-US" dirty="0"/>
              <a:t>Early Church </a:t>
            </a:r>
          </a:p>
          <a:p>
            <a:pPr lvl="2"/>
            <a:r>
              <a:rPr lang="en-US" dirty="0"/>
              <a:t>Acts 5:1-11, Ananias &amp; Sapphira</a:t>
            </a:r>
          </a:p>
          <a:p>
            <a:pPr lvl="2"/>
            <a:r>
              <a:rPr lang="en-US" dirty="0"/>
              <a:t>I Corinthians, rampant in church</a:t>
            </a:r>
          </a:p>
          <a:p>
            <a:pPr lvl="2"/>
            <a:r>
              <a:rPr lang="en-US" dirty="0"/>
              <a:t>Phil 2:1-11, instructions to the church</a:t>
            </a:r>
          </a:p>
          <a:p>
            <a:pPr lvl="2"/>
            <a:r>
              <a:rPr lang="en-US" dirty="0"/>
              <a:t>Jas 2:1-9, prejudice among Christians</a:t>
            </a:r>
          </a:p>
          <a:p>
            <a:pPr lvl="2"/>
            <a:r>
              <a:rPr lang="en-US" dirty="0"/>
              <a:t>III Jn 9, Diotrephes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6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Lk 22:26, but you shall not be so</a:t>
            </a:r>
          </a:p>
          <a:p>
            <a:pPr lvl="1"/>
            <a:r>
              <a:rPr lang="en-US" dirty="0"/>
              <a:t>he that is greatest, let him be as the younger</a:t>
            </a:r>
          </a:p>
          <a:p>
            <a:pPr lvl="1"/>
            <a:r>
              <a:rPr lang="en-US" dirty="0"/>
              <a:t>he that is chief, as he that doth serve.</a:t>
            </a:r>
          </a:p>
          <a:p>
            <a:r>
              <a:rPr lang="en-US" dirty="0"/>
              <a:t>Mt 20:26-27, But it shall not be so among you</a:t>
            </a:r>
          </a:p>
          <a:p>
            <a:pPr lvl="1"/>
            <a:r>
              <a:rPr lang="en-US" dirty="0"/>
              <a:t>whosoever will be great, let him be your minister</a:t>
            </a:r>
          </a:p>
          <a:p>
            <a:pPr lvl="1"/>
            <a:r>
              <a:rPr lang="en-US" dirty="0"/>
              <a:t>whosoever will be chief, let him be your servant</a:t>
            </a:r>
          </a:p>
        </p:txBody>
      </p:sp>
    </p:spTree>
    <p:extLst>
      <p:ext uri="{BB962C8B-B14F-4D97-AF65-F5344CB8AC3E}">
        <p14:creationId xmlns:p14="http://schemas.microsoft.com/office/powerpoint/2010/main" val="341574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Jesus our Example</a:t>
            </a:r>
          </a:p>
          <a:p>
            <a:pPr lvl="1"/>
            <a:r>
              <a:rPr lang="en-US" dirty="0"/>
              <a:t>Lord of Lords and King of Kings BUT:</a:t>
            </a:r>
          </a:p>
          <a:p>
            <a:pPr lvl="1"/>
            <a:r>
              <a:rPr lang="en-US" dirty="0"/>
              <a:t>Mt 20:28, Even as the Son of man came not to be ministered unto, but to minister, and to give his life a ransom for many. </a:t>
            </a:r>
          </a:p>
        </p:txBody>
      </p:sp>
    </p:spTree>
    <p:extLst>
      <p:ext uri="{BB962C8B-B14F-4D97-AF65-F5344CB8AC3E}">
        <p14:creationId xmlns:p14="http://schemas.microsoft.com/office/powerpoint/2010/main" val="58660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Servant – Minister</a:t>
            </a:r>
          </a:p>
          <a:p>
            <a:pPr lvl="1"/>
            <a:r>
              <a:rPr lang="en-US" dirty="0"/>
              <a:t>Minister</a:t>
            </a:r>
          </a:p>
          <a:p>
            <a:pPr lvl="2"/>
            <a:r>
              <a:rPr lang="en-US" dirty="0"/>
              <a:t>Strong’s, to run on errands; an attendant, a waiter</a:t>
            </a:r>
          </a:p>
          <a:p>
            <a:pPr lvl="2"/>
            <a:r>
              <a:rPr lang="en-US" dirty="0"/>
              <a:t>Thayer, one who executes the commands of another, especially of a master, a servant, attendant, minister</a:t>
            </a:r>
          </a:p>
          <a:p>
            <a:pPr lvl="2"/>
            <a:r>
              <a:rPr lang="en-US" dirty="0"/>
              <a:t>Same word translated Deacon </a:t>
            </a:r>
          </a:p>
        </p:txBody>
      </p:sp>
    </p:spTree>
    <p:extLst>
      <p:ext uri="{BB962C8B-B14F-4D97-AF65-F5344CB8AC3E}">
        <p14:creationId xmlns:p14="http://schemas.microsoft.com/office/powerpoint/2010/main" val="37715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Mind of a Servant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Servant – Minister</a:t>
            </a:r>
          </a:p>
          <a:p>
            <a:pPr lvl="1"/>
            <a:r>
              <a:rPr lang="en-US" dirty="0"/>
              <a:t>Servant</a:t>
            </a:r>
          </a:p>
          <a:p>
            <a:pPr lvl="2"/>
            <a:r>
              <a:rPr lang="en-US" dirty="0"/>
              <a:t>Strong’s, a slave</a:t>
            </a:r>
          </a:p>
          <a:p>
            <a:pPr lvl="2"/>
            <a:r>
              <a:rPr lang="en-US" dirty="0"/>
              <a:t>Thayer, a slave, bondman, man of servile condition</a:t>
            </a:r>
          </a:p>
        </p:txBody>
      </p:sp>
    </p:spTree>
    <p:extLst>
      <p:ext uri="{BB962C8B-B14F-4D97-AF65-F5344CB8AC3E}">
        <p14:creationId xmlns:p14="http://schemas.microsoft.com/office/powerpoint/2010/main" val="76283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_Textured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Textured">
      <a:majorFont>
        <a:latin typeface="Tahoma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2501</TotalTime>
  <Words>1050</Words>
  <Application>Microsoft Office PowerPoint</Application>
  <PresentationFormat>On-screen Show (4:3)</PresentationFormat>
  <Paragraphs>165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Century</vt:lpstr>
      <vt:lpstr>Century Gothic</vt:lpstr>
      <vt:lpstr>Comic Sans MS</vt:lpstr>
      <vt:lpstr>Gill Sans MT</vt:lpstr>
      <vt:lpstr>Tahoma</vt:lpstr>
      <vt:lpstr>Wingdings</vt:lpstr>
      <vt:lpstr>2_Textured</vt:lpstr>
      <vt:lpstr>Songs</vt:lpstr>
      <vt:lpstr>King of Kings  Lord of Lords </vt:lpstr>
      <vt:lpstr>PowerPoint Presentation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Mind of a Servant</vt:lpstr>
      <vt:lpstr>PowerPoint Presentation</vt:lpstr>
    </vt:vector>
  </TitlesOfParts>
  <Company>Andrews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Ward</dc:creator>
  <cp:lastModifiedBy>Ross Ward</cp:lastModifiedBy>
  <cp:revision>404</cp:revision>
  <cp:lastPrinted>2019-08-13T23:13:33Z</cp:lastPrinted>
  <dcterms:created xsi:type="dcterms:W3CDTF">2005-05-14T13:55:04Z</dcterms:created>
  <dcterms:modified xsi:type="dcterms:W3CDTF">2019-08-19T01:52:45Z</dcterms:modified>
</cp:coreProperties>
</file>