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256" r:id="rId3"/>
    <p:sldId id="261" r:id="rId4"/>
    <p:sldId id="274" r:id="rId5"/>
    <p:sldId id="273" r:id="rId6"/>
    <p:sldId id="278" r:id="rId7"/>
    <p:sldId id="276" r:id="rId8"/>
    <p:sldId id="277" r:id="rId9"/>
    <p:sldId id="260" r:id="rId10"/>
    <p:sldId id="268" r:id="rId11"/>
    <p:sldId id="269" r:id="rId12"/>
    <p:sldId id="270" r:id="rId13"/>
    <p:sldId id="262" r:id="rId14"/>
    <p:sldId id="265" r:id="rId15"/>
    <p:sldId id="267" r:id="rId16"/>
    <p:sldId id="264" r:id="rId17"/>
    <p:sldId id="275" r:id="rId18"/>
    <p:sldId id="272" r:id="rId19"/>
    <p:sldId id="271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CD"/>
    <a:srgbClr val="CEEDCE"/>
    <a:srgbClr val="E9F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87324" autoAdjust="0"/>
  </p:normalViewPr>
  <p:slideViewPr>
    <p:cSldViewPr>
      <p:cViewPr varScale="1">
        <p:scale>
          <a:sx n="79" d="100"/>
          <a:sy n="79" d="100"/>
        </p:scale>
        <p:origin x="7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981E-601A-45AD-A539-B45E2F5BB71F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6AB5-D573-4878-9824-FC561239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44C5-2B36-4CAD-B7BB-043364B564E5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6B170-16A7-47DB-B7EF-FBE7219C2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nothing in this word that covey's weakness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 woman of moral quality; righteous; though that is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more attractive than a Strong, loving, kind, loyal, hard working woman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Nothing about this coveys weakness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181x it is a term used of physical strength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29x of (Great) wealth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33x </a:t>
            </a:r>
            <a:r>
              <a:rPr lang="en-US" dirty="0" err="1"/>
              <a:t>Misc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of the performance of athletes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of the performance of athletes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 31:10-31, virtuous woman – A woman of strength and might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5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Parallels to Prov 31</a:t>
            </a:r>
          </a:p>
          <a:p>
            <a:r>
              <a:rPr lang="en-US" dirty="0"/>
              <a:t>All Boaz’s benevolence created more work for Ruth</a:t>
            </a:r>
          </a:p>
          <a:p>
            <a:r>
              <a:rPr lang="en-US" dirty="0"/>
              <a:t>You can do it; It can be done</a:t>
            </a:r>
          </a:p>
          <a:p>
            <a:r>
              <a:rPr lang="en-US" dirty="0"/>
              <a:t>Farm work is difficult work</a:t>
            </a:r>
          </a:p>
          <a:p>
            <a:r>
              <a:rPr lang="en-US" dirty="0"/>
              <a:t>Briefly touch on sin of Idleness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Correctly placed Loyalty</a:t>
            </a:r>
          </a:p>
          <a:p>
            <a:r>
              <a:rPr lang="en-US" dirty="0"/>
              <a:t>where/when she needed to be</a:t>
            </a:r>
          </a:p>
          <a:p>
            <a:r>
              <a:rPr lang="en-US" dirty="0"/>
              <a:t>She ends up wife of Boaz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6B170-16A7-47DB-B7EF-FBE7219C2E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07ED70-02BE-4DB0-8A17-2BE782F4D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172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990600"/>
          </a:xfrm>
        </p:spPr>
        <p:txBody>
          <a:bodyPr wrap="none" anchor="t">
            <a:normAutofit/>
          </a:bodyPr>
          <a:lstStyle>
            <a:lvl1pPr>
              <a:defRPr sz="6000" b="1" i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05388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q"/>
              <a:defRPr sz="4400" b="1"/>
            </a:lvl1pPr>
            <a:lvl2pPr marL="914400" indent="-457200">
              <a:buSzPct val="85000"/>
              <a:buFont typeface="Wingdings" panose="05000000000000000000" pitchFamily="2" charset="2"/>
              <a:buChar char="Ø"/>
              <a:defRPr sz="3600"/>
            </a:lvl2pPr>
            <a:lvl3pPr marL="1371600" indent="-457200">
              <a:buSzPct val="85000"/>
              <a:buFont typeface="Wingdings" panose="05000000000000000000" pitchFamily="2" charset="2"/>
              <a:buChar char="v"/>
              <a:defRPr sz="32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59ACD2-1910-41E4-A7A9-DA09FD82FE94}"/>
              </a:ext>
            </a:extLst>
          </p:cNvPr>
          <p:cNvCxnSpPr>
            <a:cxnSpLocks/>
          </p:cNvCxnSpPr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46916"/>
            <a:ext cx="4515851" cy="2449370"/>
          </a:xfrm>
        </p:spPr>
        <p:txBody>
          <a:bodyPr anchor="t">
            <a:noAutofit/>
          </a:bodyPr>
          <a:lstStyle>
            <a:lvl1pPr algn="ctr">
              <a:defRPr sz="4000" b="1"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453" y="273052"/>
            <a:ext cx="7472944" cy="6584948"/>
          </a:xfrm>
          <a:effectLst>
            <a:outerShdw blurRad="76200" dist="50800" dir="5400000" sx="59000" sy="59000" algn="ctr" rotWithShape="0">
              <a:srgbClr val="000000">
                <a:alpha val="56000"/>
              </a:srgbClr>
            </a:outerShdw>
          </a:effectLst>
        </p:spPr>
        <p:txBody>
          <a:bodyPr/>
          <a:lstStyle>
            <a:lvl1pPr marL="457200" indent="-457200">
              <a:buSzPct val="85000"/>
              <a:buFont typeface="Wingdings" panose="05000000000000000000" pitchFamily="2" charset="2"/>
              <a:buChar char="v"/>
              <a:defRPr sz="3600" b="1"/>
            </a:lvl1pPr>
            <a:lvl2pPr marL="914400" indent="-457200">
              <a:buSzPct val="85000"/>
              <a:buFont typeface="Wingdings" panose="05000000000000000000" pitchFamily="2" charset="2"/>
              <a:buChar char="Ø"/>
              <a:defRPr sz="3600"/>
            </a:lvl2pPr>
            <a:lvl3pPr marL="1257300" indent="-342900">
              <a:buSzPct val="85000"/>
              <a:buFont typeface="Wingdings" panose="05000000000000000000" pitchFamily="2" charset="2"/>
              <a:buChar char="§"/>
              <a:defRPr sz="3200" i="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34C1F-D99C-4247-BAB7-00D300B4D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6" r="2146" b="36028"/>
          <a:stretch/>
        </p:blipFill>
        <p:spPr>
          <a:xfrm>
            <a:off x="-1" y="2743200"/>
            <a:ext cx="4617452" cy="4114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62" y="3048001"/>
            <a:ext cx="4673599" cy="366308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Copperplate Gothic Light" panose="020E05070202060204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861668-4ED2-4CBD-8857-4827545DD42F}"/>
              </a:ext>
            </a:extLst>
          </p:cNvPr>
          <p:cNvCxnSpPr>
            <a:cxnSpLocks/>
          </p:cNvCxnSpPr>
          <p:nvPr userDrawn="1"/>
        </p:nvCxnSpPr>
        <p:spPr>
          <a:xfrm>
            <a:off x="46736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B7AF0-94EE-40C2-83EA-51F41127EED6}"/>
              </a:ext>
            </a:extLst>
          </p:cNvPr>
          <p:cNvCxnSpPr>
            <a:cxnSpLocks/>
          </p:cNvCxnSpPr>
          <p:nvPr userDrawn="1"/>
        </p:nvCxnSpPr>
        <p:spPr>
          <a:xfrm>
            <a:off x="0" y="2743200"/>
            <a:ext cx="46174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5105395"/>
          </a:xfrm>
        </p:spPr>
        <p:txBody>
          <a:bodyPr/>
          <a:lstStyle>
            <a:lvl1pPr marL="342900" indent="-342900">
              <a:buSzPct val="75000"/>
              <a:buFont typeface="Wingdings" panose="05000000000000000000" pitchFamily="2" charset="2"/>
              <a:buChar char="v"/>
              <a:defRPr sz="3600"/>
            </a:lvl1pPr>
            <a:lvl2pPr marL="685800" indent="-338138">
              <a:buSzPct val="75000"/>
              <a:buFont typeface="Wingdings" panose="05000000000000000000" pitchFamily="2" charset="2"/>
              <a:buChar char="Ø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5105389"/>
          </a:xfrm>
        </p:spPr>
        <p:txBody>
          <a:bodyPr/>
          <a:lstStyle>
            <a:lvl1pPr marL="342900" indent="-342900">
              <a:buSzPct val="75000"/>
              <a:buFont typeface="Wingdings" panose="05000000000000000000" pitchFamily="2" charset="2"/>
              <a:buChar char="v"/>
              <a:defRPr sz="3600"/>
            </a:lvl1pPr>
            <a:lvl2pPr marL="633413" indent="-285750">
              <a:buSzPct val="75000"/>
              <a:buFont typeface="Wingdings" panose="05000000000000000000" pitchFamily="2" charset="2"/>
              <a:buChar char="Ø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48F54C-4F0D-4F65-8914-CC54EC8886FB}"/>
              </a:ext>
            </a:extLst>
          </p:cNvPr>
          <p:cNvCxnSpPr>
            <a:cxnSpLocks/>
          </p:cNvCxnSpPr>
          <p:nvPr userDrawn="1"/>
        </p:nvCxnSpPr>
        <p:spPr>
          <a:xfrm>
            <a:off x="0" y="15240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4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BB29C94-6D0F-4CA8-B9E2-97E0AC97488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3BA7BA-A0DB-4F80-9EFF-99292D511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7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FBF3DF-5D4A-4F8D-AE67-983CB8434B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D9117-1859-4B6F-8C2A-2B0E684DCF33}"/>
              </a:ext>
            </a:extLst>
          </p:cNvPr>
          <p:cNvSpPr txBox="1"/>
          <p:nvPr/>
        </p:nvSpPr>
        <p:spPr>
          <a:xfrm>
            <a:off x="5029200" y="533400"/>
            <a:ext cx="213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Songs</a:t>
            </a:r>
          </a:p>
          <a:p>
            <a:pPr algn="ctr"/>
            <a:r>
              <a:rPr lang="en-US" sz="4400" dirty="0"/>
              <a:t>2</a:t>
            </a:r>
          </a:p>
          <a:p>
            <a:pPr algn="ctr"/>
            <a:r>
              <a:rPr lang="en-US" sz="4400" dirty="0"/>
              <a:t>4</a:t>
            </a:r>
          </a:p>
          <a:p>
            <a:pPr algn="ctr"/>
            <a:r>
              <a:rPr lang="en-US" sz="4400" dirty="0"/>
              <a:t>109</a:t>
            </a:r>
          </a:p>
          <a:p>
            <a:pPr algn="ctr"/>
            <a:r>
              <a:rPr lang="en-US" sz="4400" dirty="0"/>
              <a:t>180</a:t>
            </a:r>
          </a:p>
          <a:p>
            <a:pPr algn="ctr"/>
            <a:r>
              <a:rPr lang="en-US" sz="4400" dirty="0"/>
              <a:t>283</a:t>
            </a:r>
          </a:p>
        </p:txBody>
      </p:sp>
    </p:spTree>
    <p:extLst>
      <p:ext uri="{BB962C8B-B14F-4D97-AF65-F5344CB8AC3E}">
        <p14:creationId xmlns:p14="http://schemas.microsoft.com/office/powerpoint/2010/main" val="18526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Naomi</a:t>
            </a:r>
          </a:p>
          <a:p>
            <a:pPr lvl="1"/>
            <a:r>
              <a:rPr lang="en-US" dirty="0"/>
              <a:t>Ruth 1:6-18</a:t>
            </a:r>
          </a:p>
          <a:p>
            <a:pPr lvl="1"/>
            <a:r>
              <a:rPr lang="en-US" dirty="0"/>
              <a:t>Ruth 2:11</a:t>
            </a:r>
          </a:p>
          <a:p>
            <a:pPr lvl="1"/>
            <a:r>
              <a:rPr lang="en-US" dirty="0"/>
              <a:t>Ruth 3:1-5, instructions about Boaz</a:t>
            </a:r>
          </a:p>
          <a:p>
            <a:r>
              <a:rPr lang="en-US" dirty="0"/>
              <a:t>To Boaz</a:t>
            </a:r>
          </a:p>
          <a:p>
            <a:pPr lvl="1"/>
            <a:r>
              <a:rPr lang="en-US" dirty="0"/>
              <a:t>Ruth 2:8-10, to stay with his maidens</a:t>
            </a:r>
          </a:p>
          <a:p>
            <a:pPr lvl="1"/>
            <a:r>
              <a:rPr lang="en-US" dirty="0"/>
              <a:t>Ruth 2:14, eat with his servants at meal time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Properly Placed Loyalty</a:t>
            </a:r>
          </a:p>
        </p:txBody>
      </p:sp>
    </p:spTree>
    <p:extLst>
      <p:ext uri="{BB962C8B-B14F-4D97-AF65-F5344CB8AC3E}">
        <p14:creationId xmlns:p14="http://schemas.microsoft.com/office/powerpoint/2010/main" val="31330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Naomi</a:t>
            </a:r>
          </a:p>
          <a:p>
            <a:pPr lvl="1"/>
            <a:r>
              <a:rPr lang="en-US" dirty="0"/>
              <a:t>Ruth 1:16-18</a:t>
            </a:r>
          </a:p>
          <a:p>
            <a:pPr lvl="1"/>
            <a:r>
              <a:rPr lang="en-US" dirty="0"/>
              <a:t>Ruth 3:10-11</a:t>
            </a:r>
          </a:p>
          <a:p>
            <a:pPr lvl="1"/>
            <a:r>
              <a:rPr lang="en-US" dirty="0"/>
              <a:t>Ruth 4:15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Loving Kindness</a:t>
            </a:r>
          </a:p>
        </p:txBody>
      </p:sp>
    </p:spTree>
    <p:extLst>
      <p:ext uri="{BB962C8B-B14F-4D97-AF65-F5344CB8AC3E}">
        <p14:creationId xmlns:p14="http://schemas.microsoft.com/office/powerpoint/2010/main" val="9144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Humble/Meek</a:t>
            </a:r>
          </a:p>
          <a:p>
            <a:pPr lvl="1"/>
            <a:r>
              <a:rPr lang="en-US" dirty="0"/>
              <a:t>Ruth 1:6-18, Toward Naomi</a:t>
            </a:r>
          </a:p>
          <a:p>
            <a:pPr lvl="1"/>
            <a:r>
              <a:rPr lang="en-US" dirty="0"/>
              <a:t>Ruth 2:10-13, toward Boaz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Humble</a:t>
            </a:r>
          </a:p>
          <a:p>
            <a:r>
              <a:rPr lang="en-US" dirty="0"/>
              <a:t>Meek</a:t>
            </a:r>
          </a:p>
        </p:txBody>
      </p:sp>
    </p:spTree>
    <p:extLst>
      <p:ext uri="{BB962C8B-B14F-4D97-AF65-F5344CB8AC3E}">
        <p14:creationId xmlns:p14="http://schemas.microsoft.com/office/powerpoint/2010/main" val="37860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1:16-17, Jehovah God will be her God</a:t>
            </a:r>
          </a:p>
          <a:p>
            <a:r>
              <a:rPr lang="en-US" dirty="0"/>
              <a:t>Ruth 2:12, she put her trust in Jehovah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Trusted Jehovah</a:t>
            </a:r>
          </a:p>
        </p:txBody>
      </p:sp>
    </p:spTree>
    <p:extLst>
      <p:ext uri="{BB962C8B-B14F-4D97-AF65-F5344CB8AC3E}">
        <p14:creationId xmlns:p14="http://schemas.microsoft.com/office/powerpoint/2010/main" val="19052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</a:t>
            </a:r>
          </a:p>
          <a:p>
            <a:r>
              <a:rPr lang="en-US" dirty="0"/>
              <a:t>Loyal </a:t>
            </a:r>
          </a:p>
          <a:p>
            <a:r>
              <a:rPr lang="en-US" dirty="0"/>
              <a:t>Kind</a:t>
            </a:r>
          </a:p>
          <a:p>
            <a:r>
              <a:rPr lang="en-US" dirty="0"/>
              <a:t>Humble/Meek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Trusted Jehovah</a:t>
            </a:r>
          </a:p>
        </p:txBody>
      </p:sp>
    </p:spTree>
    <p:extLst>
      <p:ext uri="{BB962C8B-B14F-4D97-AF65-F5344CB8AC3E}">
        <p14:creationId xmlns:p14="http://schemas.microsoft.com/office/powerpoint/2010/main" val="30448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to All</a:t>
            </a:r>
          </a:p>
          <a:p>
            <a:pPr lvl="1"/>
            <a:r>
              <a:rPr lang="en-US" dirty="0"/>
              <a:t>Ruth 3:10-11, all the city</a:t>
            </a:r>
          </a:p>
          <a:p>
            <a:pPr lvl="1"/>
            <a:r>
              <a:rPr lang="en-US" dirty="0"/>
              <a:t>Ruth 4:14-15, women said she is better than 7 sons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Reputation</a:t>
            </a:r>
          </a:p>
        </p:txBody>
      </p:sp>
    </p:spTree>
    <p:extLst>
      <p:ext uri="{BB962C8B-B14F-4D97-AF65-F5344CB8AC3E}">
        <p14:creationId xmlns:p14="http://schemas.microsoft.com/office/powerpoint/2010/main" val="29999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Virtuous (Strong/Mighty) Woman</a:t>
            </a:r>
          </a:p>
          <a:p>
            <a:pPr lvl="1"/>
            <a:r>
              <a:rPr lang="en-US" dirty="0"/>
              <a:t>Industrious and Hard Worker</a:t>
            </a:r>
          </a:p>
          <a:p>
            <a:pPr lvl="1"/>
            <a:r>
              <a:rPr lang="en-US" dirty="0"/>
              <a:t>Loyal</a:t>
            </a:r>
          </a:p>
          <a:p>
            <a:pPr lvl="1"/>
            <a:r>
              <a:rPr lang="en-US" dirty="0"/>
              <a:t>Loving Kindness</a:t>
            </a:r>
          </a:p>
          <a:p>
            <a:pPr lvl="1"/>
            <a:r>
              <a:rPr lang="en-US" dirty="0"/>
              <a:t>Meek and Humble</a:t>
            </a:r>
          </a:p>
          <a:p>
            <a:pPr lvl="1"/>
            <a:r>
              <a:rPr lang="en-US" dirty="0"/>
              <a:t>Not a Rebekah, Delilah, Jezebel, nor Athaliah </a:t>
            </a:r>
          </a:p>
        </p:txBody>
      </p:sp>
    </p:spTree>
    <p:extLst>
      <p:ext uri="{BB962C8B-B14F-4D97-AF65-F5344CB8AC3E}">
        <p14:creationId xmlns:p14="http://schemas.microsoft.com/office/powerpoint/2010/main" val="13026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Virtuous (Strong/Mighty) Woman</a:t>
            </a:r>
          </a:p>
          <a:p>
            <a:r>
              <a:rPr lang="en-US" dirty="0"/>
              <a:t>Trusted Jehovah</a:t>
            </a:r>
          </a:p>
          <a:p>
            <a:r>
              <a:rPr lang="en-US" dirty="0"/>
              <a:t>Great Reputation </a:t>
            </a:r>
          </a:p>
        </p:txBody>
      </p:sp>
    </p:spTree>
    <p:extLst>
      <p:ext uri="{BB962C8B-B14F-4D97-AF65-F5344CB8AC3E}">
        <p14:creationId xmlns:p14="http://schemas.microsoft.com/office/powerpoint/2010/main" val="4899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457200" tIns="45720" rIns="457200" bIns="45720" rtlCol="0" anchor="t">
            <a:normAutofit fontScale="90000"/>
          </a:bodyPr>
          <a:lstStyle/>
          <a:p>
            <a:r>
              <a:rPr lang="en-US" dirty="0"/>
              <a:t>A Portrait of Redemption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Boaz Redeemed Ruth</a:t>
            </a:r>
          </a:p>
          <a:p>
            <a:r>
              <a:rPr lang="en-US" dirty="0"/>
              <a:t>God’s Grace</a:t>
            </a:r>
          </a:p>
          <a:p>
            <a:pPr lvl="1"/>
            <a:r>
              <a:rPr lang="en-US" dirty="0"/>
              <a:t>For any who would trust &amp; obey Him</a:t>
            </a:r>
          </a:p>
          <a:p>
            <a:r>
              <a:rPr lang="en-US" dirty="0"/>
              <a:t>Jesus is Qualified to Redeem us</a:t>
            </a:r>
          </a:p>
          <a:p>
            <a:pPr lvl="1"/>
            <a:r>
              <a:rPr lang="en-US" dirty="0"/>
              <a:t>A Boaz</a:t>
            </a:r>
          </a:p>
          <a:p>
            <a:pPr lvl="1"/>
            <a:r>
              <a:rPr lang="en-US" dirty="0"/>
              <a:t>Heb 2:9-15</a:t>
            </a:r>
          </a:p>
          <a:p>
            <a:pPr lvl="1"/>
            <a:r>
              <a:rPr lang="en-US" dirty="0"/>
              <a:t>Heb 10:5-22</a:t>
            </a:r>
          </a:p>
        </p:txBody>
      </p:sp>
    </p:spTree>
    <p:extLst>
      <p:ext uri="{BB962C8B-B14F-4D97-AF65-F5344CB8AC3E}">
        <p14:creationId xmlns:p14="http://schemas.microsoft.com/office/powerpoint/2010/main" val="25363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none" lIns="457200" tIns="45720" rIns="457200" bIns="45720" rtlCol="0" anchor="t">
            <a:normAutofit fontScale="90000"/>
          </a:bodyPr>
          <a:lstStyle/>
          <a:p>
            <a:r>
              <a:rPr lang="en-US" dirty="0"/>
              <a:t>A Portrait of Redemption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is Qualified to Redeem Us</a:t>
            </a:r>
          </a:p>
          <a:p>
            <a:pPr lvl="1"/>
            <a:r>
              <a:rPr lang="en-US" dirty="0"/>
              <a:t>He Paid the Price</a:t>
            </a:r>
          </a:p>
          <a:p>
            <a:r>
              <a:rPr lang="en-US" dirty="0"/>
              <a:t>Have We Accepted Our Redemption?</a:t>
            </a:r>
          </a:p>
          <a:p>
            <a:r>
              <a:rPr lang="en-US" dirty="0"/>
              <a:t>Are We Living Worthy of the Price Paid?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88774CC-3DC8-4407-A448-D6BBE7ED6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Ruth 3:11</a:t>
            </a:r>
          </a:p>
        </p:txBody>
      </p:sp>
    </p:spTree>
    <p:extLst>
      <p:ext uri="{BB962C8B-B14F-4D97-AF65-F5344CB8AC3E}">
        <p14:creationId xmlns:p14="http://schemas.microsoft.com/office/powerpoint/2010/main" val="18641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Virtuous</a:t>
            </a:r>
          </a:p>
          <a:p>
            <a:pPr lvl="1"/>
            <a:r>
              <a:rPr lang="en-US" dirty="0"/>
              <a:t>Brown Driver &amp; Briggs – strength, might, efficiency, wealth, army </a:t>
            </a:r>
          </a:p>
          <a:p>
            <a:pPr lvl="1"/>
            <a:r>
              <a:rPr lang="en-US" dirty="0"/>
              <a:t>Strong’s – probably a force; an army, wealth, virtue, valor, strength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38225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Wealth 10x</a:t>
            </a:r>
          </a:p>
          <a:p>
            <a:r>
              <a:rPr lang="en-US" dirty="0"/>
              <a:t>Power 9x</a:t>
            </a:r>
          </a:p>
          <a:p>
            <a:r>
              <a:rPr lang="en-US" dirty="0"/>
              <a:t>Substance 8x</a:t>
            </a:r>
          </a:p>
          <a:p>
            <a:r>
              <a:rPr lang="en-US" dirty="0"/>
              <a:t>Might 6x</a:t>
            </a:r>
          </a:p>
          <a:p>
            <a:r>
              <a:rPr lang="en-US" dirty="0"/>
              <a:t>Strong 5x</a:t>
            </a:r>
          </a:p>
          <a:p>
            <a:r>
              <a:rPr lang="en-US" dirty="0"/>
              <a:t>Virtuous 4x</a:t>
            </a:r>
          </a:p>
          <a:p>
            <a:r>
              <a:rPr lang="en-US" dirty="0" err="1"/>
              <a:t>Misc</a:t>
            </a:r>
            <a:r>
              <a:rPr lang="en-US" dirty="0"/>
              <a:t> 33x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Army 56x</a:t>
            </a:r>
          </a:p>
          <a:p>
            <a:r>
              <a:rPr lang="en-US" dirty="0"/>
              <a:t>Man of valor 37x</a:t>
            </a:r>
          </a:p>
          <a:p>
            <a:r>
              <a:rPr lang="en-US" dirty="0"/>
              <a:t>Host 29x</a:t>
            </a:r>
          </a:p>
          <a:p>
            <a:r>
              <a:rPr lang="en-US" dirty="0"/>
              <a:t>Forces 14x</a:t>
            </a:r>
          </a:p>
          <a:p>
            <a:r>
              <a:rPr lang="en-US" dirty="0"/>
              <a:t>Valiant 13x</a:t>
            </a:r>
          </a:p>
          <a:p>
            <a:r>
              <a:rPr lang="en-US" dirty="0"/>
              <a:t>Strength12x</a:t>
            </a:r>
          </a:p>
          <a:p>
            <a:r>
              <a:rPr lang="en-US" dirty="0"/>
              <a:t>Riches 11x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78F915-2F2C-4D76-A8F9-BF7FCF8FCBE6}"/>
              </a:ext>
            </a:extLst>
          </p:cNvPr>
          <p:cNvSpPr/>
          <p:nvPr/>
        </p:nvSpPr>
        <p:spPr>
          <a:xfrm>
            <a:off x="932688" y="15240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2ED3F3-E4FF-4B2A-9095-8887A6CB4AF0}"/>
              </a:ext>
            </a:extLst>
          </p:cNvPr>
          <p:cNvSpPr/>
          <p:nvPr/>
        </p:nvSpPr>
        <p:spPr>
          <a:xfrm>
            <a:off x="914400" y="2286000"/>
            <a:ext cx="3447288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30C50A-C33F-41F9-9EDB-FE09F96C0C15}"/>
              </a:ext>
            </a:extLst>
          </p:cNvPr>
          <p:cNvSpPr/>
          <p:nvPr/>
        </p:nvSpPr>
        <p:spPr>
          <a:xfrm>
            <a:off x="932688" y="28956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1487B1-C1F4-495A-8154-1AFF62C612E4}"/>
              </a:ext>
            </a:extLst>
          </p:cNvPr>
          <p:cNvSpPr/>
          <p:nvPr/>
        </p:nvSpPr>
        <p:spPr>
          <a:xfrm>
            <a:off x="969264" y="35052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52E6F4-9E00-4C0E-8C1F-56886D57A898}"/>
              </a:ext>
            </a:extLst>
          </p:cNvPr>
          <p:cNvSpPr/>
          <p:nvPr/>
        </p:nvSpPr>
        <p:spPr>
          <a:xfrm>
            <a:off x="1030224" y="41910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51265C-F663-4F84-AC08-15FCD2E2A841}"/>
              </a:ext>
            </a:extLst>
          </p:cNvPr>
          <p:cNvSpPr/>
          <p:nvPr/>
        </p:nvSpPr>
        <p:spPr>
          <a:xfrm>
            <a:off x="932688" y="4876800"/>
            <a:ext cx="2590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DF6A42-B906-434E-8287-C80F3F4348B1}"/>
              </a:ext>
            </a:extLst>
          </p:cNvPr>
          <p:cNvSpPr/>
          <p:nvPr/>
        </p:nvSpPr>
        <p:spPr>
          <a:xfrm>
            <a:off x="6422136" y="35052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6C3078-1A57-4A70-90D9-AB544B82EF02}"/>
              </a:ext>
            </a:extLst>
          </p:cNvPr>
          <p:cNvSpPr/>
          <p:nvPr/>
        </p:nvSpPr>
        <p:spPr>
          <a:xfrm>
            <a:off x="6458712" y="41910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1FFDDA-03C8-4632-B32F-37D95CA7DE72}"/>
              </a:ext>
            </a:extLst>
          </p:cNvPr>
          <p:cNvSpPr/>
          <p:nvPr/>
        </p:nvSpPr>
        <p:spPr>
          <a:xfrm>
            <a:off x="6458712" y="2286000"/>
            <a:ext cx="2057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Virtuous (Strength)</a:t>
            </a:r>
          </a:p>
          <a:p>
            <a:pPr lvl="1"/>
            <a:r>
              <a:rPr lang="en-US" dirty="0"/>
              <a:t>Ruth 2:1, Boaz was a man  of “wealth” </a:t>
            </a:r>
          </a:p>
          <a:p>
            <a:pPr lvl="2"/>
            <a:r>
              <a:rPr lang="en-US" dirty="0"/>
              <a:t>same word – “Virtue” </a:t>
            </a:r>
          </a:p>
          <a:p>
            <a:pPr lvl="1"/>
            <a:r>
              <a:rPr lang="en-US" dirty="0"/>
              <a:t>Ruth 2:17-18, about 1 ephah</a:t>
            </a:r>
          </a:p>
          <a:p>
            <a:pPr lvl="2"/>
            <a:r>
              <a:rPr lang="en-US" dirty="0"/>
              <a:t>Could be 30-45lbs</a:t>
            </a:r>
          </a:p>
          <a:p>
            <a:pPr lvl="1"/>
            <a:r>
              <a:rPr lang="en-US" dirty="0"/>
              <a:t>Ruth 3:14-18, 6 “measures” of barley</a:t>
            </a:r>
          </a:p>
          <a:p>
            <a:pPr lvl="2"/>
            <a:r>
              <a:rPr lang="en-US" dirty="0"/>
              <a:t>Ephah or </a:t>
            </a:r>
            <a:r>
              <a:rPr lang="en-US" dirty="0" err="1"/>
              <a:t>Seahs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Could be 2x or 6x that of 2:17-18</a:t>
            </a:r>
          </a:p>
          <a:p>
            <a:pPr lvl="2"/>
            <a:r>
              <a:rPr lang="en-US" dirty="0"/>
              <a:t>Showing Generosity of Boaz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16286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Virtuous (Strength)</a:t>
            </a:r>
          </a:p>
          <a:p>
            <a:pPr lvl="1"/>
            <a:r>
              <a:rPr lang="en-US" dirty="0"/>
              <a:t>I Pet 3:1-7, “weaker vessel” </a:t>
            </a:r>
          </a:p>
          <a:p>
            <a:pPr lvl="2"/>
            <a:r>
              <a:rPr lang="en-US" dirty="0"/>
              <a:t>a Relative term not absolute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12732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of Strength (Virtuous)</a:t>
            </a:r>
          </a:p>
          <a:p>
            <a:pPr lvl="1"/>
            <a:r>
              <a:rPr lang="en-US" dirty="0"/>
              <a:t>Prov 31:10-31</a:t>
            </a:r>
          </a:p>
          <a:p>
            <a:pPr lvl="2"/>
            <a:r>
              <a:rPr lang="en-US" dirty="0"/>
              <a:t>Vs. 10, Who can find a virtuous woman? for her price is far above rubies</a:t>
            </a:r>
          </a:p>
          <a:p>
            <a:pPr lvl="2"/>
            <a:r>
              <a:rPr lang="en-US" dirty="0"/>
              <a:t>Vs. 17, </a:t>
            </a:r>
            <a:r>
              <a:rPr lang="en-US" i="0" dirty="0"/>
              <a:t>She dresses herself with strength and makes her arms strong. (ESV)</a:t>
            </a:r>
            <a:endParaRPr lang="en-US" dirty="0"/>
          </a:p>
          <a:p>
            <a:pPr lvl="2"/>
            <a:r>
              <a:rPr lang="en-US" dirty="0"/>
              <a:t>Vs. 25, Strength and honor are her clothing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32662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of Strength</a:t>
            </a:r>
          </a:p>
          <a:p>
            <a:pPr lvl="1"/>
            <a:r>
              <a:rPr lang="en-US" dirty="0"/>
              <a:t>Gen 24, 27, Rebekah</a:t>
            </a:r>
          </a:p>
          <a:p>
            <a:pPr lvl="1"/>
            <a:r>
              <a:rPr lang="en-US" dirty="0" err="1"/>
              <a:t>Judg</a:t>
            </a:r>
            <a:r>
              <a:rPr lang="en-US" dirty="0"/>
              <a:t> 16, Delilah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Kng</a:t>
            </a:r>
            <a:r>
              <a:rPr lang="en-US" dirty="0"/>
              <a:t> 18-21, Jezebel</a:t>
            </a:r>
          </a:p>
          <a:p>
            <a:pPr lvl="1"/>
            <a:r>
              <a:rPr lang="en-US" dirty="0"/>
              <a:t>II King 11:1–16, Athaliah King (Queen)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Women of Strength</a:t>
            </a:r>
          </a:p>
          <a:p>
            <a:r>
              <a:rPr lang="en-US" dirty="0"/>
              <a:t>(Misused)</a:t>
            </a:r>
          </a:p>
        </p:txBody>
      </p:sp>
    </p:spTree>
    <p:extLst>
      <p:ext uri="{BB962C8B-B14F-4D97-AF65-F5344CB8AC3E}">
        <p14:creationId xmlns:p14="http://schemas.microsoft.com/office/powerpoint/2010/main" val="22389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270A-6158-4631-A095-E17E0943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</a:t>
            </a:r>
            <a:br>
              <a:rPr lang="en-US" dirty="0"/>
            </a:br>
            <a:r>
              <a:rPr lang="en-US" dirty="0"/>
              <a:t>A Virtuous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C4A7-7601-4331-AE44-B25F0817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for Work</a:t>
            </a:r>
          </a:p>
          <a:p>
            <a:pPr lvl="1"/>
            <a:r>
              <a:rPr lang="en-US" dirty="0"/>
              <a:t>Ruth 2:2-3, Let me now go to the field</a:t>
            </a:r>
          </a:p>
          <a:p>
            <a:r>
              <a:rPr lang="en-US" dirty="0"/>
              <a:t>Daylight till Dark</a:t>
            </a:r>
          </a:p>
          <a:p>
            <a:pPr lvl="1"/>
            <a:r>
              <a:rPr lang="en-US" dirty="0"/>
              <a:t>Ruth 2:6-7, 15-17</a:t>
            </a:r>
          </a:p>
          <a:p>
            <a:r>
              <a:rPr lang="en-US" dirty="0"/>
              <a:t>Entire Harvest Season</a:t>
            </a:r>
          </a:p>
          <a:p>
            <a:pPr lvl="1"/>
            <a:r>
              <a:rPr lang="en-US" dirty="0"/>
              <a:t>Ruth 2:23</a:t>
            </a:r>
          </a:p>
          <a:p>
            <a:r>
              <a:rPr lang="en-US" dirty="0"/>
              <a:t>Provided for her Household</a:t>
            </a:r>
          </a:p>
          <a:p>
            <a:pPr lvl="1"/>
            <a:r>
              <a:rPr lang="en-US" dirty="0"/>
              <a:t>Ruth 2:18, 3:14-18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ACA64E-ABF4-4E9C-9511-9F7C10C1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Industrious Hard Worker</a:t>
            </a:r>
          </a:p>
        </p:txBody>
      </p:sp>
    </p:spTree>
    <p:extLst>
      <p:ext uri="{BB962C8B-B14F-4D97-AF65-F5344CB8AC3E}">
        <p14:creationId xmlns:p14="http://schemas.microsoft.com/office/powerpoint/2010/main" val="35093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619</Words>
  <Application>Microsoft Office PowerPoint</Application>
  <PresentationFormat>Widescreen</PresentationFormat>
  <Paragraphs>157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Copperplate Gothic Bold</vt:lpstr>
      <vt:lpstr>Copperplate Gothic Light</vt:lpstr>
      <vt:lpstr>Wingdings</vt:lpstr>
      <vt:lpstr>Office Theme</vt:lpstr>
      <vt:lpstr>PowerPoint Presentation</vt:lpstr>
      <vt:lpstr>PowerPoint Presentation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 A Virtuous Woman</vt:lpstr>
      <vt:lpstr>Ruth</vt:lpstr>
      <vt:lpstr>Ruth</vt:lpstr>
      <vt:lpstr>A Portrait of Redemption</vt:lpstr>
      <vt:lpstr>A Portrait of Redemption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Ross Ward</cp:lastModifiedBy>
  <cp:revision>140</cp:revision>
  <cp:lastPrinted>2014-09-23T20:40:27Z</cp:lastPrinted>
  <dcterms:created xsi:type="dcterms:W3CDTF">2014-05-25T20:53:50Z</dcterms:created>
  <dcterms:modified xsi:type="dcterms:W3CDTF">2019-08-24T17:48:44Z</dcterms:modified>
</cp:coreProperties>
</file>