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1" r:id="rId3"/>
    <p:sldId id="276" r:id="rId4"/>
    <p:sldId id="280" r:id="rId5"/>
    <p:sldId id="283" r:id="rId6"/>
    <p:sldId id="286" r:id="rId7"/>
    <p:sldId id="28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787"/>
    <p:restoredTop sz="90891" autoAdjust="0"/>
  </p:normalViewPr>
  <p:slideViewPr>
    <p:cSldViewPr>
      <p:cViewPr varScale="1">
        <p:scale>
          <a:sx n="83" d="100"/>
          <a:sy n="83" d="100"/>
        </p:scale>
        <p:origin x="9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C75B96-9D01-4125-A9A0-BDA5F77E2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9439D9-7C1C-4790-9A37-FAC7B74AC2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F20EB8-FE13-48C5-B5BA-A72FBC9AB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9AC32A-12CC-4D1A-9C66-D2A3DE83E7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54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610907-7C42-4906-8BF2-93404761E7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ADB7AE-12F7-4675-8D95-ECA5A96574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F720D1-B060-44F5-A6B8-FAB3B5925E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994C6-4E8A-4EC7-AA06-7CF596A21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290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8ABC86-CFBF-4DCF-A810-5C1C288AC6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F6EDB1-BD3A-4BA6-B9A4-1E6009A71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01CA38-4F95-4C08-B114-D89D77E75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2C222-5763-4773-B4FD-B594614BCC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66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9314F3-F78F-42AA-9FE1-05F282D115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BBCE35-60C1-45FD-A1F8-32C5E1C50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E4EDBF-BEBA-4C70-A827-D5A5A0127D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C9A7D-5C57-4CCD-8C14-4235E78804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68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6802C7-D38A-463E-B8CD-B29F16FE7A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036A95-9ECB-414D-A99E-DBA9D4F3F3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A2CECE-70D1-4D05-8F51-A21024538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E6AA68-D113-4AAC-ABBC-1B38D404AF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BDBC2-03F7-4556-8580-9B2627D0B8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F09763-A3B3-4C18-9E67-0C7381CC4E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B56BE-AABC-4ECC-B814-FF6B34632E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4D7DA-28D3-4F45-A91B-25FC2D6E4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572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ACC4BCA-F686-4B62-BF84-A52F7933C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A22C6C-70F4-43DA-92ED-65BC3CCB43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111A40A-7138-418B-88DE-C4F4B6BC84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F1EDB-1486-4563-A1AC-39E8B1C571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56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06DC7CE-6011-438F-AB03-C25A856B9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8557AEA-8331-48A8-8F8E-2D74CFE593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E6D1B7C-FBE4-475C-99B3-6064C5AC6B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1036D-A3CE-481A-B565-088ECA01C5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802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C297CFE-6D06-4D2E-8EB1-4928031D99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8F8FF81-F5A9-45CF-8D47-E07A278625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38A31B2-7832-4A18-A4A0-C53FF94077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6F637E-27E0-4C22-9EC8-2C801ABE7F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09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6A4079-4AB8-403D-951B-5CFC209442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D3ADA4-5B11-4B1D-A584-30191697FA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C20F9D-1889-4E12-BD51-2482D7E163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2FA5D1-D827-45FA-A13A-EA0EECA8EA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73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DDD936-A888-45E4-BBF1-D5E9EDE4A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DB8628-AFEE-45C2-9F56-4639EF120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0C6438-7EDB-46C7-9C68-E9955A4B0B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2F58F-ECA4-48DB-BA47-14052C2274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88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82C0E5F-361F-441F-A08C-A79F45E05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ECAD69E-B72D-4DF1-A361-C3961F8621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926317A-DBC2-4D17-867D-DEE44DBAB5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BE68E3-12AB-499C-B912-B22EDF539CD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13C37E7-E54E-4806-AA8C-421DEDBE73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710936-FA14-49EE-BAB6-9A0998910F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BF40F78-B944-4908-9094-5F27B3BE0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en-US" sz="28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The resurrection of Christ is the most important event in the history of mankind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en-US" sz="28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What makes the resurrection of Christ so important to us today?</a:t>
            </a:r>
          </a:p>
        </p:txBody>
      </p:sp>
      <p:sp>
        <p:nvSpPr>
          <p:cNvPr id="2051" name="WordArt 3">
            <a:extLst>
              <a:ext uri="{FF2B5EF4-FFF2-40B4-BE49-F238E27FC236}">
                <a16:creationId xmlns:a16="http://schemas.microsoft.com/office/drawing/2014/main" id="{C85BE964-6C10-4C95-82AC-F8EDAC309467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04800" y="228600"/>
            <a:ext cx="853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Plump MT"/>
              </a:rPr>
              <a:t>WHAT THE RESURRECTION MEANS TO US 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4F572EA1-3316-4456-889A-027772BBF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85800"/>
            <a:ext cx="365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Acts 13:26-33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02EA434-F34F-4221-932D-05E2DFD24B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en-US" sz="2800" b="1">
                <a:solidFill>
                  <a:srgbClr val="00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IT SPEAKS OF A LIVING SAVIOR Acts 1:3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The angels said, "Why do you seek the living among the dead?" Lk 24:4-5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The resurrection was the crowning miracle proving Jesus was the Messiah Rom 1:4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Had the Lord remained in that grave and returned to dust, there would be no hope for deliverance from sin and death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Death could not conquer Jesus Christ Acts 2:23-24 </a:t>
            </a:r>
          </a:p>
          <a:p>
            <a:pPr lvl="2">
              <a:lnSpc>
                <a:spcPct val="80000"/>
              </a:lnSpc>
              <a:spcBef>
                <a:spcPct val="40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His resurrection was His victory </a:t>
            </a:r>
          </a:p>
          <a:p>
            <a:pPr lvl="2">
              <a:lnSpc>
                <a:spcPct val="80000"/>
              </a:lnSpc>
              <a:spcBef>
                <a:spcPct val="40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The final proof of all that He claimed to be</a:t>
            </a:r>
          </a:p>
        </p:txBody>
      </p:sp>
      <p:sp>
        <p:nvSpPr>
          <p:cNvPr id="3075" name="WordArt 3">
            <a:extLst>
              <a:ext uri="{FF2B5EF4-FFF2-40B4-BE49-F238E27FC236}">
                <a16:creationId xmlns:a16="http://schemas.microsoft.com/office/drawing/2014/main" id="{5C67F58E-7176-4BF7-BEF4-A691ACB3CC0F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04800" y="228600"/>
            <a:ext cx="853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Plump MT"/>
              </a:rPr>
              <a:t>WHAT THE RESURRECTION MEANS TO US 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CEF08FE6-B93D-46C1-BE61-7EDC2FA84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85800"/>
            <a:ext cx="365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Acts 13:26-33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978AF35-A8B9-4644-A5D1-A964DA018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en-US" sz="2800" b="1">
                <a:solidFill>
                  <a:srgbClr val="00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IT TELLS US OF THE POWER OF GOD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Many question reality of the resurrection and offer flimsy theories </a:t>
            </a:r>
          </a:p>
          <a:p>
            <a:pPr lvl="2">
              <a:lnSpc>
                <a:spcPct val="80000"/>
              </a:lnSpc>
              <a:spcBef>
                <a:spcPct val="40000"/>
              </a:spcBef>
            </a:pPr>
            <a:r>
              <a:rPr lang="en-US" altLang="en-US" sz="2000" b="1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"The swoon theory - they went to wrong tomb - disciples stole body, etc., etc. </a:t>
            </a:r>
          </a:p>
          <a:p>
            <a:pPr lvl="2">
              <a:lnSpc>
                <a:spcPct val="80000"/>
              </a:lnSpc>
              <a:spcBef>
                <a:spcPct val="40000"/>
              </a:spcBef>
            </a:pPr>
            <a:r>
              <a:rPr lang="en-US" altLang="en-US" sz="2000" b="1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Such is simply questioning the power of God, but "is anything too hard for the Lord?" Gen 18:14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God's power is clearly demonstrated in the resurrection Rom 1:4; Eph 1:15-21; </a:t>
            </a:r>
          </a:p>
          <a:p>
            <a:pPr lvl="2">
              <a:lnSpc>
                <a:spcPct val="80000"/>
              </a:lnSpc>
              <a:spcBef>
                <a:spcPct val="40000"/>
              </a:spcBef>
            </a:pPr>
            <a:r>
              <a:rPr lang="en-US" altLang="en-US" sz="2000" b="1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Jesus lives by the power of God, we live with Him through the same power 2Cor 13:4</a:t>
            </a:r>
          </a:p>
          <a:p>
            <a:pPr lvl="2">
              <a:lnSpc>
                <a:spcPct val="80000"/>
              </a:lnSpc>
              <a:spcBef>
                <a:spcPct val="40000"/>
              </a:spcBef>
            </a:pPr>
            <a:r>
              <a:rPr lang="en-US" altLang="en-US" sz="2000" b="1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The God who created all things and raised Jesus will have no problem raising all the dead, whether drowned at sea, cremated, or decayed into dust</a:t>
            </a:r>
          </a:p>
        </p:txBody>
      </p:sp>
      <p:sp>
        <p:nvSpPr>
          <p:cNvPr id="4099" name="WordArt 3">
            <a:extLst>
              <a:ext uri="{FF2B5EF4-FFF2-40B4-BE49-F238E27FC236}">
                <a16:creationId xmlns:a16="http://schemas.microsoft.com/office/drawing/2014/main" id="{1DB54536-B5BA-4191-BF46-C205B508DA84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04800" y="228600"/>
            <a:ext cx="853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Plump MT"/>
              </a:rPr>
              <a:t>WHAT THE RESURRECTION MEANS TO US 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6B900B4A-D4F9-4A8E-BC8A-4641C4389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85800"/>
            <a:ext cx="365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Acts 13:26-33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394DF5F-5B6F-49FB-BA25-467BE32AF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en-US" sz="2800" b="1">
                <a:solidFill>
                  <a:srgbClr val="00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IT VALIDATES CHRISTIANITY</a:t>
            </a:r>
            <a:r>
              <a:rPr lang="en-US" altLang="en-US" sz="28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The foundation of the early Christian movement is Christ crucified, buried, and raised in glorious and matchless power Acts 2:22-32; 13:26-33; 17:18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Paul shows that if Christ is not raised, the whole system falls apart 1Cor 15:13-21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If Christ is not risen, the cornerstone is taken out of the Christian faith and the hopes that men and women have built on Jesus crumble to the ground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Righteousness or justification is imputed to those who have faith in God who raised Jesus from the dead Rom 4:22-25 </a:t>
            </a:r>
          </a:p>
        </p:txBody>
      </p:sp>
      <p:sp>
        <p:nvSpPr>
          <p:cNvPr id="5123" name="WordArt 3">
            <a:extLst>
              <a:ext uri="{FF2B5EF4-FFF2-40B4-BE49-F238E27FC236}">
                <a16:creationId xmlns:a16="http://schemas.microsoft.com/office/drawing/2014/main" id="{27233689-FBFE-4901-8813-66A58B3DC2A2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04800" y="228600"/>
            <a:ext cx="853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Plump MT"/>
              </a:rPr>
              <a:t>WHAT THE RESURRECTION MEANS TO US 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28DB4A56-897C-4834-8FE2-9650E3819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85800"/>
            <a:ext cx="365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Acts 13:26-33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6972188-26A7-4AF7-955B-4F2899933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en-US" sz="2800" b="1">
                <a:solidFill>
                  <a:srgbClr val="00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IT IS THE FOUNDATION FOR HOPE BEYOND GRAVE 1Cor 6:14; 2Cor 4:14</a:t>
            </a:r>
            <a:r>
              <a:rPr lang="en-US" altLang="en-US" sz="28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Lord's resurrection promises resurrection of others 1Cor 15:42-49; Jhn 11:23-25; Jhn 5:28-29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When loved ones die and pass into the other world, there is hope; and we have the same hope of life beyond the grave</a:t>
            </a:r>
          </a:p>
        </p:txBody>
      </p:sp>
      <p:sp>
        <p:nvSpPr>
          <p:cNvPr id="6147" name="WordArt 3">
            <a:extLst>
              <a:ext uri="{FF2B5EF4-FFF2-40B4-BE49-F238E27FC236}">
                <a16:creationId xmlns:a16="http://schemas.microsoft.com/office/drawing/2014/main" id="{0384993D-05EA-4613-B7A2-7AD9BDDD5727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04800" y="228600"/>
            <a:ext cx="853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Plump MT"/>
              </a:rPr>
              <a:t>WHAT THE RESURRECTION MEANS TO US 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E88D3797-1944-4073-8CD9-75F315D4A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85800"/>
            <a:ext cx="365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Acts 13:26-33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B4A3890-B571-4545-8D0C-C0B0579A5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en-US" sz="2800" b="1">
                <a:solidFill>
                  <a:srgbClr val="00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IT GIVES ASSURANCE OF JUDGMENT </a:t>
            </a:r>
            <a:br>
              <a:rPr lang="en-US" altLang="en-US" sz="2800" b="1">
                <a:solidFill>
                  <a:srgbClr val="00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en-US" altLang="en-US" sz="2800" b="1">
                <a:solidFill>
                  <a:srgbClr val="00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Acts 17:30-31</a:t>
            </a:r>
            <a:r>
              <a:rPr lang="en-US" altLang="en-US" sz="28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There is coming a great day when God will judge all men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Just as He raised Christ, He will someday judge all men by Christ John 5:21-22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Through Christ we are delivered from the fear of death and judgment Heb 2:14-15</a:t>
            </a:r>
          </a:p>
        </p:txBody>
      </p:sp>
      <p:sp>
        <p:nvSpPr>
          <p:cNvPr id="7171" name="WordArt 3">
            <a:extLst>
              <a:ext uri="{FF2B5EF4-FFF2-40B4-BE49-F238E27FC236}">
                <a16:creationId xmlns:a16="http://schemas.microsoft.com/office/drawing/2014/main" id="{A9A23D08-7F8F-4BBA-8E2F-C90843E0A734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04800" y="228600"/>
            <a:ext cx="853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Plump MT"/>
              </a:rPr>
              <a:t>WHAT THE RESURRECTION MEANS TO US 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7625AC50-7E1C-4E08-BEEA-E178CB5A7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85800"/>
            <a:ext cx="365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Acts 13:26-33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85EC13E-1D0D-4A78-AAA9-AE139560A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en-US" sz="28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We begin our journey as Christians through the resurrection 1Pet 3:21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en-US" sz="28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We continue our journey through a living hope brought about by the resurrection 1Pet 1:3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en-US" sz="2800" b="1">
                <a:solidFill>
                  <a:srgbClr val="FFFF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The Spirit of Him who raised Jesus from the dead needs to continually dwell in us Rom 8:11</a:t>
            </a:r>
            <a:endParaRPr lang="en-US" altLang="en-US" sz="2800" b="1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8195" name="WordArt 3">
            <a:extLst>
              <a:ext uri="{FF2B5EF4-FFF2-40B4-BE49-F238E27FC236}">
                <a16:creationId xmlns:a16="http://schemas.microsoft.com/office/drawing/2014/main" id="{F554F073-0880-4AE2-A23E-440A91B9718F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04800" y="228600"/>
            <a:ext cx="853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Plump MT"/>
              </a:rPr>
              <a:t>WHAT THE RESURRECTION MEANS TO US 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9DEE0FC2-89C1-4406-A0B3-3A9484855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85800"/>
            <a:ext cx="365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Acts 13:26-33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Settings\Dad\Application Data\Microsoft\Internet Explorer\Quick Launch\Blank Presentation.pot</Template>
  <TotalTime>87</TotalTime>
  <Words>482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Times New Roman</vt:lpstr>
      <vt:lpstr>Arial</vt:lpstr>
      <vt:lpstr>Calibri</vt:lpstr>
      <vt:lpstr>Arial Narrow</vt:lpstr>
      <vt:lpstr>Arial Black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L Henderson</dc:creator>
  <cp:lastModifiedBy>Ross Ward</cp:lastModifiedBy>
  <cp:revision>9</cp:revision>
  <dcterms:created xsi:type="dcterms:W3CDTF">2008-08-13T14:58:03Z</dcterms:created>
  <dcterms:modified xsi:type="dcterms:W3CDTF">2019-09-09T12:46:49Z</dcterms:modified>
</cp:coreProperties>
</file>