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0"/>
  </p:notesMasterIdLst>
  <p:sldIdLst>
    <p:sldId id="259" r:id="rId3"/>
    <p:sldId id="282" r:id="rId4"/>
    <p:sldId id="298" r:id="rId5"/>
    <p:sldId id="299" r:id="rId6"/>
    <p:sldId id="296" r:id="rId7"/>
    <p:sldId id="297" r:id="rId8"/>
    <p:sldId id="289" r:id="rId9"/>
    <p:sldId id="300" r:id="rId10"/>
    <p:sldId id="291" r:id="rId11"/>
    <p:sldId id="292" r:id="rId12"/>
    <p:sldId id="293" r:id="rId13"/>
    <p:sldId id="301" r:id="rId14"/>
    <p:sldId id="290" r:id="rId15"/>
    <p:sldId id="302" r:id="rId16"/>
    <p:sldId id="303" r:id="rId17"/>
    <p:sldId id="287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127" autoAdjust="0"/>
  </p:normalViewPr>
  <p:slideViewPr>
    <p:cSldViewPr showGuides="1">
      <p:cViewPr varScale="1">
        <p:scale>
          <a:sx n="76" d="100"/>
          <a:sy n="76" d="100"/>
        </p:scale>
        <p:origin x="17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7AF71-3194-4237-A305-7D1955EDEB0C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D8054-7F9B-4ACB-B971-667A2E275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35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D8054-7F9B-4ACB-B971-667A2E275A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92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are prophecies about the wrongs done to him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Ridicule, mockery, and how he responded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prophecies that relate to this these type of events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D8054-7F9B-4ACB-B971-667A2E275A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020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Repeat from last lesson; fits the category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D8054-7F9B-4ACB-B971-667A2E275A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32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Could be viewed a mockery;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D8054-7F9B-4ACB-B971-667A2E275A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03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>
            <a:noAutofit/>
          </a:bodyPr>
          <a:lstStyle/>
          <a:p>
            <a:endParaRPr lang="en-US" sz="120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2514216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E18FA-B0AC-4B87-BD7B-3A978604D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7CB3FE-8FDC-4E2C-A04F-7357601E0F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12000"/>
          </a:xfrm>
          <a:prstGeom prst="rect">
            <a:avLst/>
          </a:prstGeom>
        </p:spPr>
      </p:pic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65C697F2-CEEB-4CAD-AC8F-F6D4AFEE8A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0800" y="4267200"/>
            <a:ext cx="4724400" cy="914400"/>
          </a:xfrm>
          <a:prstGeom prst="roundRect">
            <a:avLst/>
          </a:prstGeo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rgbClr val="C00000"/>
                </a:solidFill>
                <a:latin typeface="Arial Nova" panose="020B05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232949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AE90E-9BB5-4C6D-97CF-07AFEA16E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1"/>
          </a:xfrm>
        </p:spPr>
        <p:txBody>
          <a:bodyPr>
            <a:noAutofit/>
          </a:bodyPr>
          <a:lstStyle>
            <a:lvl1pPr>
              <a:defRPr sz="5400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ECF4AA-43AC-4EA8-BE33-5A55780A7B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48" y="5572643"/>
            <a:ext cx="8879176" cy="1254184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31E59EC-22A7-4043-BC37-4FED6EF86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1219202"/>
            <a:ext cx="8305800" cy="4495798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None/>
              <a:defRPr sz="3600" b="1">
                <a:solidFill>
                  <a:srgbClr val="FF0000"/>
                </a:solidFill>
              </a:defRPr>
            </a:lvl1pPr>
            <a:lvl2pPr marL="457200" indent="-457200">
              <a:spcBef>
                <a:spcPts val="4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Char char="v"/>
              <a:defRPr sz="3600">
                <a:solidFill>
                  <a:srgbClr val="FF0000"/>
                </a:solidFill>
              </a:defRPr>
            </a:lvl2pPr>
            <a:lvl3pPr marL="800100" indent="-342900">
              <a:spcBef>
                <a:spcPts val="4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Char char="Ø"/>
              <a:defRPr sz="3200">
                <a:solidFill>
                  <a:srgbClr val="FF0000"/>
                </a:solidFill>
              </a:defRPr>
            </a:lvl3pPr>
            <a:lvl4pPr marL="1143000" indent="-228600">
              <a:spcBef>
                <a:spcPts val="4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q"/>
              <a:defRPr>
                <a:solidFill>
                  <a:srgbClr val="FF0000"/>
                </a:solidFill>
              </a:defRPr>
            </a:lvl4pPr>
            <a:lvl5pPr>
              <a:spcBef>
                <a:spcPts val="400"/>
              </a:spcBef>
              <a:spcAft>
                <a:spcPts val="0"/>
              </a:spcAft>
              <a:defRPr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9AC780-3286-4066-9BC8-FE2A6355349A}"/>
              </a:ext>
            </a:extLst>
          </p:cNvPr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88900" cmpd="dbl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707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9F80865-C9C1-4C40-A514-88BE00CAA8CA}"/>
              </a:ext>
            </a:extLst>
          </p:cNvPr>
          <p:cNvSpPr/>
          <p:nvPr userDrawn="1"/>
        </p:nvSpPr>
        <p:spPr>
          <a:xfrm>
            <a:off x="381000" y="1570366"/>
            <a:ext cx="2667000" cy="914400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/>
          <a:lstStyle/>
          <a:p>
            <a:r>
              <a:rPr lang="en-US" sz="2800" dirty="0">
                <a:solidFill>
                  <a:srgbClr val="C00000"/>
                </a:solidFill>
                <a:latin typeface="Gill Sans MT" pitchFamily="34" charset="0"/>
              </a:rPr>
              <a:t>Prophecy</a:t>
            </a:r>
            <a:endParaRPr lang="en-US" sz="2400" dirty="0">
              <a:solidFill>
                <a:srgbClr val="C00000"/>
              </a:solidFill>
              <a:latin typeface="Gill Sans MT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493E07-DCF2-4C39-8322-87F22F721DB5}"/>
              </a:ext>
            </a:extLst>
          </p:cNvPr>
          <p:cNvSpPr txBox="1"/>
          <p:nvPr userDrawn="1"/>
        </p:nvSpPr>
        <p:spPr>
          <a:xfrm>
            <a:off x="381000" y="157036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solidFill>
                  <a:srgbClr val="C00000"/>
                </a:solidFill>
                <a:latin typeface="Calisto MT" pitchFamily="18" charset="0"/>
              </a:rPr>
              <a:t>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064DD2-6EED-467C-B63A-6785FA2DBF32}"/>
              </a:ext>
            </a:extLst>
          </p:cNvPr>
          <p:cNvCxnSpPr/>
          <p:nvPr userDrawn="1"/>
        </p:nvCxnSpPr>
        <p:spPr>
          <a:xfrm rot="5400000">
            <a:off x="724694" y="2026772"/>
            <a:ext cx="685800" cy="1588"/>
          </a:xfrm>
          <a:prstGeom prst="line">
            <a:avLst/>
          </a:prstGeom>
          <a:ln w="31750">
            <a:solidFill>
              <a:srgbClr val="FF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E1FCD5C9-9B52-4BA7-B927-8AEB8E352D0C}"/>
              </a:ext>
            </a:extLst>
          </p:cNvPr>
          <p:cNvSpPr/>
          <p:nvPr userDrawn="1"/>
        </p:nvSpPr>
        <p:spPr>
          <a:xfrm>
            <a:off x="3235036" y="1570366"/>
            <a:ext cx="2667000" cy="914400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/>
          <a:lstStyle/>
          <a:p>
            <a:r>
              <a:rPr lang="en-US" sz="2400" dirty="0">
                <a:solidFill>
                  <a:srgbClr val="C00000"/>
                </a:solidFill>
                <a:latin typeface="Gill Sans MT" pitchFamily="34" charset="0"/>
              </a:rPr>
              <a:t>OT Ref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8AA20C-B9A4-465F-B6E1-3835F8B6E306}"/>
              </a:ext>
            </a:extLst>
          </p:cNvPr>
          <p:cNvSpPr txBox="1"/>
          <p:nvPr userDrawn="1"/>
        </p:nvSpPr>
        <p:spPr>
          <a:xfrm>
            <a:off x="3235036" y="157036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solidFill>
                  <a:srgbClr val="C00000"/>
                </a:solidFill>
                <a:latin typeface="Calisto MT" pitchFamily="18" charset="0"/>
              </a:rPr>
              <a:t>2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6F8E69A-2597-4133-9487-4060712095E2}"/>
              </a:ext>
            </a:extLst>
          </p:cNvPr>
          <p:cNvCxnSpPr/>
          <p:nvPr userDrawn="1"/>
        </p:nvCxnSpPr>
        <p:spPr>
          <a:xfrm rot="5400000">
            <a:off x="3578730" y="2026772"/>
            <a:ext cx="685800" cy="1588"/>
          </a:xfrm>
          <a:prstGeom prst="line">
            <a:avLst/>
          </a:prstGeom>
          <a:ln w="31750">
            <a:solidFill>
              <a:srgbClr val="FF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A227D638-32A8-4E2B-8ABB-CF5BB4ABB24A}"/>
              </a:ext>
            </a:extLst>
          </p:cNvPr>
          <p:cNvSpPr/>
          <p:nvPr userDrawn="1"/>
        </p:nvSpPr>
        <p:spPr>
          <a:xfrm>
            <a:off x="6096000" y="1570366"/>
            <a:ext cx="2667000" cy="914400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/>
          <a:lstStyle/>
          <a:p>
            <a:r>
              <a:rPr lang="en-US" sz="2400" dirty="0">
                <a:solidFill>
                  <a:srgbClr val="C00000"/>
                </a:solidFill>
                <a:latin typeface="Gill Sans MT" pitchFamily="34" charset="0"/>
              </a:rPr>
              <a:t>NT Fulfill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259C31-D859-44D3-BE49-5A8E3D99FD85}"/>
              </a:ext>
            </a:extLst>
          </p:cNvPr>
          <p:cNvSpPr txBox="1"/>
          <p:nvPr userDrawn="1"/>
        </p:nvSpPr>
        <p:spPr>
          <a:xfrm>
            <a:off x="6096000" y="157036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solidFill>
                  <a:srgbClr val="C00000"/>
                </a:solidFill>
                <a:latin typeface="Calisto MT" pitchFamily="18" charset="0"/>
              </a:rPr>
              <a:t>3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7FB84FB-EA89-4909-82AD-2C463354AE93}"/>
              </a:ext>
            </a:extLst>
          </p:cNvPr>
          <p:cNvCxnSpPr/>
          <p:nvPr userDrawn="1"/>
        </p:nvCxnSpPr>
        <p:spPr>
          <a:xfrm rot="5400000">
            <a:off x="6439694" y="2026772"/>
            <a:ext cx="685800" cy="1588"/>
          </a:xfrm>
          <a:prstGeom prst="line">
            <a:avLst/>
          </a:prstGeom>
          <a:ln w="31750">
            <a:solidFill>
              <a:srgbClr val="FF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035132ED-BCD1-40B0-9C29-F79B3366E3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48" y="5572643"/>
            <a:ext cx="8879176" cy="1254184"/>
          </a:xfrm>
          <a:prstGeom prst="rect">
            <a:avLst/>
          </a:prstGeom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FB7ADDE-2319-4343-BDF0-17E38874A4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27" y="152400"/>
            <a:ext cx="9144000" cy="125412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5400">
                <a:solidFill>
                  <a:schemeClr val="tx1">
                    <a:lumMod val="95000"/>
                    <a:lumOff val="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914908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57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E906FF9-C339-405E-AAB4-C401BF41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8CC363-76B8-4027-94D9-757502B498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Isa 53:1-12</a:t>
            </a:r>
          </a:p>
        </p:txBody>
      </p:sp>
    </p:spTree>
    <p:extLst>
      <p:ext uri="{BB962C8B-B14F-4D97-AF65-F5344CB8AC3E}">
        <p14:creationId xmlns:p14="http://schemas.microsoft.com/office/powerpoint/2010/main" val="3217156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the Cross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Suffered Great Injury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Isa 53:4-6, Wounded and Bruised</a:t>
            </a:r>
          </a:p>
          <a:p>
            <a:pPr lvl="2"/>
            <a:r>
              <a:rPr lang="en-US" dirty="0"/>
              <a:t>Isa 50:6, I gave my back to the </a:t>
            </a:r>
            <a:r>
              <a:rPr lang="en-US" dirty="0" err="1"/>
              <a:t>smiters</a:t>
            </a:r>
            <a:r>
              <a:rPr lang="en-US" dirty="0"/>
              <a:t>, and my cheeks to them that plucked off the hair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I Pet 2:21-25, Peter summarizes his affliction</a:t>
            </a:r>
          </a:p>
          <a:p>
            <a:pPr lvl="2"/>
            <a:r>
              <a:rPr lang="en-US" dirty="0"/>
              <a:t>Mt 26:67-68, they spit in his face, and buffeted him</a:t>
            </a:r>
          </a:p>
        </p:txBody>
      </p:sp>
    </p:spTree>
    <p:extLst>
      <p:ext uri="{BB962C8B-B14F-4D97-AF65-F5344CB8AC3E}">
        <p14:creationId xmlns:p14="http://schemas.microsoft.com/office/powerpoint/2010/main" val="376742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the Cross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Suffered Great Injury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Ps 22:15, Became Very Thirsty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Jn 19:28-30, I thirst</a:t>
            </a:r>
          </a:p>
        </p:txBody>
      </p:sp>
    </p:spTree>
    <p:extLst>
      <p:ext uri="{BB962C8B-B14F-4D97-AF65-F5344CB8AC3E}">
        <p14:creationId xmlns:p14="http://schemas.microsoft.com/office/powerpoint/2010/main" val="374755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the Cross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Suffered Great Injury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Ps 69:21, Gave Gall and Vinegar to Drink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Mt 27:32-34, executioners gave him vinegar to drink mingled with gall</a:t>
            </a:r>
          </a:p>
          <a:p>
            <a:pPr lvl="2"/>
            <a:r>
              <a:rPr lang="en-US" dirty="0"/>
              <a:t>Jn 19:28-30, on the cross they filled a sponge with vinegar and put it to his mouth</a:t>
            </a:r>
          </a:p>
        </p:txBody>
      </p:sp>
    </p:spTree>
    <p:extLst>
      <p:ext uri="{BB962C8B-B14F-4D97-AF65-F5344CB8AC3E}">
        <p14:creationId xmlns:p14="http://schemas.microsoft.com/office/powerpoint/2010/main" val="125160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the Cross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Suffered Great Injury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Ps 22:16, they pierced my hands and my feet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Lk 23:33, crucifixion of Jesus</a:t>
            </a:r>
          </a:p>
          <a:p>
            <a:pPr lvl="2"/>
            <a:r>
              <a:rPr lang="en-US" dirty="0"/>
              <a:t>Jn 20:27, Thomas seeing Jesus wounds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82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the Cross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Suffered Great Injury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Zach 12:10, pierced 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Jn 19:31-37, Soldiers thrust a spear into his side</a:t>
            </a:r>
          </a:p>
          <a:p>
            <a:pPr lvl="2"/>
            <a:r>
              <a:rPr lang="en-US" dirty="0"/>
              <a:t>Jn20:27, Thomas seeing Jesus </a:t>
            </a:r>
          </a:p>
        </p:txBody>
      </p:sp>
    </p:spTree>
    <p:extLst>
      <p:ext uri="{BB962C8B-B14F-4D97-AF65-F5344CB8AC3E}">
        <p14:creationId xmlns:p14="http://schemas.microsoft.com/office/powerpoint/2010/main" val="318922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the Cross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Dreadful Day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Amos 8:9, Darkness over the land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Mt 27:45-46, darkness from 6</a:t>
            </a:r>
            <a:r>
              <a:rPr lang="en-US" baseline="30000" dirty="0"/>
              <a:t>th</a:t>
            </a:r>
            <a:r>
              <a:rPr lang="en-US" dirty="0"/>
              <a:t> – 9</a:t>
            </a:r>
            <a:r>
              <a:rPr lang="en-US" baseline="30000" dirty="0"/>
              <a:t>th</a:t>
            </a:r>
            <a:r>
              <a:rPr lang="en-US" dirty="0"/>
              <a:t> hour</a:t>
            </a:r>
          </a:p>
        </p:txBody>
      </p:sp>
    </p:spTree>
    <p:extLst>
      <p:ext uri="{BB962C8B-B14F-4D97-AF65-F5344CB8AC3E}">
        <p14:creationId xmlns:p14="http://schemas.microsoft.com/office/powerpoint/2010/main" val="179001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the Cross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Suffered Great Wrong and Injury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Isa 53:12, Prayed for enemies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Lk 23:34, forgive them</a:t>
            </a:r>
          </a:p>
        </p:txBody>
      </p:sp>
    </p:spTree>
    <p:extLst>
      <p:ext uri="{BB962C8B-B14F-4D97-AF65-F5344CB8AC3E}">
        <p14:creationId xmlns:p14="http://schemas.microsoft.com/office/powerpoint/2010/main" val="302944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096000" y="2484766"/>
            <a:ext cx="2667000" cy="307783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>
                  <a:lumMod val="90000"/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tlCol="0" anchor="t" anchorCtr="0">
            <a:normAutofit/>
          </a:bodyPr>
          <a:lstStyle/>
          <a:p>
            <a:r>
              <a:rPr lang="en-US" sz="2600">
                <a:solidFill>
                  <a:srgbClr val="C00000"/>
                </a:solidFill>
                <a:latin typeface="Gill Sans MT" pitchFamily="34" charset="0"/>
              </a:rPr>
              <a:t>Mt </a:t>
            </a:r>
            <a:r>
              <a:rPr lang="en-US" sz="2600" dirty="0">
                <a:solidFill>
                  <a:srgbClr val="C00000"/>
                </a:solidFill>
                <a:latin typeface="Gill Sans MT" pitchFamily="34" charset="0"/>
              </a:rPr>
              <a:t>27.57-60</a:t>
            </a:r>
          </a:p>
          <a:p>
            <a:r>
              <a:rPr lang="en-US" sz="2600" dirty="0">
                <a:solidFill>
                  <a:srgbClr val="C00000"/>
                </a:solidFill>
                <a:latin typeface="Gill Sans MT" pitchFamily="34" charset="0"/>
              </a:rPr>
              <a:t>Mt 28.6, Act 2.22ff</a:t>
            </a:r>
          </a:p>
          <a:p>
            <a:r>
              <a:rPr lang="en-US" sz="2600" dirty="0">
                <a:solidFill>
                  <a:srgbClr val="C00000"/>
                </a:solidFill>
                <a:latin typeface="Gill Sans MT" pitchFamily="34" charset="0"/>
              </a:rPr>
              <a:t>Lk 24.51, Act 1.9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200400" y="2484766"/>
            <a:ext cx="2701636" cy="307783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>
                  <a:lumMod val="90000"/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tlCol="0" anchor="t" anchorCtr="0">
            <a:normAutofit/>
          </a:bodyPr>
          <a:lstStyle/>
          <a:p>
            <a:r>
              <a:rPr lang="en-US" sz="2600" dirty="0">
                <a:solidFill>
                  <a:srgbClr val="C00000"/>
                </a:solidFill>
                <a:latin typeface="Gill Sans MT" pitchFamily="34" charset="0"/>
              </a:rPr>
              <a:t>Isa 53.9</a:t>
            </a:r>
          </a:p>
          <a:p>
            <a:r>
              <a:rPr lang="en-US" sz="2600" dirty="0">
                <a:solidFill>
                  <a:srgbClr val="C00000"/>
                </a:solidFill>
                <a:latin typeface="Gill Sans MT" pitchFamily="34" charset="0"/>
              </a:rPr>
              <a:t>Ps 16.10</a:t>
            </a:r>
          </a:p>
          <a:p>
            <a:r>
              <a:rPr lang="en-US" sz="2600" dirty="0">
                <a:solidFill>
                  <a:srgbClr val="C00000"/>
                </a:solidFill>
                <a:latin typeface="Gill Sans MT" pitchFamily="34" charset="0"/>
              </a:rPr>
              <a:t>Ps 68.18</a:t>
            </a:r>
          </a:p>
          <a:p>
            <a:endParaRPr lang="en-US" sz="2600" dirty="0">
              <a:solidFill>
                <a:srgbClr val="C00000"/>
              </a:solidFill>
              <a:latin typeface="Gill Sans MT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4543" y="2484766"/>
            <a:ext cx="2667000" cy="307783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>
                  <a:lumMod val="90000"/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tlCol="0" anchor="t" anchorCtr="0">
            <a:normAutofit/>
          </a:bodyPr>
          <a:lstStyle/>
          <a:p>
            <a:r>
              <a:rPr lang="en-US" sz="2600" dirty="0">
                <a:solidFill>
                  <a:srgbClr val="C00000"/>
                </a:solidFill>
                <a:latin typeface="Gill Sans MT" pitchFamily="34" charset="0"/>
              </a:rPr>
              <a:t>Buried w/rich</a:t>
            </a:r>
          </a:p>
          <a:p>
            <a:r>
              <a:rPr lang="en-US" sz="2600" dirty="0">
                <a:solidFill>
                  <a:srgbClr val="C00000"/>
                </a:solidFill>
                <a:latin typeface="Gill Sans MT" pitchFamily="34" charset="0"/>
              </a:rPr>
              <a:t>Arise from dead</a:t>
            </a:r>
          </a:p>
          <a:p>
            <a:r>
              <a:rPr lang="en-US" sz="2600" dirty="0">
                <a:solidFill>
                  <a:srgbClr val="C00000"/>
                </a:solidFill>
                <a:latin typeface="Gill Sans MT" pitchFamily="34" charset="0"/>
              </a:rPr>
              <a:t>Ascend to heaven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EDBB7E-54E4-4083-881C-5CB72E7D5F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Prophecies of His Death</a:t>
            </a:r>
          </a:p>
        </p:txBody>
      </p:sp>
    </p:spTree>
    <p:extLst>
      <p:ext uri="{BB962C8B-B14F-4D97-AF65-F5344CB8AC3E}">
        <p14:creationId xmlns:p14="http://schemas.microsoft.com/office/powerpoint/2010/main" val="28436786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the Cross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 Pet 2:22-24, Who did no sin, neither was guile found in his mouth:23 Who, when he was reviled, reviled not again; when he suffered, he threatened not; but committed himself to him that judges righteously: 24 Who his own self bare our sins in his own body on the tree, that we, being dead to sins, should live unto righteousness: by whose stripes ye were healed</a:t>
            </a:r>
          </a:p>
        </p:txBody>
      </p:sp>
    </p:spTree>
    <p:extLst>
      <p:ext uri="{BB962C8B-B14F-4D97-AF65-F5344CB8AC3E}">
        <p14:creationId xmlns:p14="http://schemas.microsoft.com/office/powerpoint/2010/main" val="97421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the Cross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Reviled but did not revile; he suffered but did not threatened </a:t>
            </a:r>
          </a:p>
          <a:p>
            <a:pPr lvl="1"/>
            <a:r>
              <a:rPr lang="en-US" dirty="0"/>
              <a:t>Suffered and endured great wrong without retaliation </a:t>
            </a:r>
          </a:p>
        </p:txBody>
      </p:sp>
    </p:spTree>
    <p:extLst>
      <p:ext uri="{BB962C8B-B14F-4D97-AF65-F5344CB8AC3E}">
        <p14:creationId xmlns:p14="http://schemas.microsoft.com/office/powerpoint/2010/main" val="184492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the Cross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Suffered Great Wrong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Isa 53:7-8, He was oppressed, and he was afflicted, yet he opened not his mouth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Mt 27:12-14, trial before Pilate</a:t>
            </a:r>
          </a:p>
          <a:p>
            <a:pPr lvl="2"/>
            <a:r>
              <a:rPr lang="en-US" dirty="0"/>
              <a:t>Jn 18:12-19:16, details of this trial</a:t>
            </a:r>
          </a:p>
        </p:txBody>
      </p:sp>
    </p:spTree>
    <p:extLst>
      <p:ext uri="{BB962C8B-B14F-4D97-AF65-F5344CB8AC3E}">
        <p14:creationId xmlns:p14="http://schemas.microsoft.com/office/powerpoint/2010/main" val="123925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the Cross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Suffered Great Wrong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Ps 22:6-8, Mocked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During Interrogation</a:t>
            </a:r>
          </a:p>
          <a:p>
            <a:pPr lvl="3"/>
            <a:r>
              <a:rPr lang="en-US" dirty="0"/>
              <a:t>Mt 27:27-31, Robe, Crown, Staff as a King</a:t>
            </a:r>
          </a:p>
          <a:p>
            <a:pPr lvl="2"/>
            <a:r>
              <a:rPr lang="en-US" dirty="0"/>
              <a:t>While On Cross</a:t>
            </a:r>
          </a:p>
          <a:p>
            <a:pPr lvl="3"/>
            <a:r>
              <a:rPr lang="en-US" dirty="0"/>
              <a:t>Mt 27:39-44, Wagged their head, “he cannot save himself”</a:t>
            </a:r>
          </a:p>
          <a:p>
            <a:pPr lvl="3"/>
            <a:r>
              <a:rPr lang="en-US" dirty="0"/>
              <a:t>Mk 15:25-32, destroy Temple and rebuild</a:t>
            </a:r>
          </a:p>
        </p:txBody>
      </p:sp>
    </p:spTree>
    <p:extLst>
      <p:ext uri="{BB962C8B-B14F-4D97-AF65-F5344CB8AC3E}">
        <p14:creationId xmlns:p14="http://schemas.microsoft.com/office/powerpoint/2010/main" val="382397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the Cross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Suffered Great Wrong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Ps 22:17, People Stared at Him</a:t>
            </a:r>
          </a:p>
          <a:p>
            <a:pPr lvl="2"/>
            <a:r>
              <a:rPr lang="en-US" dirty="0" err="1"/>
              <a:t>Zech</a:t>
            </a:r>
            <a:r>
              <a:rPr lang="en-US" dirty="0"/>
              <a:t> 12:10-14, they shall look upon me whom they have pierced</a:t>
            </a:r>
          </a:p>
          <a:p>
            <a:pPr lvl="1"/>
            <a:r>
              <a:rPr lang="en-US" dirty="0"/>
              <a:t>Fulfillment:</a:t>
            </a:r>
          </a:p>
          <a:p>
            <a:pPr lvl="2"/>
            <a:r>
              <a:rPr lang="en-US" dirty="0"/>
              <a:t>Mt 27:35-36, those that crucified him sat and watched them</a:t>
            </a:r>
          </a:p>
          <a:p>
            <a:pPr lvl="2"/>
            <a:r>
              <a:rPr lang="en-US" dirty="0"/>
              <a:t>Lk 23:35, the people stood beholding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88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the Cross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Suffered Great Wrong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Ps 22:18, They part my garments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Jn 19:23-24, took his garments, and made four parts…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34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the Cross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Suffered Great Wrong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Isa 53:12, Crucified with Transgressors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Mt 27:38-44, There two thieves crucified with him</a:t>
            </a:r>
          </a:p>
          <a:p>
            <a:pPr lvl="2"/>
            <a:r>
              <a:rPr lang="en-US" dirty="0"/>
              <a:t>Mk 15:27, And with him they crucify two thieves</a:t>
            </a:r>
          </a:p>
        </p:txBody>
      </p:sp>
    </p:spTree>
    <p:extLst>
      <p:ext uri="{BB962C8B-B14F-4D97-AF65-F5344CB8AC3E}">
        <p14:creationId xmlns:p14="http://schemas.microsoft.com/office/powerpoint/2010/main" val="365982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the Cross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Suffered Great Injury</a:t>
            </a:r>
          </a:p>
          <a:p>
            <a:pPr lvl="1"/>
            <a:r>
              <a:rPr lang="en-US" dirty="0"/>
              <a:t>Isa 52:14, As many were astonished at thee; his visage was so marred more than any man, and his form more than the sons of men</a:t>
            </a:r>
          </a:p>
        </p:txBody>
      </p:sp>
    </p:spTree>
    <p:extLst>
      <p:ext uri="{BB962C8B-B14F-4D97-AF65-F5344CB8AC3E}">
        <p14:creationId xmlns:p14="http://schemas.microsoft.com/office/powerpoint/2010/main" val="821838315"/>
      </p:ext>
    </p:extLst>
  </p:cSld>
  <p:clrMapOvr>
    <a:masterClrMapping/>
  </p:clrMapOvr>
</p:sld>
</file>

<file path=ppt/theme/theme1.xml><?xml version="1.0" encoding="utf-8"?>
<a:theme xmlns:a="http://schemas.openxmlformats.org/drawingml/2006/main" name="Picture_with_three_text_colum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AFD8CF0-B554-4AC8-9B12-CF24FF5E5F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Picture_with_three_text_columns</Template>
  <TotalTime>604</TotalTime>
  <Words>612</Words>
  <Application>Microsoft Office PowerPoint</Application>
  <PresentationFormat>On-screen Show (4:3)</PresentationFormat>
  <Paragraphs>114</Paragraphs>
  <Slides>17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Aharoni</vt:lpstr>
      <vt:lpstr>Arial</vt:lpstr>
      <vt:lpstr>Arial Nova</vt:lpstr>
      <vt:lpstr>Calibri</vt:lpstr>
      <vt:lpstr>Calisto MT</vt:lpstr>
      <vt:lpstr>Gill Sans MT</vt:lpstr>
      <vt:lpstr>Wingdings</vt:lpstr>
      <vt:lpstr>Picture_with_three_text_columns</vt:lpstr>
      <vt:lpstr>PowerPoint Presentation</vt:lpstr>
      <vt:lpstr>Prophecies of the Cross</vt:lpstr>
      <vt:lpstr>Prophecies of the Cross</vt:lpstr>
      <vt:lpstr>Prophecies of the Cross</vt:lpstr>
      <vt:lpstr>Prophecies of the Cross</vt:lpstr>
      <vt:lpstr>Prophecies of the Cross</vt:lpstr>
      <vt:lpstr>Prophecies of the Cross</vt:lpstr>
      <vt:lpstr>Prophecies of the Cross</vt:lpstr>
      <vt:lpstr>Prophecies of the Cross</vt:lpstr>
      <vt:lpstr>Prophecies of the Cross</vt:lpstr>
      <vt:lpstr>Prophecies of the Cross</vt:lpstr>
      <vt:lpstr>Prophecies of the Cross</vt:lpstr>
      <vt:lpstr>Prophecies of the Cross</vt:lpstr>
      <vt:lpstr>Prophecies of the Cross</vt:lpstr>
      <vt:lpstr>Prophecies of the Cross</vt:lpstr>
      <vt:lpstr>Prophecies of the Cross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Ross Ward</cp:lastModifiedBy>
  <cp:revision>124</cp:revision>
  <dcterms:created xsi:type="dcterms:W3CDTF">2014-10-22T16:42:58Z</dcterms:created>
  <dcterms:modified xsi:type="dcterms:W3CDTF">2019-10-27T20:17:34Z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TC018814419991</vt:lpwstr>
  </property>
</Properties>
</file>