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1" r:id="rId3"/>
    <p:sldId id="272" r:id="rId4"/>
    <p:sldId id="274" r:id="rId5"/>
    <p:sldId id="277" r:id="rId6"/>
    <p:sldId id="278" r:id="rId7"/>
    <p:sldId id="276" r:id="rId8"/>
    <p:sldId id="279" r:id="rId9"/>
    <p:sldId id="283" r:id="rId10"/>
    <p:sldId id="284" r:id="rId11"/>
    <p:sldId id="286" r:id="rId12"/>
    <p:sldId id="287" r:id="rId13"/>
    <p:sldId id="280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48" autoAdjust="0"/>
  </p:normalViewPr>
  <p:slideViewPr>
    <p:cSldViewPr>
      <p:cViewPr varScale="1">
        <p:scale>
          <a:sx n="77" d="100"/>
          <a:sy n="77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28796-BF5D-4901-83E6-F55369D2667E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C32A5-F8DA-4C40-962D-53DBCEB4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Uncleanness is not a sin; caused certain limitations restrictions.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13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Haughty Jews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7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to Love God</a:t>
            </a:r>
          </a:p>
          <a:p>
            <a:r>
              <a:rPr lang="en-US" dirty="0"/>
              <a:t>Giving of his son</a:t>
            </a:r>
          </a:p>
          <a:p>
            <a:r>
              <a:rPr lang="en-US" dirty="0"/>
              <a:t>Patience with our disobedience and immaturity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Creation, life, benefits of living Godly</a:t>
            </a:r>
          </a:p>
          <a:p>
            <a:endParaRPr lang="en-US" dirty="0"/>
          </a:p>
          <a:p>
            <a:r>
              <a:rPr lang="en-US" dirty="0"/>
              <a:t>Relate to parenting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Love of strangers; this parable is a case study on this love</a:t>
            </a:r>
          </a:p>
          <a:p>
            <a:r>
              <a:rPr lang="en-US" dirty="0"/>
              <a:t>Also Rom 12:13, same word</a:t>
            </a:r>
          </a:p>
          <a:p>
            <a:r>
              <a:rPr lang="en-US" dirty="0"/>
              <a:t>This Hospitality is not entertaining friends at our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1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There was not any think known of the one beaten and robbed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Evaluation of the Needs</a:t>
            </a:r>
          </a:p>
          <a:p>
            <a:pPr lvl="1"/>
            <a:r>
              <a:rPr lang="en-US" dirty="0"/>
              <a:t>The man of this parable was needy, not worthy</a:t>
            </a:r>
          </a:p>
          <a:p>
            <a:pPr lvl="1"/>
            <a:r>
              <a:rPr lang="en-US" dirty="0"/>
              <a:t>Concern over vengeance, retribution, even “they are getting what they deserve”</a:t>
            </a:r>
          </a:p>
          <a:p>
            <a:pPr lvl="1"/>
            <a:r>
              <a:rPr lang="en-US" dirty="0"/>
              <a:t>God did not say sit back and make this judgment; else how could he teach to do it to strangers!</a:t>
            </a:r>
          </a:p>
          <a:p>
            <a:pPr lvl="1"/>
            <a:r>
              <a:rPr lang="en-US" dirty="0"/>
              <a:t>Overuse of II Jn 10-11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Evaluation of the Needs</a:t>
            </a:r>
          </a:p>
          <a:p>
            <a:pPr lvl="1"/>
            <a:r>
              <a:rPr lang="en-US" dirty="0"/>
              <a:t>The man of this parable was needy, not worthy</a:t>
            </a:r>
          </a:p>
          <a:p>
            <a:pPr lvl="1"/>
            <a:r>
              <a:rPr lang="en-US" dirty="0"/>
              <a:t>Concern over vengeance, retribution, even “they are getting what they deserve”</a:t>
            </a:r>
          </a:p>
          <a:p>
            <a:pPr lvl="1"/>
            <a:r>
              <a:rPr lang="en-US" dirty="0"/>
              <a:t>God did not say sit back and make this judgment; else how could he teach to do it to strangers!</a:t>
            </a:r>
          </a:p>
          <a:p>
            <a:pPr lvl="1"/>
            <a:r>
              <a:rPr lang="en-US" dirty="0"/>
              <a:t>Overuse of II Jn 10-11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relationship in scripture: love as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love self; selfish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32A5-F8DA-4C40-962D-53DBCEB4A1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878B5-64F6-4B48-A366-8FB3934BDF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4445" r="4014" b="5556"/>
          <a:stretch/>
        </p:blipFill>
        <p:spPr>
          <a:xfrm>
            <a:off x="0" y="0"/>
            <a:ext cx="9151185" cy="6858000"/>
          </a:xfrm>
          <a:prstGeom prst="rect">
            <a:avLst/>
          </a:prstGeom>
          <a:effectLst>
            <a:innerShdw blurRad="660400">
              <a:prstClr val="black"/>
            </a:innerShdw>
            <a:softEdge rad="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E0E069-AE6C-481E-88B0-EE32695E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>
            <a:lvl1pPr>
              <a:def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CF58F0-9716-47B5-BB66-8B0575D2C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0" y="3810000"/>
            <a:ext cx="5791200" cy="1905000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latin typeface="Arial Black" panose="020B0A04020102020204" pitchFamily="34" charset="0"/>
                <a:cs typeface="Aharoni" panose="02010803020104030203" pitchFamily="2" charset="-79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9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69550-1CB7-4C65-AD66-A0CA1E973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4445" r="4014" b="5556"/>
          <a:stretch/>
        </p:blipFill>
        <p:spPr>
          <a:xfrm>
            <a:off x="0" y="0"/>
            <a:ext cx="9151185" cy="6858000"/>
          </a:xfrm>
          <a:prstGeom prst="rect">
            <a:avLst/>
          </a:prstGeom>
          <a:effectLst>
            <a:innerShdw blurRad="660400">
              <a:prstClr val="black"/>
            </a:innerShdw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534400" cy="513556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 b="1"/>
            </a:lvl1pPr>
            <a:lvl2pPr marL="457200" indent="-457200">
              <a:buFont typeface="Wingdings" panose="05000000000000000000" pitchFamily="2" charset="2"/>
              <a:buChar char="Ø"/>
              <a:defRPr sz="3600"/>
            </a:lvl2pPr>
            <a:lvl3pPr marL="914400" indent="-457200">
              <a:buSzPct val="85000"/>
              <a:buFont typeface="Wingdings" panose="05000000000000000000" pitchFamily="2" charset="2"/>
              <a:buChar char="q"/>
              <a:defRPr sz="3200"/>
            </a:lvl3pPr>
            <a:lvl4pPr marL="1257300" indent="-342900">
              <a:defRPr sz="2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27AFEE-E832-41AC-BBF8-35875A63C08F}"/>
              </a:ext>
            </a:extLst>
          </p:cNvPr>
          <p:cNvSpPr/>
          <p:nvPr userDrawn="1"/>
        </p:nvSpPr>
        <p:spPr>
          <a:xfrm>
            <a:off x="381000" y="152400"/>
            <a:ext cx="8458200" cy="1295400"/>
          </a:xfrm>
          <a:prstGeom prst="roundRect">
            <a:avLst/>
          </a:prstGeom>
          <a:solidFill>
            <a:schemeClr val="tx2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75D165-7D72-40F5-A944-46BFC3BC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4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3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8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F6B0-45AA-4033-A49A-B27FB87D4A9E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BEDB-081C-4B50-A608-1FAE7DEEB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AF6B0-45AA-4033-A49A-B27FB87D4A9E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9BEDB-081C-4B50-A608-1FAE7DEEB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7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F4F7-59E2-40E6-8C49-4B8C3DA6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77490-96E3-4D3D-9896-636A62290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Lk </a:t>
            </a:r>
            <a:r>
              <a:rPr lang="en-US" dirty="0">
                <a:latin typeface="Arial Black" panose="020B0A04020102020204" pitchFamily="34" charset="0"/>
              </a:rPr>
              <a:t>10:25-37</a:t>
            </a:r>
          </a:p>
        </p:txBody>
      </p:sp>
    </p:spTree>
    <p:extLst>
      <p:ext uri="{BB962C8B-B14F-4D97-AF65-F5344CB8AC3E}">
        <p14:creationId xmlns:p14="http://schemas.microsoft.com/office/powerpoint/2010/main" val="1167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</a:t>
            </a:r>
          </a:p>
          <a:p>
            <a:pPr lvl="1"/>
            <a:r>
              <a:rPr lang="en-US" dirty="0"/>
              <a:t>Loving our Neighbor</a:t>
            </a:r>
          </a:p>
          <a:p>
            <a:pPr lvl="2"/>
            <a:r>
              <a:rPr lang="en-US" dirty="0"/>
              <a:t>Not about loving those who love us</a:t>
            </a:r>
          </a:p>
          <a:p>
            <a:pPr lvl="3"/>
            <a:r>
              <a:rPr lang="en-US" dirty="0"/>
              <a:t>Heb 13:2, Love strangers</a:t>
            </a:r>
          </a:p>
          <a:p>
            <a:pPr lvl="3"/>
            <a:r>
              <a:rPr lang="en-US" dirty="0"/>
              <a:t>Mt 5:43-48, Love enemies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38780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</a:t>
            </a:r>
          </a:p>
          <a:p>
            <a:pPr lvl="1"/>
            <a:r>
              <a:rPr lang="en-US" dirty="0"/>
              <a:t>Loving our Neighbor</a:t>
            </a:r>
          </a:p>
          <a:p>
            <a:pPr lvl="2"/>
            <a:r>
              <a:rPr lang="en-US" dirty="0"/>
              <a:t>Not about loving those who love us</a:t>
            </a:r>
          </a:p>
          <a:p>
            <a:pPr lvl="2"/>
            <a:r>
              <a:rPr lang="en-US" dirty="0"/>
              <a:t>Not about loving those who are Worthy</a:t>
            </a:r>
          </a:p>
          <a:p>
            <a:pPr lvl="3"/>
            <a:r>
              <a:rPr lang="en-US" dirty="0"/>
              <a:t>Definition of Mercy: not giving what is deserved</a:t>
            </a:r>
          </a:p>
          <a:p>
            <a:pPr lvl="3"/>
            <a:r>
              <a:rPr lang="en-US" dirty="0"/>
              <a:t>Definition of Grace: giving what is not deserved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14142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</a:t>
            </a:r>
          </a:p>
          <a:p>
            <a:pPr lvl="1"/>
            <a:r>
              <a:rPr lang="en-US" dirty="0"/>
              <a:t>Loving our Neighbor</a:t>
            </a:r>
          </a:p>
          <a:p>
            <a:pPr lvl="2"/>
            <a:r>
              <a:rPr lang="en-US" dirty="0"/>
              <a:t>Not about loving those who love us</a:t>
            </a:r>
          </a:p>
          <a:p>
            <a:pPr lvl="2"/>
            <a:r>
              <a:rPr lang="en-US" dirty="0"/>
              <a:t>Not about loving those who are Worthy</a:t>
            </a:r>
          </a:p>
          <a:p>
            <a:pPr lvl="2"/>
            <a:r>
              <a:rPr lang="en-US" dirty="0"/>
              <a:t>Loving those in Need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41338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  <a:p>
            <a:pPr lvl="1"/>
            <a:r>
              <a:rPr lang="en-US" dirty="0"/>
              <a:t>Love of Self</a:t>
            </a:r>
          </a:p>
          <a:p>
            <a:pPr lvl="2"/>
            <a:r>
              <a:rPr lang="en-US" dirty="0"/>
              <a:t>“As Self”</a:t>
            </a:r>
          </a:p>
          <a:p>
            <a:pPr lvl="2"/>
            <a:r>
              <a:rPr lang="en-US" dirty="0"/>
              <a:t>Thou shalt love thy neighbor as thyself</a:t>
            </a:r>
          </a:p>
          <a:p>
            <a:pPr lvl="3"/>
            <a:r>
              <a:rPr lang="en-US" dirty="0"/>
              <a:t>Found 8x in New Testament </a:t>
            </a:r>
          </a:p>
          <a:p>
            <a:pPr lvl="3"/>
            <a:r>
              <a:rPr lang="en-US" dirty="0"/>
              <a:t>Eph 5:28-29, So ought men to love their wives as their own bodies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452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  <a:p>
            <a:pPr lvl="1"/>
            <a:r>
              <a:rPr lang="en-US" dirty="0"/>
              <a:t>Love of Self</a:t>
            </a:r>
          </a:p>
          <a:p>
            <a:pPr lvl="2"/>
            <a:r>
              <a:rPr lang="en-US" dirty="0"/>
              <a:t>Figure of speech</a:t>
            </a:r>
          </a:p>
          <a:p>
            <a:pPr lvl="3"/>
            <a:r>
              <a:rPr lang="en-US" dirty="0"/>
              <a:t>Not literal</a:t>
            </a:r>
          </a:p>
          <a:p>
            <a:pPr lvl="3"/>
            <a:r>
              <a:rPr lang="en-US" dirty="0"/>
              <a:t>Rhetorical statement</a:t>
            </a:r>
          </a:p>
          <a:p>
            <a:pPr lvl="2"/>
            <a:r>
              <a:rPr lang="en-US" dirty="0"/>
              <a:t>Love more than self</a:t>
            </a:r>
          </a:p>
          <a:p>
            <a:pPr lvl="3"/>
            <a:r>
              <a:rPr lang="en-US" dirty="0"/>
              <a:t>The Samaritan gave of himself</a:t>
            </a:r>
          </a:p>
          <a:p>
            <a:pPr lvl="3"/>
            <a:r>
              <a:rPr lang="en-US" dirty="0"/>
              <a:t>Sacrificed: Time, money, and possessions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40999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  <a:p>
            <a:pPr lvl="1"/>
            <a:r>
              <a:rPr lang="en-US" dirty="0"/>
              <a:t>Love God – Foremost Command</a:t>
            </a:r>
          </a:p>
          <a:p>
            <a:pPr lvl="1"/>
            <a:r>
              <a:rPr lang="en-US" dirty="0"/>
              <a:t>Who is Our Neighbor?</a:t>
            </a:r>
          </a:p>
          <a:p>
            <a:pPr lvl="1"/>
            <a:r>
              <a:rPr lang="en-US" dirty="0"/>
              <a:t>Loving our Neighbor</a:t>
            </a:r>
          </a:p>
          <a:p>
            <a:pPr lvl="1"/>
            <a:r>
              <a:rPr lang="en-US" dirty="0"/>
              <a:t>Love of Self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1318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1: Vs. 25-28, What shall I do to inherit eternal life?</a:t>
            </a:r>
          </a:p>
          <a:p>
            <a:pPr lvl="1"/>
            <a:r>
              <a:rPr lang="en-US" dirty="0"/>
              <a:t>Lawyer</a:t>
            </a:r>
          </a:p>
          <a:p>
            <a:pPr lvl="2"/>
            <a:r>
              <a:rPr lang="en-US" dirty="0"/>
              <a:t>Testing Jesus</a:t>
            </a:r>
          </a:p>
          <a:p>
            <a:pPr lvl="1"/>
            <a:r>
              <a:rPr lang="en-US" dirty="0"/>
              <a:t>Love God with heart, soul, strength, and mind, and neighbor as yourself</a:t>
            </a:r>
          </a:p>
          <a:p>
            <a:pPr lvl="1"/>
            <a:r>
              <a:rPr lang="en-US" dirty="0"/>
              <a:t>Lawyer answers correctly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A384B1-7ED7-43C1-BC07-9B3FEAFE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36911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2: Vs. 29, Who is my Neighbor?</a:t>
            </a:r>
          </a:p>
          <a:p>
            <a:pPr lvl="1"/>
            <a:r>
              <a:rPr lang="en-US" dirty="0"/>
              <a:t>“willing to justify himself”</a:t>
            </a:r>
          </a:p>
          <a:p>
            <a:pPr lvl="2"/>
            <a:r>
              <a:rPr lang="en-US" dirty="0"/>
              <a:t>Shows ulterior motive in this exchange</a:t>
            </a:r>
          </a:p>
          <a:p>
            <a:pPr lvl="1"/>
            <a:r>
              <a:rPr lang="en-US" dirty="0"/>
              <a:t>Jesus Answers with the Parable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18292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dirty="0"/>
              <a:t>The Parable</a:t>
            </a:r>
          </a:p>
          <a:p>
            <a:pPr lvl="1"/>
            <a:r>
              <a:rPr lang="en-US" dirty="0"/>
              <a:t>Lk 10:30, man traveling from Jerusalem to Jericho</a:t>
            </a:r>
          </a:p>
          <a:p>
            <a:pPr lvl="2"/>
            <a:r>
              <a:rPr lang="en-US" dirty="0"/>
              <a:t>Fell among thieves</a:t>
            </a:r>
          </a:p>
          <a:p>
            <a:pPr lvl="2"/>
            <a:r>
              <a:rPr lang="en-US" dirty="0"/>
              <a:t>Robbed</a:t>
            </a:r>
          </a:p>
          <a:p>
            <a:pPr lvl="2"/>
            <a:r>
              <a:rPr lang="en-US" dirty="0"/>
              <a:t>Beaten and left for dead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28563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Parable</a:t>
            </a:r>
          </a:p>
          <a:p>
            <a:pPr lvl="1"/>
            <a:r>
              <a:rPr lang="en-US" dirty="0"/>
              <a:t>Priest &amp; Levite</a:t>
            </a:r>
          </a:p>
          <a:p>
            <a:pPr lvl="2"/>
            <a:r>
              <a:rPr lang="en-US" dirty="0"/>
              <a:t>Religious and Presumed Righteous</a:t>
            </a:r>
          </a:p>
          <a:p>
            <a:pPr lvl="2"/>
            <a:r>
              <a:rPr lang="en-US" dirty="0"/>
              <a:t>Men of Service to God</a:t>
            </a:r>
          </a:p>
          <a:p>
            <a:pPr lvl="2"/>
            <a:r>
              <a:rPr lang="en-US" dirty="0"/>
              <a:t>Avoided the man</a:t>
            </a:r>
          </a:p>
          <a:p>
            <a:pPr lvl="3"/>
            <a:r>
              <a:rPr lang="en-US" dirty="0"/>
              <a:t>Potential uncleanness issue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28291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Parable</a:t>
            </a:r>
          </a:p>
          <a:p>
            <a:pPr lvl="1"/>
            <a:r>
              <a:rPr lang="en-US" dirty="0"/>
              <a:t>Samaritan</a:t>
            </a:r>
          </a:p>
          <a:p>
            <a:pPr lvl="2"/>
            <a:r>
              <a:rPr lang="en-US" dirty="0"/>
              <a:t>Despised by the Jew (aka Lawyer) </a:t>
            </a:r>
          </a:p>
          <a:p>
            <a:pPr lvl="2"/>
            <a:r>
              <a:rPr lang="en-US" dirty="0"/>
              <a:t>A different race &amp; nationality</a:t>
            </a:r>
          </a:p>
          <a:p>
            <a:pPr lvl="3"/>
            <a:r>
              <a:rPr lang="en-US" dirty="0"/>
              <a:t>Divided Kingdom (Northern) never restored as a nation</a:t>
            </a:r>
          </a:p>
          <a:p>
            <a:pPr lvl="3"/>
            <a:r>
              <a:rPr lang="en-US" dirty="0"/>
              <a:t>Intermarried with Gentiles</a:t>
            </a:r>
          </a:p>
          <a:p>
            <a:pPr lvl="2"/>
            <a:r>
              <a:rPr lang="en-US" dirty="0"/>
              <a:t>Different Religion</a:t>
            </a:r>
          </a:p>
          <a:p>
            <a:pPr lvl="3"/>
            <a:r>
              <a:rPr lang="en-US" dirty="0"/>
              <a:t>Samaritan Pentateuch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38648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3: Who was a Neighbor to him?</a:t>
            </a:r>
          </a:p>
          <a:p>
            <a:pPr lvl="1"/>
            <a:r>
              <a:rPr lang="en-US" dirty="0"/>
              <a:t>He that Showed Mercy</a:t>
            </a:r>
          </a:p>
          <a:p>
            <a:pPr lvl="2"/>
            <a:r>
              <a:rPr lang="en-US" dirty="0"/>
              <a:t>Compassionate response</a:t>
            </a:r>
          </a:p>
          <a:p>
            <a:pPr lvl="2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5376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  <a:p>
            <a:pPr lvl="1"/>
            <a:r>
              <a:rPr lang="en-US" dirty="0"/>
              <a:t>Love God – Foremost Command</a:t>
            </a:r>
          </a:p>
          <a:p>
            <a:pPr lvl="2"/>
            <a:r>
              <a:rPr lang="en-US" dirty="0"/>
              <a:t>With all our heart, soul, strength, and mind</a:t>
            </a:r>
          </a:p>
          <a:p>
            <a:pPr lvl="2"/>
            <a:r>
              <a:rPr lang="en-US" dirty="0"/>
              <a:t>The basis of our obedience</a:t>
            </a:r>
          </a:p>
          <a:p>
            <a:pPr lvl="3"/>
            <a:r>
              <a:rPr lang="en-US" dirty="0"/>
              <a:t>Not fear of discipline</a:t>
            </a:r>
          </a:p>
          <a:p>
            <a:pPr lvl="3"/>
            <a:r>
              <a:rPr lang="en-US" dirty="0"/>
              <a:t>Not fear of eternal punishment</a:t>
            </a:r>
          </a:p>
          <a:p>
            <a:pPr lvl="3"/>
            <a:r>
              <a:rPr lang="en-US" dirty="0"/>
              <a:t>Obedience of the Highest order, out of Love</a:t>
            </a:r>
          </a:p>
          <a:p>
            <a:pPr lvl="2"/>
            <a:r>
              <a:rPr lang="en-US" dirty="0"/>
              <a:t>Mt 23:26-28, get the heart right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33735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8B142-F476-4114-A8F0-A63C1A8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</a:t>
            </a:r>
          </a:p>
          <a:p>
            <a:pPr lvl="1"/>
            <a:r>
              <a:rPr lang="en-US" dirty="0"/>
              <a:t>Who is Our Neighbor?</a:t>
            </a:r>
          </a:p>
          <a:p>
            <a:pPr lvl="2"/>
            <a:r>
              <a:rPr lang="en-US" dirty="0"/>
              <a:t>Definition of Hospitality</a:t>
            </a:r>
          </a:p>
          <a:p>
            <a:pPr lvl="3"/>
            <a:r>
              <a:rPr lang="en-US" dirty="0"/>
              <a:t>Heb 13:2, entertain strangers</a:t>
            </a:r>
          </a:p>
          <a:p>
            <a:pPr lvl="3"/>
            <a:r>
              <a:rPr lang="en-US" dirty="0"/>
              <a:t>Bullinger, kindness to strangers</a:t>
            </a:r>
          </a:p>
          <a:p>
            <a:pPr lvl="3"/>
            <a:r>
              <a:rPr lang="en-US" dirty="0"/>
              <a:t>Any/every stranger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A93D-2A05-46FA-ABE2-E283A45F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</a:t>
            </a:r>
            <a:br>
              <a:rPr lang="en-US" dirty="0"/>
            </a:br>
            <a:r>
              <a:rPr lang="en-US" dirty="0"/>
              <a:t>Good Samaritan</a:t>
            </a:r>
          </a:p>
        </p:txBody>
      </p:sp>
    </p:spTree>
    <p:extLst>
      <p:ext uri="{BB962C8B-B14F-4D97-AF65-F5344CB8AC3E}">
        <p14:creationId xmlns:p14="http://schemas.microsoft.com/office/powerpoint/2010/main" val="20184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689</Words>
  <Application>Microsoft Office PowerPoint</Application>
  <PresentationFormat>On-screen Show (4:3)</PresentationFormat>
  <Paragraphs>130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Office Theme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  <vt:lpstr>Parable of the  Good Samaritan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Ross Ward</cp:lastModifiedBy>
  <cp:revision>77</cp:revision>
  <dcterms:created xsi:type="dcterms:W3CDTF">2013-04-24T19:59:17Z</dcterms:created>
  <dcterms:modified xsi:type="dcterms:W3CDTF">2019-11-17T20:34:04Z</dcterms:modified>
</cp:coreProperties>
</file>