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1"/>
  </p:notesMasterIdLst>
  <p:sldIdLst>
    <p:sldId id="256" r:id="rId2"/>
    <p:sldId id="258" r:id="rId3"/>
    <p:sldId id="257" r:id="rId4"/>
    <p:sldId id="259" r:id="rId5"/>
    <p:sldId id="261" r:id="rId6"/>
    <p:sldId id="262" r:id="rId7"/>
    <p:sldId id="264" r:id="rId8"/>
    <p:sldId id="275" r:id="rId9"/>
    <p:sldId id="265" r:id="rId10"/>
    <p:sldId id="273" r:id="rId11"/>
    <p:sldId id="263" r:id="rId12"/>
    <p:sldId id="271" r:id="rId13"/>
    <p:sldId id="266" r:id="rId14"/>
    <p:sldId id="267" r:id="rId15"/>
    <p:sldId id="272" r:id="rId16"/>
    <p:sldId id="269" r:id="rId17"/>
    <p:sldId id="276" r:id="rId18"/>
    <p:sldId id="268"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9CA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056" autoAdjust="0"/>
  </p:normalViewPr>
  <p:slideViewPr>
    <p:cSldViewPr>
      <p:cViewPr varScale="1">
        <p:scale>
          <a:sx n="78" d="100"/>
          <a:sy n="78" d="100"/>
        </p:scale>
        <p:origin x="1686" y="90"/>
      </p:cViewPr>
      <p:guideLst/>
    </p:cSldViewPr>
  </p:slideViewPr>
  <p:notesTextViewPr>
    <p:cViewPr>
      <p:scale>
        <a:sx n="1" d="1"/>
        <a:sy n="1" d="1"/>
      </p:scale>
      <p:origin x="0" y="0"/>
    </p:cViewPr>
  </p:notesTextViewPr>
  <p:gridSpacing cx="57150" cy="5715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6FBE87-6A86-4E9F-817C-E28E99137AF5}" type="datetimeFigureOut">
              <a:rPr lang="en-US" smtClean="0"/>
              <a:t>11/25/2019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DE4030-4702-4A30-8C1D-AAED540DEDCB}" type="slidenum">
              <a:rPr lang="en-US" smtClean="0"/>
              <a:t>‹#›</a:t>
            </a:fld>
            <a:endParaRPr lang="en-US"/>
          </a:p>
        </p:txBody>
      </p:sp>
    </p:spTree>
    <p:extLst>
      <p:ext uri="{BB962C8B-B14F-4D97-AF65-F5344CB8AC3E}">
        <p14:creationId xmlns:p14="http://schemas.microsoft.com/office/powerpoint/2010/main" val="20441370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Family love is a great real life application and example for us to consider</a:t>
            </a:r>
          </a:p>
          <a:p>
            <a:r>
              <a:rPr lang="en-US" dirty="0"/>
              <a:t>Charity begins at home</a:t>
            </a:r>
          </a:p>
        </p:txBody>
      </p:sp>
      <p:sp>
        <p:nvSpPr>
          <p:cNvPr id="4" name="Slide Number Placeholder 3"/>
          <p:cNvSpPr>
            <a:spLocks noGrp="1"/>
          </p:cNvSpPr>
          <p:nvPr>
            <p:ph type="sldNum" sz="quarter" idx="5"/>
          </p:nvPr>
        </p:nvSpPr>
        <p:spPr/>
        <p:txBody>
          <a:bodyPr/>
          <a:lstStyle/>
          <a:p>
            <a:fld id="{5CDE4030-4702-4A30-8C1D-AAED540DEDCB}" type="slidenum">
              <a:rPr lang="en-US" smtClean="0"/>
              <a:t>1</a:t>
            </a:fld>
            <a:endParaRPr lang="en-US"/>
          </a:p>
        </p:txBody>
      </p:sp>
    </p:spTree>
    <p:extLst>
      <p:ext uri="{BB962C8B-B14F-4D97-AF65-F5344CB8AC3E}">
        <p14:creationId xmlns:p14="http://schemas.microsoft.com/office/powerpoint/2010/main" val="17824697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 to be returned.</a:t>
            </a:r>
          </a:p>
        </p:txBody>
      </p:sp>
      <p:sp>
        <p:nvSpPr>
          <p:cNvPr id="4" name="Slide Number Placeholder 3"/>
          <p:cNvSpPr>
            <a:spLocks noGrp="1"/>
          </p:cNvSpPr>
          <p:nvPr>
            <p:ph type="sldNum" sz="quarter" idx="5"/>
          </p:nvPr>
        </p:nvSpPr>
        <p:spPr/>
        <p:txBody>
          <a:bodyPr/>
          <a:lstStyle/>
          <a:p>
            <a:fld id="{5CDE4030-4702-4A30-8C1D-AAED540DEDCB}" type="slidenum">
              <a:rPr lang="en-US" smtClean="0"/>
              <a:t>11</a:t>
            </a:fld>
            <a:endParaRPr lang="en-US"/>
          </a:p>
        </p:txBody>
      </p:sp>
    </p:spTree>
    <p:extLst>
      <p:ext uri="{BB962C8B-B14F-4D97-AF65-F5344CB8AC3E}">
        <p14:creationId xmlns:p14="http://schemas.microsoft.com/office/powerpoint/2010/main" val="38035749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 to be returned.</a:t>
            </a:r>
          </a:p>
        </p:txBody>
      </p:sp>
      <p:sp>
        <p:nvSpPr>
          <p:cNvPr id="4" name="Slide Number Placeholder 3"/>
          <p:cNvSpPr>
            <a:spLocks noGrp="1"/>
          </p:cNvSpPr>
          <p:nvPr>
            <p:ph type="sldNum" sz="quarter" idx="5"/>
          </p:nvPr>
        </p:nvSpPr>
        <p:spPr/>
        <p:txBody>
          <a:bodyPr/>
          <a:lstStyle/>
          <a:p>
            <a:fld id="{5CDE4030-4702-4A30-8C1D-AAED540DEDCB}" type="slidenum">
              <a:rPr lang="en-US" smtClean="0"/>
              <a:t>12</a:t>
            </a:fld>
            <a:endParaRPr lang="en-US"/>
          </a:p>
        </p:txBody>
      </p:sp>
    </p:spTree>
    <p:extLst>
      <p:ext uri="{BB962C8B-B14F-4D97-AF65-F5344CB8AC3E}">
        <p14:creationId xmlns:p14="http://schemas.microsoft.com/office/powerpoint/2010/main" val="34230536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DE4030-4702-4A30-8C1D-AAED540DEDCB}" type="slidenum">
              <a:rPr lang="en-US" smtClean="0"/>
              <a:t>13</a:t>
            </a:fld>
            <a:endParaRPr lang="en-US"/>
          </a:p>
        </p:txBody>
      </p:sp>
    </p:spTree>
    <p:extLst>
      <p:ext uri="{BB962C8B-B14F-4D97-AF65-F5344CB8AC3E}">
        <p14:creationId xmlns:p14="http://schemas.microsoft.com/office/powerpoint/2010/main" val="17285808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DE4030-4702-4A30-8C1D-AAED540DEDCB}" type="slidenum">
              <a:rPr lang="en-US" smtClean="0"/>
              <a:t>14</a:t>
            </a:fld>
            <a:endParaRPr lang="en-US"/>
          </a:p>
        </p:txBody>
      </p:sp>
    </p:spTree>
    <p:extLst>
      <p:ext uri="{BB962C8B-B14F-4D97-AF65-F5344CB8AC3E}">
        <p14:creationId xmlns:p14="http://schemas.microsoft.com/office/powerpoint/2010/main" val="16447562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really thing our possessions are ours.  They are not; God made them; God allows man to control them; God does not want man to be controlled by them. They are for the betterment of others</a:t>
            </a:r>
          </a:p>
          <a:p>
            <a:endParaRPr lang="en-US" dirty="0"/>
          </a:p>
        </p:txBody>
      </p:sp>
      <p:sp>
        <p:nvSpPr>
          <p:cNvPr id="4" name="Slide Number Placeholder 3"/>
          <p:cNvSpPr>
            <a:spLocks noGrp="1"/>
          </p:cNvSpPr>
          <p:nvPr>
            <p:ph type="sldNum" sz="quarter" idx="5"/>
          </p:nvPr>
        </p:nvSpPr>
        <p:spPr/>
        <p:txBody>
          <a:bodyPr/>
          <a:lstStyle/>
          <a:p>
            <a:fld id="{5CDE4030-4702-4A30-8C1D-AAED540DEDCB}" type="slidenum">
              <a:rPr lang="en-US" smtClean="0"/>
              <a:t>15</a:t>
            </a:fld>
            <a:endParaRPr lang="en-US"/>
          </a:p>
        </p:txBody>
      </p:sp>
    </p:spTree>
    <p:extLst>
      <p:ext uri="{BB962C8B-B14F-4D97-AF65-F5344CB8AC3E}">
        <p14:creationId xmlns:p14="http://schemas.microsoft.com/office/powerpoint/2010/main" val="5787338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DE4030-4702-4A30-8C1D-AAED540DEDCB}" type="slidenum">
              <a:rPr lang="en-US" smtClean="0"/>
              <a:t>16</a:t>
            </a:fld>
            <a:endParaRPr lang="en-US"/>
          </a:p>
        </p:txBody>
      </p:sp>
    </p:spTree>
    <p:extLst>
      <p:ext uri="{BB962C8B-B14F-4D97-AF65-F5344CB8AC3E}">
        <p14:creationId xmlns:p14="http://schemas.microsoft.com/office/powerpoint/2010/main" val="14698492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DE4030-4702-4A30-8C1D-AAED540DEDCB}" type="slidenum">
              <a:rPr lang="en-US" smtClean="0"/>
              <a:t>17</a:t>
            </a:fld>
            <a:endParaRPr lang="en-US"/>
          </a:p>
        </p:txBody>
      </p:sp>
    </p:spTree>
    <p:extLst>
      <p:ext uri="{BB962C8B-B14F-4D97-AF65-F5344CB8AC3E}">
        <p14:creationId xmlns:p14="http://schemas.microsoft.com/office/powerpoint/2010/main" val="3075739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DE4030-4702-4A30-8C1D-AAED540DEDCB}" type="slidenum">
              <a:rPr lang="en-US" smtClean="0"/>
              <a:t>18</a:t>
            </a:fld>
            <a:endParaRPr lang="en-US"/>
          </a:p>
        </p:txBody>
      </p:sp>
    </p:spTree>
    <p:extLst>
      <p:ext uri="{BB962C8B-B14F-4D97-AF65-F5344CB8AC3E}">
        <p14:creationId xmlns:p14="http://schemas.microsoft.com/office/powerpoint/2010/main" val="31400344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Good parents will see to the betterment of their children, even when they are not so lovable. That is the Love of God</a:t>
            </a:r>
          </a:p>
        </p:txBody>
      </p:sp>
      <p:sp>
        <p:nvSpPr>
          <p:cNvPr id="4" name="Slide Number Placeholder 3"/>
          <p:cNvSpPr>
            <a:spLocks noGrp="1"/>
          </p:cNvSpPr>
          <p:nvPr>
            <p:ph type="sldNum" sz="quarter" idx="5"/>
          </p:nvPr>
        </p:nvSpPr>
        <p:spPr/>
        <p:txBody>
          <a:bodyPr/>
          <a:lstStyle/>
          <a:p>
            <a:fld id="{5CDE4030-4702-4A30-8C1D-AAED540DEDCB}" type="slidenum">
              <a:rPr lang="en-US" smtClean="0"/>
              <a:t>19</a:t>
            </a:fld>
            <a:endParaRPr lang="en-US"/>
          </a:p>
        </p:txBody>
      </p:sp>
    </p:spTree>
    <p:extLst>
      <p:ext uri="{BB962C8B-B14F-4D97-AF65-F5344CB8AC3E}">
        <p14:creationId xmlns:p14="http://schemas.microsoft.com/office/powerpoint/2010/main" val="29668890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Charity begins at home Dual meaning</a:t>
            </a:r>
          </a:p>
          <a:p>
            <a:r>
              <a:rPr lang="en-US" dirty="0"/>
              <a:t>If we cannot love our own it is impossible to love a neighbor</a:t>
            </a:r>
          </a:p>
          <a:p>
            <a:r>
              <a:rPr lang="en-US" dirty="0"/>
              <a:t>Charity is taught at home</a:t>
            </a:r>
          </a:p>
          <a:p>
            <a:r>
              <a:rPr lang="en-US" dirty="0"/>
              <a:t>Parents love their children even when they are distraught</a:t>
            </a:r>
          </a:p>
          <a:p>
            <a:endParaRPr lang="en-US" dirty="0"/>
          </a:p>
        </p:txBody>
      </p:sp>
      <p:sp>
        <p:nvSpPr>
          <p:cNvPr id="4" name="Slide Number Placeholder 3"/>
          <p:cNvSpPr>
            <a:spLocks noGrp="1"/>
          </p:cNvSpPr>
          <p:nvPr>
            <p:ph type="sldNum" sz="quarter" idx="5"/>
          </p:nvPr>
        </p:nvSpPr>
        <p:spPr/>
        <p:txBody>
          <a:bodyPr/>
          <a:lstStyle/>
          <a:p>
            <a:fld id="{5CDE4030-4702-4A30-8C1D-AAED540DEDCB}" type="slidenum">
              <a:rPr lang="en-US" smtClean="0"/>
              <a:t>2</a:t>
            </a:fld>
            <a:endParaRPr lang="en-US"/>
          </a:p>
        </p:txBody>
      </p:sp>
    </p:spTree>
    <p:extLst>
      <p:ext uri="{BB962C8B-B14F-4D97-AF65-F5344CB8AC3E}">
        <p14:creationId xmlns:p14="http://schemas.microsoft.com/office/powerpoint/2010/main" val="18751871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lesson we will look at one aspect that might have been in the Samaritan but needs to be in every Christian.</a:t>
            </a:r>
          </a:p>
          <a:p>
            <a:r>
              <a:rPr lang="en-US" dirty="0"/>
              <a:t>Taking pleasure in giving; that is in “suffering loss”. </a:t>
            </a:r>
          </a:p>
        </p:txBody>
      </p:sp>
      <p:sp>
        <p:nvSpPr>
          <p:cNvPr id="4" name="Slide Number Placeholder 3"/>
          <p:cNvSpPr>
            <a:spLocks noGrp="1"/>
          </p:cNvSpPr>
          <p:nvPr>
            <p:ph type="sldNum" sz="quarter" idx="5"/>
          </p:nvPr>
        </p:nvSpPr>
        <p:spPr/>
        <p:txBody>
          <a:bodyPr/>
          <a:lstStyle/>
          <a:p>
            <a:fld id="{5CDE4030-4702-4A30-8C1D-AAED540DEDCB}" type="slidenum">
              <a:rPr lang="en-US" smtClean="0"/>
              <a:t>3</a:t>
            </a:fld>
            <a:endParaRPr lang="en-US"/>
          </a:p>
        </p:txBody>
      </p:sp>
    </p:spTree>
    <p:extLst>
      <p:ext uri="{BB962C8B-B14F-4D97-AF65-F5344CB8AC3E}">
        <p14:creationId xmlns:p14="http://schemas.microsoft.com/office/powerpoint/2010/main" val="692178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Finding Joy in helping others</a:t>
            </a:r>
          </a:p>
          <a:p>
            <a:r>
              <a:rPr lang="en-US" dirty="0"/>
              <a:t>Giving of our selves; money, time, possessions</a:t>
            </a:r>
          </a:p>
          <a:p>
            <a:r>
              <a:rPr lang="en-US" dirty="0"/>
              <a:t>Joy, one of the fruits of the spirit</a:t>
            </a:r>
          </a:p>
          <a:p>
            <a:endParaRPr lang="en-US" dirty="0"/>
          </a:p>
        </p:txBody>
      </p:sp>
      <p:sp>
        <p:nvSpPr>
          <p:cNvPr id="4" name="Slide Number Placeholder 3"/>
          <p:cNvSpPr>
            <a:spLocks noGrp="1"/>
          </p:cNvSpPr>
          <p:nvPr>
            <p:ph type="sldNum" sz="quarter" idx="5"/>
          </p:nvPr>
        </p:nvSpPr>
        <p:spPr/>
        <p:txBody>
          <a:bodyPr/>
          <a:lstStyle/>
          <a:p>
            <a:fld id="{5CDE4030-4702-4A30-8C1D-AAED540DEDCB}" type="slidenum">
              <a:rPr lang="en-US" smtClean="0"/>
              <a:t>4</a:t>
            </a:fld>
            <a:endParaRPr lang="en-US"/>
          </a:p>
        </p:txBody>
      </p:sp>
    </p:spTree>
    <p:extLst>
      <p:ext uri="{BB962C8B-B14F-4D97-AF65-F5344CB8AC3E}">
        <p14:creationId xmlns:p14="http://schemas.microsoft.com/office/powerpoint/2010/main" val="31269906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 an affliction or of constraint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Though this is about giving to the church, I want to stay focused on how we give, not the where</a:t>
            </a:r>
          </a:p>
          <a:p>
            <a:endParaRPr lang="en-US" dirty="0"/>
          </a:p>
        </p:txBody>
      </p:sp>
      <p:sp>
        <p:nvSpPr>
          <p:cNvPr id="4" name="Slide Number Placeholder 3"/>
          <p:cNvSpPr>
            <a:spLocks noGrp="1"/>
          </p:cNvSpPr>
          <p:nvPr>
            <p:ph type="sldNum" sz="quarter" idx="5"/>
          </p:nvPr>
        </p:nvSpPr>
        <p:spPr/>
        <p:txBody>
          <a:bodyPr/>
          <a:lstStyle/>
          <a:p>
            <a:fld id="{5CDE4030-4702-4A30-8C1D-AAED540DEDCB}" type="slidenum">
              <a:rPr lang="en-US" smtClean="0"/>
              <a:t>5</a:t>
            </a:fld>
            <a:endParaRPr lang="en-US"/>
          </a:p>
        </p:txBody>
      </p:sp>
    </p:spTree>
    <p:extLst>
      <p:ext uri="{BB962C8B-B14F-4D97-AF65-F5344CB8AC3E}">
        <p14:creationId xmlns:p14="http://schemas.microsoft.com/office/powerpoint/2010/main" val="9363743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Giving of the church is owed but we do it of Love, Cheer, not indebtedness; </a:t>
            </a:r>
          </a:p>
          <a:p>
            <a:r>
              <a:rPr lang="en-US" dirty="0"/>
              <a:t>I prefer using the words “opportunity” to give instead of obliged, indebted, etc. </a:t>
            </a:r>
          </a:p>
        </p:txBody>
      </p:sp>
      <p:sp>
        <p:nvSpPr>
          <p:cNvPr id="4" name="Slide Number Placeholder 3"/>
          <p:cNvSpPr>
            <a:spLocks noGrp="1"/>
          </p:cNvSpPr>
          <p:nvPr>
            <p:ph type="sldNum" sz="quarter" idx="5"/>
          </p:nvPr>
        </p:nvSpPr>
        <p:spPr/>
        <p:txBody>
          <a:bodyPr/>
          <a:lstStyle/>
          <a:p>
            <a:fld id="{5CDE4030-4702-4A30-8C1D-AAED540DEDCB}" type="slidenum">
              <a:rPr lang="en-US" smtClean="0"/>
              <a:t>6</a:t>
            </a:fld>
            <a:endParaRPr lang="en-US"/>
          </a:p>
        </p:txBody>
      </p:sp>
    </p:spTree>
    <p:extLst>
      <p:ext uri="{BB962C8B-B14F-4D97-AF65-F5344CB8AC3E}">
        <p14:creationId xmlns:p14="http://schemas.microsoft.com/office/powerpoint/2010/main" val="24741780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 just simply yearning for the betterment of another; but that one would act upon that concern.</a:t>
            </a:r>
          </a:p>
        </p:txBody>
      </p:sp>
      <p:sp>
        <p:nvSpPr>
          <p:cNvPr id="4" name="Slide Number Placeholder 3"/>
          <p:cNvSpPr>
            <a:spLocks noGrp="1"/>
          </p:cNvSpPr>
          <p:nvPr>
            <p:ph type="sldNum" sz="quarter" idx="5"/>
          </p:nvPr>
        </p:nvSpPr>
        <p:spPr/>
        <p:txBody>
          <a:bodyPr/>
          <a:lstStyle/>
          <a:p>
            <a:fld id="{5CDE4030-4702-4A30-8C1D-AAED540DEDCB}" type="slidenum">
              <a:rPr lang="en-US" smtClean="0"/>
              <a:t>7</a:t>
            </a:fld>
            <a:endParaRPr lang="en-US"/>
          </a:p>
        </p:txBody>
      </p:sp>
    </p:spTree>
    <p:extLst>
      <p:ext uri="{BB962C8B-B14F-4D97-AF65-F5344CB8AC3E}">
        <p14:creationId xmlns:p14="http://schemas.microsoft.com/office/powerpoint/2010/main" val="18978029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Charity starts a home: Can we give to our children good things, best things, better things,… </a:t>
            </a:r>
          </a:p>
          <a:p>
            <a:r>
              <a:rPr lang="en-US" dirty="0"/>
              <a:t>Do so promptly, eagerly, </a:t>
            </a:r>
          </a:p>
          <a:p>
            <a:r>
              <a:rPr lang="en-US" dirty="0"/>
              <a:t>What do they deserve?</a:t>
            </a:r>
          </a:p>
        </p:txBody>
      </p:sp>
      <p:sp>
        <p:nvSpPr>
          <p:cNvPr id="4" name="Slide Number Placeholder 3"/>
          <p:cNvSpPr>
            <a:spLocks noGrp="1"/>
          </p:cNvSpPr>
          <p:nvPr>
            <p:ph type="sldNum" sz="quarter" idx="5"/>
          </p:nvPr>
        </p:nvSpPr>
        <p:spPr/>
        <p:txBody>
          <a:bodyPr/>
          <a:lstStyle/>
          <a:p>
            <a:fld id="{5CDE4030-4702-4A30-8C1D-AAED540DEDCB}" type="slidenum">
              <a:rPr lang="en-US" smtClean="0"/>
              <a:t>8</a:t>
            </a:fld>
            <a:endParaRPr lang="en-US"/>
          </a:p>
        </p:txBody>
      </p:sp>
    </p:spTree>
    <p:extLst>
      <p:ext uri="{BB962C8B-B14F-4D97-AF65-F5344CB8AC3E}">
        <p14:creationId xmlns:p14="http://schemas.microsoft.com/office/powerpoint/2010/main" val="9857918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last cheerful focused on being eager, ready, prompt, as well as merry…</a:t>
            </a:r>
          </a:p>
        </p:txBody>
      </p:sp>
      <p:sp>
        <p:nvSpPr>
          <p:cNvPr id="4" name="Slide Number Placeholder 3"/>
          <p:cNvSpPr>
            <a:spLocks noGrp="1"/>
          </p:cNvSpPr>
          <p:nvPr>
            <p:ph type="sldNum" sz="quarter" idx="5"/>
          </p:nvPr>
        </p:nvSpPr>
        <p:spPr/>
        <p:txBody>
          <a:bodyPr/>
          <a:lstStyle/>
          <a:p>
            <a:fld id="{5CDE4030-4702-4A30-8C1D-AAED540DEDCB}" type="slidenum">
              <a:rPr lang="en-US" smtClean="0"/>
              <a:t>9</a:t>
            </a:fld>
            <a:endParaRPr lang="en-US"/>
          </a:p>
        </p:txBody>
      </p:sp>
    </p:spTree>
    <p:extLst>
      <p:ext uri="{BB962C8B-B14F-4D97-AF65-F5344CB8AC3E}">
        <p14:creationId xmlns:p14="http://schemas.microsoft.com/office/powerpoint/2010/main" val="654031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4968" y="131842"/>
            <a:ext cx="8663940" cy="1910535"/>
          </a:xfrm>
        </p:spPr>
        <p:txBody>
          <a:bodyPr anchor="ctr">
            <a:normAutofit/>
          </a:bodyPr>
          <a:lstStyle>
            <a:lvl1pPr algn="ctr">
              <a:lnSpc>
                <a:spcPct val="85000"/>
              </a:lnSpc>
              <a:defRPr sz="66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825038" y="5143500"/>
            <a:ext cx="7543800" cy="1085850"/>
          </a:xfrm>
        </p:spPr>
        <p:txBody>
          <a:bodyPr lIns="91440" rIns="91440">
            <a:noAutofit/>
          </a:bodyPr>
          <a:lstStyle>
            <a:lvl1pPr marL="0" indent="0" algn="ctr">
              <a:buNone/>
              <a:defRPr sz="36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28984" y="1943100"/>
            <a:ext cx="4335908" cy="2890605"/>
          </a:xfrm>
          <a:prstGeom prst="rect">
            <a:avLst/>
          </a:prstGeom>
        </p:spPr>
      </p:pic>
      <p:cxnSp>
        <p:nvCxnSpPr>
          <p:cNvPr id="11" name="Straight Connector 10"/>
          <p:cNvCxnSpPr/>
          <p:nvPr userDrawn="1"/>
        </p:nvCxnSpPr>
        <p:spPr>
          <a:xfrm>
            <a:off x="822960" y="5029200"/>
            <a:ext cx="7463790" cy="0"/>
          </a:xfrm>
          <a:prstGeom prst="line">
            <a:avLst/>
          </a:prstGeom>
          <a:ln w="381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0764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F751A490-5EB6-47ED-89B4-08BC478C2A8B}" type="datetimeFigureOut">
              <a:rPr lang="en-US" smtClean="0"/>
              <a:t>11/25/2019</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FC6E80C-338B-4683-954D-607DD7081DD9}" type="slidenum">
              <a:rPr lang="en-US" smtClean="0"/>
              <a:t>‹#›</a:t>
            </a:fld>
            <a:endParaRPr lang="en-US"/>
          </a:p>
        </p:txBody>
      </p:sp>
    </p:spTree>
    <p:extLst>
      <p:ext uri="{BB962C8B-B14F-4D97-AF65-F5344CB8AC3E}">
        <p14:creationId xmlns:p14="http://schemas.microsoft.com/office/powerpoint/2010/main" val="1451016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1171FB3-A708-45D6-973D-69BFB2EBBC2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8834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2_Title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1171FB3-A708-45D6-973D-69BFB2EBBC2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925830" y="0"/>
            <a:ext cx="8103870" cy="896858"/>
          </a:xfrm>
        </p:spPr>
        <p:txBody>
          <a:bodyPr anchor="ctr">
            <a:normAutofit/>
          </a:bodyPr>
          <a:lstStyle>
            <a:lvl1pPr algn="ctr">
              <a:lnSpc>
                <a:spcPct val="85000"/>
              </a:lnSpc>
              <a:defRPr sz="6600" spc="-50" baseline="0">
                <a:solidFill>
                  <a:schemeClr val="tx1">
                    <a:lumMod val="85000"/>
                    <a:lumOff val="15000"/>
                  </a:schemeClr>
                </a:solidFill>
              </a:defRPr>
            </a:lvl1pPr>
          </a:lstStyle>
          <a:p>
            <a:r>
              <a:rPr lang="en-US" dirty="0"/>
              <a:t>Click to edit Master title</a:t>
            </a:r>
          </a:p>
        </p:txBody>
      </p:sp>
      <p:sp>
        <p:nvSpPr>
          <p:cNvPr id="3" name="Subtitle 2"/>
          <p:cNvSpPr>
            <a:spLocks noGrp="1"/>
          </p:cNvSpPr>
          <p:nvPr>
            <p:ph type="subTitle" idx="1"/>
          </p:nvPr>
        </p:nvSpPr>
        <p:spPr>
          <a:xfrm>
            <a:off x="825038" y="5640308"/>
            <a:ext cx="7543800" cy="1085850"/>
          </a:xfrm>
          <a:prstGeom prst="roundRect">
            <a:avLst/>
          </a:prstGeom>
          <a:solidFill>
            <a:srgbClr val="B9CAD9"/>
          </a:solidFill>
        </p:spPr>
        <p:txBody>
          <a:bodyPr lIns="91440" rIns="91440">
            <a:noAutofit/>
          </a:bodyPr>
          <a:lstStyle>
            <a:lvl1pPr marL="0" indent="0" algn="ctr">
              <a:buNone/>
              <a:defRPr sz="3600" b="1" cap="all" spc="200" baseline="0">
                <a:solidFill>
                  <a:schemeClr val="tx2">
                    <a:lumMod val="50000"/>
                  </a:schemeClr>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Tree>
    <p:extLst>
      <p:ext uri="{BB962C8B-B14F-4D97-AF65-F5344CB8AC3E}">
        <p14:creationId xmlns:p14="http://schemas.microsoft.com/office/powerpoint/2010/main" val="3934791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3530" y="286605"/>
            <a:ext cx="6918820" cy="962390"/>
          </a:xfrm>
        </p:spPr>
        <p:txBody>
          <a:bodyPr anchor="ctr"/>
          <a:lstStyle>
            <a:lvl1pPr>
              <a:defRPr b="1">
                <a:solidFill>
                  <a:schemeClr val="tx2"/>
                </a:solidFill>
                <a:latin typeface="Bookman Old Style" panose="02050604050505020204" pitchFamily="18" charset="0"/>
              </a:defRPr>
            </a:lvl1pPr>
          </a:lstStyle>
          <a:p>
            <a:r>
              <a:rPr lang="en-US" dirty="0"/>
              <a:t>CLICK TO EDIT</a:t>
            </a:r>
          </a:p>
        </p:txBody>
      </p:sp>
      <p:sp>
        <p:nvSpPr>
          <p:cNvPr id="3" name="Content Placeholder 2"/>
          <p:cNvSpPr>
            <a:spLocks noGrp="1"/>
          </p:cNvSpPr>
          <p:nvPr>
            <p:ph idx="1"/>
          </p:nvPr>
        </p:nvSpPr>
        <p:spPr>
          <a:xfrm>
            <a:off x="114300" y="1837106"/>
            <a:ext cx="8907909" cy="4449393"/>
          </a:xfrm>
        </p:spPr>
        <p:txBody>
          <a:bodyPr/>
          <a:lstStyle>
            <a:lvl1pPr marL="176213" indent="-176213">
              <a:defRPr sz="3600" b="1">
                <a:latin typeface="Tahoma" panose="020B0604030504040204" pitchFamily="34" charset="0"/>
                <a:ea typeface="Tahoma" panose="020B0604030504040204" pitchFamily="34" charset="0"/>
                <a:cs typeface="Tahoma" panose="020B0604030504040204" pitchFamily="34" charset="0"/>
              </a:defRPr>
            </a:lvl1pPr>
            <a:lvl2pPr marL="633413" indent="-457200">
              <a:buClr>
                <a:schemeClr val="accent1">
                  <a:lumMod val="50000"/>
                </a:schemeClr>
              </a:buClr>
              <a:buSzPct val="70000"/>
              <a:buFont typeface="Wingdings" panose="05000000000000000000" pitchFamily="2" charset="2"/>
              <a:buChar char="v"/>
              <a:defRPr sz="3200" b="1"/>
            </a:lvl2pPr>
            <a:lvl3pPr marL="1090613" indent="-452438">
              <a:buClr>
                <a:schemeClr val="accent1">
                  <a:lumMod val="50000"/>
                </a:schemeClr>
              </a:buClr>
              <a:buSzPct val="75000"/>
              <a:buFont typeface="Wingdings" panose="05000000000000000000" pitchFamily="2" charset="2"/>
              <a:buChar char="q"/>
              <a:defRPr sz="3200" b="0"/>
            </a:lvl3pPr>
            <a:lvl4pPr marL="1433513" indent="-358775">
              <a:buClr>
                <a:schemeClr val="accent1">
                  <a:lumMod val="50000"/>
                </a:schemeClr>
              </a:buClr>
              <a:buSzPct val="75000"/>
              <a:buFont typeface="Wingdings" panose="05000000000000000000" pitchFamily="2" charset="2"/>
              <a:buChar char="Ø"/>
              <a:defRPr sz="2800"/>
            </a:lvl4pPr>
            <a:lvl5pPr marL="1600200" indent="-182563">
              <a:defRPr sz="2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3530" y="1543050"/>
            <a:ext cx="6286500" cy="0"/>
          </a:xfrm>
          <a:prstGeom prst="line">
            <a:avLst/>
          </a:prstGeom>
          <a:ln w="38100" cmpd="dbl"/>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272F97A0-9090-4589-BAD5-4A8656C4D30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53250" y="5195"/>
            <a:ext cx="2190750" cy="2085975"/>
          </a:xfrm>
          <a:prstGeom prst="rect">
            <a:avLst/>
          </a:prstGeom>
        </p:spPr>
      </p:pic>
    </p:spTree>
    <p:extLst>
      <p:ext uri="{BB962C8B-B14F-4D97-AF65-F5344CB8AC3E}">
        <p14:creationId xmlns:p14="http://schemas.microsoft.com/office/powerpoint/2010/main" val="3232460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51A490-5EB6-47ED-89B4-08BC478C2A8B}"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C6E80C-338B-4683-954D-607DD7081DD9}"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2454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51A490-5EB6-47ED-89B4-08BC478C2A8B}" type="datetimeFigureOut">
              <a:rPr lang="en-US" smtClean="0"/>
              <a:t>11/25/2019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C6E80C-338B-4683-954D-607DD7081DD9}" type="slidenum">
              <a:rPr lang="en-US" smtClean="0"/>
              <a:t>‹#›</a:t>
            </a:fld>
            <a:endParaRPr lang="en-US"/>
          </a:p>
        </p:txBody>
      </p:sp>
    </p:spTree>
    <p:extLst>
      <p:ext uri="{BB962C8B-B14F-4D97-AF65-F5344CB8AC3E}">
        <p14:creationId xmlns:p14="http://schemas.microsoft.com/office/powerpoint/2010/main" val="1401641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628650" y="114300"/>
            <a:ext cx="7543800" cy="1450757"/>
          </a:xfrm>
        </p:spPr>
        <p:txBody>
          <a:bodyPr/>
          <a:lstStyle>
            <a:lvl1pPr>
              <a:defRPr b="1">
                <a:solidFill>
                  <a:schemeClr val="bg2">
                    <a:lumMod val="50000"/>
                  </a:schemeClr>
                </a:solidFill>
                <a:latin typeface="Bookman Old Style" panose="02050604050505020204" pitchFamily="18" charset="0"/>
              </a:defRPr>
            </a:lvl1pPr>
          </a:lstStyle>
          <a:p>
            <a:r>
              <a:rPr lang="en-US" dirty="0"/>
              <a:t>Click to edit Master title style</a:t>
            </a:r>
          </a:p>
        </p:txBody>
      </p:sp>
      <p:sp>
        <p:nvSpPr>
          <p:cNvPr id="3" name="Text Placeholder 2"/>
          <p:cNvSpPr>
            <a:spLocks noGrp="1"/>
          </p:cNvSpPr>
          <p:nvPr>
            <p:ph type="body" idx="1"/>
          </p:nvPr>
        </p:nvSpPr>
        <p:spPr>
          <a:xfrm>
            <a:off x="514350" y="1657350"/>
            <a:ext cx="8229600" cy="736282"/>
          </a:xfrm>
        </p:spPr>
        <p:txBody>
          <a:bodyPr wrap="none" lIns="91440" rIns="91440" anchor="ctr">
            <a:noAutofit/>
          </a:bodyPr>
          <a:lstStyle>
            <a:lvl1pPr marL="0" indent="0">
              <a:buNone/>
              <a:defRPr sz="3600" b="1" cap="all" baseline="0">
                <a:solidFill>
                  <a:schemeClr val="tx1">
                    <a:lumMod val="95000"/>
                    <a:lumOff val="5000"/>
                  </a:schemeClr>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a:t>
            </a:r>
          </a:p>
        </p:txBody>
      </p:sp>
      <p:sp>
        <p:nvSpPr>
          <p:cNvPr id="4" name="Content Placeholder 3"/>
          <p:cNvSpPr>
            <a:spLocks noGrp="1"/>
          </p:cNvSpPr>
          <p:nvPr>
            <p:ph sz="half" idx="2"/>
          </p:nvPr>
        </p:nvSpPr>
        <p:spPr>
          <a:xfrm>
            <a:off x="514350" y="2393633"/>
            <a:ext cx="4080510" cy="3950018"/>
          </a:xfrm>
        </p:spPr>
        <p:txBody>
          <a:bodyPr/>
          <a:lstStyle>
            <a:lvl1pPr>
              <a:defRPr sz="28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p:cNvSpPr>
            <a:spLocks noGrp="1"/>
          </p:cNvSpPr>
          <p:nvPr>
            <p:ph sz="quarter" idx="4"/>
          </p:nvPr>
        </p:nvSpPr>
        <p:spPr>
          <a:xfrm>
            <a:off x="4663440" y="2393632"/>
            <a:ext cx="4080510" cy="3950018"/>
          </a:xfrm>
        </p:spPr>
        <p:txBody>
          <a:bodyPr/>
          <a:lstStyle>
            <a:lvl1pPr>
              <a:defRPr sz="28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1" name="Straight Connector 10">
            <a:extLst>
              <a:ext uri="{FF2B5EF4-FFF2-40B4-BE49-F238E27FC236}">
                <a16:creationId xmlns:a16="http://schemas.microsoft.com/office/drawing/2014/main" id="{FF024A83-F824-40B7-9E66-F68C28DA08F1}"/>
              </a:ext>
            </a:extLst>
          </p:cNvPr>
          <p:cNvCxnSpPr>
            <a:cxnSpLocks/>
          </p:cNvCxnSpPr>
          <p:nvPr userDrawn="1"/>
        </p:nvCxnSpPr>
        <p:spPr>
          <a:xfrm>
            <a:off x="453530" y="1543050"/>
            <a:ext cx="6286500" cy="0"/>
          </a:xfrm>
          <a:prstGeom prst="line">
            <a:avLst/>
          </a:prstGeom>
          <a:ln w="38100" cmpd="dbl"/>
        </p:spPr>
        <p:style>
          <a:lnRef idx="1">
            <a:schemeClr val="accent1"/>
          </a:lnRef>
          <a:fillRef idx="0">
            <a:schemeClr val="accent1"/>
          </a:fillRef>
          <a:effectRef idx="0">
            <a:schemeClr val="accent1"/>
          </a:effectRef>
          <a:fontRef idx="minor">
            <a:schemeClr val="tx1"/>
          </a:fontRef>
        </p:style>
      </p:cxnSp>
      <p:pic>
        <p:nvPicPr>
          <p:cNvPr id="12" name="Picture 11">
            <a:extLst>
              <a:ext uri="{FF2B5EF4-FFF2-40B4-BE49-F238E27FC236}">
                <a16:creationId xmlns:a16="http://schemas.microsoft.com/office/drawing/2014/main" id="{C1D6FE2A-EF74-416A-BCD2-C0798D89D98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438026" y="0"/>
            <a:ext cx="2584182" cy="1722788"/>
          </a:xfrm>
          <a:prstGeom prst="rect">
            <a:avLst/>
          </a:prstGeom>
        </p:spPr>
      </p:pic>
    </p:spTree>
    <p:extLst>
      <p:ext uri="{BB962C8B-B14F-4D97-AF65-F5344CB8AC3E}">
        <p14:creationId xmlns:p14="http://schemas.microsoft.com/office/powerpoint/2010/main" val="422781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51A490-5EB6-47ED-89B4-08BC478C2A8B}" type="datetimeFigureOut">
              <a:rPr lang="en-US" smtClean="0"/>
              <a:t>11/25/2019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C6E80C-338B-4683-954D-607DD7081DD9}" type="slidenum">
              <a:rPr lang="en-US" smtClean="0"/>
              <a:t>‹#›</a:t>
            </a:fld>
            <a:endParaRPr lang="en-US"/>
          </a:p>
        </p:txBody>
      </p:sp>
    </p:spTree>
    <p:extLst>
      <p:ext uri="{BB962C8B-B14F-4D97-AF65-F5344CB8AC3E}">
        <p14:creationId xmlns:p14="http://schemas.microsoft.com/office/powerpoint/2010/main" val="1938383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751A490-5EB6-47ED-89B4-08BC478C2A8B}" type="datetimeFigureOut">
              <a:rPr lang="en-US" smtClean="0"/>
              <a:t>11/25/2019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EFC6E80C-338B-4683-954D-607DD7081DD9}" type="slidenum">
              <a:rPr lang="en-US" smtClean="0"/>
              <a:t>‹#›</a:t>
            </a:fld>
            <a:endParaRPr lang="en-US"/>
          </a:p>
        </p:txBody>
      </p:sp>
    </p:spTree>
    <p:extLst>
      <p:ext uri="{BB962C8B-B14F-4D97-AF65-F5344CB8AC3E}">
        <p14:creationId xmlns:p14="http://schemas.microsoft.com/office/powerpoint/2010/main" val="1362954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986019"/>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F751A490-5EB6-47ED-89B4-08BC478C2A8B}" type="datetimeFigureOut">
              <a:rPr lang="en-US" smtClean="0"/>
              <a:t>11/25/2019</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EFC6E80C-338B-4683-954D-607DD7081DD9}" type="slidenum">
              <a:rPr lang="en-US" smtClean="0"/>
              <a:t>‹#›</a:t>
            </a:fld>
            <a:endParaRPr lang="en-US"/>
          </a:p>
        </p:txBody>
      </p:sp>
    </p:spTree>
    <p:extLst>
      <p:ext uri="{BB962C8B-B14F-4D97-AF65-F5344CB8AC3E}">
        <p14:creationId xmlns:p14="http://schemas.microsoft.com/office/powerpoint/2010/main" val="2044563160"/>
      </p:ext>
    </p:extLst>
  </p:cSld>
  <p:clrMap bg1="lt1" tx1="dk1" bg2="lt2" tx2="dk2" accent1="accent1" accent2="accent2" accent3="accent3" accent4="accent4" accent5="accent5" accent6="accent6" hlink="hlink" folHlink="folHlink"/>
  <p:sldLayoutIdLst>
    <p:sldLayoutId id="2147483685" r:id="rId1"/>
    <p:sldLayoutId id="2147483693" r:id="rId2"/>
    <p:sldLayoutId id="2147483694" r:id="rId3"/>
    <p:sldLayoutId id="2147483686" r:id="rId4"/>
    <p:sldLayoutId id="2147483687" r:id="rId5"/>
    <p:sldLayoutId id="2147483688" r:id="rId6"/>
    <p:sldLayoutId id="2147483689" r:id="rId7"/>
    <p:sldLayoutId id="2147483690" r:id="rId8"/>
    <p:sldLayoutId id="2147483691" r:id="rId9"/>
    <p:sldLayoutId id="2147483692" r:id="rId10"/>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Family</a:t>
            </a: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871703802"/>
      </p:ext>
    </p:extLst>
  </p:cSld>
  <p:clrMapOvr>
    <a:masterClrMapping/>
  </p:clrMapOvr>
  <p:transitio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88968911"/>
      </p:ext>
    </p:extLst>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Joy of Giving</a:t>
            </a:r>
          </a:p>
        </p:txBody>
      </p:sp>
      <p:sp>
        <p:nvSpPr>
          <p:cNvPr id="8" name="Content Placeholder 7">
            <a:extLst>
              <a:ext uri="{FF2B5EF4-FFF2-40B4-BE49-F238E27FC236}">
                <a16:creationId xmlns:a16="http://schemas.microsoft.com/office/drawing/2014/main" id="{713342D7-DC25-4427-B16F-B9E73EB7CBA6}"/>
              </a:ext>
            </a:extLst>
          </p:cNvPr>
          <p:cNvSpPr>
            <a:spLocks noGrp="1"/>
          </p:cNvSpPr>
          <p:nvPr>
            <p:ph idx="1"/>
          </p:nvPr>
        </p:nvSpPr>
        <p:spPr/>
        <p:txBody>
          <a:bodyPr/>
          <a:lstStyle/>
          <a:p>
            <a:r>
              <a:rPr lang="en-US" dirty="0"/>
              <a:t>With Sincerity</a:t>
            </a:r>
          </a:p>
          <a:p>
            <a:pPr lvl="1"/>
            <a:r>
              <a:rPr lang="en-US" dirty="0"/>
              <a:t>Rom 12:8, …he that giveth, let him do it with simplicity…</a:t>
            </a:r>
          </a:p>
          <a:p>
            <a:pPr lvl="2"/>
            <a:r>
              <a:rPr lang="en-US" dirty="0"/>
              <a:t>With generosity &amp; honesty</a:t>
            </a:r>
          </a:p>
          <a:p>
            <a:pPr lvl="2"/>
            <a:r>
              <a:rPr lang="en-US" dirty="0"/>
              <a:t>Without dissimulation or self-seeking</a:t>
            </a:r>
          </a:p>
          <a:p>
            <a:pPr lvl="3"/>
            <a:r>
              <a:rPr lang="en-US" dirty="0"/>
              <a:t>Not as Pharisees, Mt 6:1-18.</a:t>
            </a:r>
          </a:p>
        </p:txBody>
      </p:sp>
    </p:spTree>
    <p:extLst>
      <p:ext uri="{BB962C8B-B14F-4D97-AF65-F5344CB8AC3E}">
        <p14:creationId xmlns:p14="http://schemas.microsoft.com/office/powerpoint/2010/main" val="1130849610"/>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 calcmode="lin" valueType="num">
                                      <p:cBhvr additive="base">
                                        <p:cTn id="7"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anim calcmode="lin" valueType="num">
                                      <p:cBhvr additive="base">
                                        <p:cTn id="13"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anim calcmode="lin" valueType="num">
                                      <p:cBhvr additive="base">
                                        <p:cTn id="17"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56C337C-F534-4C2F-A3FE-C7956EA4F0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0250" y="-4634"/>
            <a:ext cx="5429250" cy="6813177"/>
          </a:xfrm>
          <a:prstGeom prst="rect">
            <a:avLst/>
          </a:prstGeom>
        </p:spPr>
      </p:pic>
    </p:spTree>
    <p:extLst>
      <p:ext uri="{BB962C8B-B14F-4D97-AF65-F5344CB8AC3E}">
        <p14:creationId xmlns:p14="http://schemas.microsoft.com/office/powerpoint/2010/main" val="1123996411"/>
      </p:ext>
    </p:extLst>
  </p:cSld>
  <p:clrMapOvr>
    <a:masterClrMapping/>
  </p:clrMapOvr>
  <p:transition spd="slow">
    <p:cove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Joy of Giving</a:t>
            </a:r>
          </a:p>
        </p:txBody>
      </p:sp>
      <p:sp>
        <p:nvSpPr>
          <p:cNvPr id="8" name="Content Placeholder 7">
            <a:extLst>
              <a:ext uri="{FF2B5EF4-FFF2-40B4-BE49-F238E27FC236}">
                <a16:creationId xmlns:a16="http://schemas.microsoft.com/office/drawing/2014/main" id="{713342D7-DC25-4427-B16F-B9E73EB7CBA6}"/>
              </a:ext>
            </a:extLst>
          </p:cNvPr>
          <p:cNvSpPr>
            <a:spLocks noGrp="1"/>
          </p:cNvSpPr>
          <p:nvPr>
            <p:ph idx="1"/>
          </p:nvPr>
        </p:nvSpPr>
        <p:spPr/>
        <p:txBody>
          <a:bodyPr>
            <a:normAutofit lnSpcReduction="10000"/>
          </a:bodyPr>
          <a:lstStyle/>
          <a:p>
            <a:r>
              <a:rPr lang="en-US" dirty="0"/>
              <a:t>With Contentment</a:t>
            </a:r>
          </a:p>
          <a:p>
            <a:pPr lvl="1"/>
            <a:r>
              <a:rPr lang="en-US" dirty="0"/>
              <a:t>I Tim 6:6-10, godliness with contentment is great gain…</a:t>
            </a:r>
          </a:p>
          <a:p>
            <a:pPr lvl="2"/>
            <a:r>
              <a:rPr lang="en-US" dirty="0"/>
              <a:t>Came with nothing, taking nothing with us</a:t>
            </a:r>
          </a:p>
          <a:p>
            <a:pPr lvl="2"/>
            <a:r>
              <a:rPr lang="en-US" dirty="0"/>
              <a:t>Be content with food and raiment </a:t>
            </a:r>
          </a:p>
          <a:p>
            <a:pPr lvl="2"/>
            <a:r>
              <a:rPr lang="en-US" dirty="0"/>
              <a:t>I </a:t>
            </a:r>
            <a:r>
              <a:rPr lang="en-US" dirty="0" err="1"/>
              <a:t>Chr</a:t>
            </a:r>
            <a:r>
              <a:rPr lang="en-US" dirty="0"/>
              <a:t> 29:14, for all things come of thee, and of thine own have we given thee</a:t>
            </a:r>
          </a:p>
          <a:p>
            <a:pPr lvl="2"/>
            <a:r>
              <a:rPr lang="en-US" dirty="0"/>
              <a:t>Acts 7:50, Stephens defense, God’s hands made all these things</a:t>
            </a:r>
          </a:p>
        </p:txBody>
      </p:sp>
    </p:spTree>
    <p:extLst>
      <p:ext uri="{BB962C8B-B14F-4D97-AF65-F5344CB8AC3E}">
        <p14:creationId xmlns:p14="http://schemas.microsoft.com/office/powerpoint/2010/main" val="629732788"/>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 calcmode="lin" valueType="num">
                                      <p:cBhvr additive="base">
                                        <p:cTn id="7"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
                                            <p:txEl>
                                              <p:pRg st="3" end="3"/>
                                            </p:txEl>
                                          </p:spTgt>
                                        </p:tgtEl>
                                        <p:attrNameLst>
                                          <p:attrName>style.visibility</p:attrName>
                                        </p:attrNameLst>
                                      </p:cBhvr>
                                      <p:to>
                                        <p:strVal val="visible"/>
                                      </p:to>
                                    </p:set>
                                    <p:anim calcmode="lin" valueType="num">
                                      <p:cBhvr additive="base">
                                        <p:cTn id="11"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anim calcmode="lin" valueType="num">
                                      <p:cBhvr additive="base">
                                        <p:cTn id="17"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8">
                                            <p:txEl>
                                              <p:pRg st="5" end="5"/>
                                            </p:txEl>
                                          </p:spTgt>
                                        </p:tgtEl>
                                        <p:attrNameLst>
                                          <p:attrName>style.visibility</p:attrName>
                                        </p:attrNameLst>
                                      </p:cBhvr>
                                      <p:to>
                                        <p:strVal val="visible"/>
                                      </p:to>
                                    </p:set>
                                    <p:anim calcmode="lin" valueType="num">
                                      <p:cBhvr additive="base">
                                        <p:cTn id="23"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Joy of Giving</a:t>
            </a:r>
          </a:p>
        </p:txBody>
      </p:sp>
      <p:sp>
        <p:nvSpPr>
          <p:cNvPr id="8" name="Content Placeholder 7">
            <a:extLst>
              <a:ext uri="{FF2B5EF4-FFF2-40B4-BE49-F238E27FC236}">
                <a16:creationId xmlns:a16="http://schemas.microsoft.com/office/drawing/2014/main" id="{713342D7-DC25-4427-B16F-B9E73EB7CBA6}"/>
              </a:ext>
            </a:extLst>
          </p:cNvPr>
          <p:cNvSpPr>
            <a:spLocks noGrp="1"/>
          </p:cNvSpPr>
          <p:nvPr>
            <p:ph idx="1"/>
          </p:nvPr>
        </p:nvSpPr>
        <p:spPr/>
        <p:txBody>
          <a:bodyPr/>
          <a:lstStyle/>
          <a:p>
            <a:r>
              <a:rPr lang="en-US" dirty="0"/>
              <a:t>With Contentment</a:t>
            </a:r>
          </a:p>
          <a:p>
            <a:pPr lvl="1"/>
            <a:r>
              <a:rPr lang="en-US" dirty="0"/>
              <a:t>Eph 4:28, Let him that stole steal no more: but rather let him labor, working with his hands the thing which is good, that he may have to give to him that needs. </a:t>
            </a:r>
          </a:p>
          <a:p>
            <a:pPr lvl="1"/>
            <a:endParaRPr lang="en-US" dirty="0"/>
          </a:p>
        </p:txBody>
      </p:sp>
    </p:spTree>
    <p:extLst>
      <p:ext uri="{BB962C8B-B14F-4D97-AF65-F5344CB8AC3E}">
        <p14:creationId xmlns:p14="http://schemas.microsoft.com/office/powerpoint/2010/main" val="3001741870"/>
      </p:ext>
    </p:extLst>
  </p:cSld>
  <p:clrMapOvr>
    <a:masterClrMapping/>
  </p:clrMapOvr>
  <p:transition spd="slow">
    <p:cove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12">
            <a:extLst>
              <a:ext uri="{FF2B5EF4-FFF2-40B4-BE49-F238E27FC236}">
                <a16:creationId xmlns:a16="http://schemas.microsoft.com/office/drawing/2014/main" id="{BB32D3D4-9ADE-41DF-80F8-9FF9D656D4C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76528" y="-2286000"/>
            <a:ext cx="6324447" cy="9086850"/>
          </a:xfrm>
          <a:prstGeom prst="rect">
            <a:avLst/>
          </a:prstGeom>
        </p:spPr>
      </p:pic>
    </p:spTree>
    <p:extLst>
      <p:ext uri="{BB962C8B-B14F-4D97-AF65-F5344CB8AC3E}">
        <p14:creationId xmlns:p14="http://schemas.microsoft.com/office/powerpoint/2010/main" val="4239850759"/>
      </p:ext>
    </p:extLst>
  </p:cSld>
  <p:clrMapOvr>
    <a:masterClrMapping/>
  </p:clrMapOvr>
  <p:transition spd="slow">
    <p:cove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Joy of Giving</a:t>
            </a:r>
          </a:p>
        </p:txBody>
      </p:sp>
      <p:sp>
        <p:nvSpPr>
          <p:cNvPr id="8" name="Content Placeholder 7">
            <a:extLst>
              <a:ext uri="{FF2B5EF4-FFF2-40B4-BE49-F238E27FC236}">
                <a16:creationId xmlns:a16="http://schemas.microsoft.com/office/drawing/2014/main" id="{713342D7-DC25-4427-B16F-B9E73EB7CBA6}"/>
              </a:ext>
            </a:extLst>
          </p:cNvPr>
          <p:cNvSpPr>
            <a:spLocks noGrp="1"/>
          </p:cNvSpPr>
          <p:nvPr>
            <p:ph idx="1"/>
          </p:nvPr>
        </p:nvSpPr>
        <p:spPr/>
        <p:txBody>
          <a:bodyPr>
            <a:normAutofit/>
          </a:bodyPr>
          <a:lstStyle/>
          <a:p>
            <a:r>
              <a:rPr lang="en-US" dirty="0"/>
              <a:t>In the Whole</a:t>
            </a:r>
          </a:p>
          <a:p>
            <a:pPr lvl="1"/>
            <a:r>
              <a:rPr lang="en-US" dirty="0"/>
              <a:t>The ability to look beyond “injury”</a:t>
            </a:r>
          </a:p>
          <a:p>
            <a:pPr lvl="2"/>
            <a:r>
              <a:rPr lang="en-US" dirty="0"/>
              <a:t>Suffering</a:t>
            </a:r>
          </a:p>
          <a:p>
            <a:pPr lvl="2"/>
            <a:r>
              <a:rPr lang="en-US" dirty="0"/>
              <a:t>Taking a Loss</a:t>
            </a:r>
          </a:p>
          <a:p>
            <a:pPr lvl="2"/>
            <a:r>
              <a:rPr lang="en-US" dirty="0"/>
              <a:t>The Cost</a:t>
            </a:r>
          </a:p>
          <a:p>
            <a:pPr lvl="2"/>
            <a:r>
              <a:rPr lang="en-US" dirty="0"/>
              <a:t>It all belongs to God</a:t>
            </a:r>
          </a:p>
        </p:txBody>
      </p:sp>
    </p:spTree>
    <p:extLst>
      <p:ext uri="{BB962C8B-B14F-4D97-AF65-F5344CB8AC3E}">
        <p14:creationId xmlns:p14="http://schemas.microsoft.com/office/powerpoint/2010/main" val="359618431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 calcmode="lin" valueType="num">
                                      <p:cBhvr additive="base">
                                        <p:cTn id="7"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
                                            <p:txEl>
                                              <p:pRg st="3" end="3"/>
                                            </p:txEl>
                                          </p:spTgt>
                                        </p:tgtEl>
                                        <p:attrNameLst>
                                          <p:attrName>style.visibility</p:attrName>
                                        </p:attrNameLst>
                                      </p:cBhvr>
                                      <p:to>
                                        <p:strVal val="visible"/>
                                      </p:to>
                                    </p:set>
                                    <p:anim calcmode="lin" valueType="num">
                                      <p:cBhvr additive="base">
                                        <p:cTn id="11"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anim calcmode="lin" valueType="num">
                                      <p:cBhvr additive="base">
                                        <p:cTn id="15"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8">
                                            <p:txEl>
                                              <p:pRg st="5" end="5"/>
                                            </p:txEl>
                                          </p:spTgt>
                                        </p:tgtEl>
                                        <p:attrNameLst>
                                          <p:attrName>style.visibility</p:attrName>
                                        </p:attrNameLst>
                                      </p:cBhvr>
                                      <p:to>
                                        <p:strVal val="visible"/>
                                      </p:to>
                                    </p:set>
                                    <p:anim calcmode="lin" valueType="num">
                                      <p:cBhvr additive="base">
                                        <p:cTn id="21"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Joy of Giving</a:t>
            </a:r>
          </a:p>
        </p:txBody>
      </p:sp>
      <p:sp>
        <p:nvSpPr>
          <p:cNvPr id="8" name="Content Placeholder 7">
            <a:extLst>
              <a:ext uri="{FF2B5EF4-FFF2-40B4-BE49-F238E27FC236}">
                <a16:creationId xmlns:a16="http://schemas.microsoft.com/office/drawing/2014/main" id="{713342D7-DC25-4427-B16F-B9E73EB7CBA6}"/>
              </a:ext>
            </a:extLst>
          </p:cNvPr>
          <p:cNvSpPr>
            <a:spLocks noGrp="1"/>
          </p:cNvSpPr>
          <p:nvPr>
            <p:ph idx="1"/>
          </p:nvPr>
        </p:nvSpPr>
        <p:spPr/>
        <p:txBody>
          <a:bodyPr>
            <a:normAutofit/>
          </a:bodyPr>
          <a:lstStyle/>
          <a:p>
            <a:r>
              <a:rPr lang="en-US" dirty="0"/>
              <a:t>In the Whole</a:t>
            </a:r>
          </a:p>
          <a:p>
            <a:pPr lvl="1"/>
            <a:r>
              <a:rPr lang="en-US" dirty="0"/>
              <a:t>The ability to look beyond “injury”</a:t>
            </a:r>
          </a:p>
          <a:p>
            <a:pPr lvl="1"/>
            <a:r>
              <a:rPr lang="en-US" dirty="0"/>
              <a:t>To see it through the eyes that God desires,                  2 Cor 9:6-7</a:t>
            </a:r>
          </a:p>
          <a:p>
            <a:pPr lvl="2"/>
            <a:r>
              <a:rPr lang="en-US" dirty="0"/>
              <a:t>Not of necessity</a:t>
            </a:r>
          </a:p>
          <a:p>
            <a:pPr lvl="2"/>
            <a:r>
              <a:rPr lang="en-US" dirty="0"/>
              <a:t>Not grudgingly</a:t>
            </a:r>
          </a:p>
          <a:p>
            <a:pPr lvl="2"/>
            <a:r>
              <a:rPr lang="en-US" dirty="0"/>
              <a:t>Eagerly</a:t>
            </a:r>
          </a:p>
          <a:p>
            <a:pPr lvl="2"/>
            <a:r>
              <a:rPr lang="en-US" dirty="0"/>
              <a:t>Joyfully</a:t>
            </a:r>
          </a:p>
        </p:txBody>
      </p:sp>
    </p:spTree>
    <p:extLst>
      <p:ext uri="{BB962C8B-B14F-4D97-AF65-F5344CB8AC3E}">
        <p14:creationId xmlns:p14="http://schemas.microsoft.com/office/powerpoint/2010/main" val="4011779017"/>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3" end="3"/>
                                            </p:txEl>
                                          </p:spTgt>
                                        </p:tgtEl>
                                        <p:attrNameLst>
                                          <p:attrName>style.visibility</p:attrName>
                                        </p:attrNameLst>
                                      </p:cBhvr>
                                      <p:to>
                                        <p:strVal val="visible"/>
                                      </p:to>
                                    </p:set>
                                    <p:anim calcmode="lin" valueType="num">
                                      <p:cBhvr additive="base">
                                        <p:cTn id="7"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
                                            <p:txEl>
                                              <p:pRg st="4" end="4"/>
                                            </p:txEl>
                                          </p:spTgt>
                                        </p:tgtEl>
                                        <p:attrNameLst>
                                          <p:attrName>style.visibility</p:attrName>
                                        </p:attrNameLst>
                                      </p:cBhvr>
                                      <p:to>
                                        <p:strVal val="visible"/>
                                      </p:to>
                                    </p:set>
                                    <p:anim calcmode="lin" valueType="num">
                                      <p:cBhvr additive="base">
                                        <p:cTn id="11"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anim calcmode="lin" valueType="num">
                                      <p:cBhvr additive="base">
                                        <p:cTn id="17"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8">
                                            <p:txEl>
                                              <p:pRg st="5" end="5"/>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8">
                                            <p:txEl>
                                              <p:pRg st="6" end="6"/>
                                            </p:txEl>
                                          </p:spTgt>
                                        </p:tgtEl>
                                        <p:attrNameLst>
                                          <p:attrName>style.visibility</p:attrName>
                                        </p:attrNameLst>
                                      </p:cBhvr>
                                      <p:to>
                                        <p:strVal val="visible"/>
                                      </p:to>
                                    </p:set>
                                    <p:anim calcmode="lin" valueType="num">
                                      <p:cBhvr additive="base">
                                        <p:cTn id="21"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Joy of Giving</a:t>
            </a:r>
          </a:p>
        </p:txBody>
      </p:sp>
      <p:sp>
        <p:nvSpPr>
          <p:cNvPr id="8" name="Content Placeholder 7">
            <a:extLst>
              <a:ext uri="{FF2B5EF4-FFF2-40B4-BE49-F238E27FC236}">
                <a16:creationId xmlns:a16="http://schemas.microsoft.com/office/drawing/2014/main" id="{713342D7-DC25-4427-B16F-B9E73EB7CBA6}"/>
              </a:ext>
            </a:extLst>
          </p:cNvPr>
          <p:cNvSpPr>
            <a:spLocks noGrp="1"/>
          </p:cNvSpPr>
          <p:nvPr>
            <p:ph idx="1"/>
          </p:nvPr>
        </p:nvSpPr>
        <p:spPr/>
        <p:txBody>
          <a:bodyPr/>
          <a:lstStyle/>
          <a:p>
            <a:endParaRPr lang="en-US" dirty="0"/>
          </a:p>
          <a:p>
            <a:r>
              <a:rPr lang="en-US" dirty="0"/>
              <a:t>Cheerful – Eager &amp; Prompt to Give</a:t>
            </a:r>
          </a:p>
          <a:p>
            <a:r>
              <a:rPr lang="en-US" dirty="0"/>
              <a:t>Love – The Betterment of Another</a:t>
            </a:r>
          </a:p>
          <a:p>
            <a:r>
              <a:rPr lang="en-US" dirty="0"/>
              <a:t>Joy – Delight &amp; Cheerful</a:t>
            </a:r>
          </a:p>
          <a:p>
            <a:r>
              <a:rPr lang="en-US" dirty="0"/>
              <a:t>Sincerity – Pure Heart</a:t>
            </a:r>
          </a:p>
          <a:p>
            <a:r>
              <a:rPr lang="en-US" dirty="0"/>
              <a:t>Content – Satisfied with the meager </a:t>
            </a:r>
          </a:p>
        </p:txBody>
      </p:sp>
    </p:spTree>
    <p:extLst>
      <p:ext uri="{BB962C8B-B14F-4D97-AF65-F5344CB8AC3E}">
        <p14:creationId xmlns:p14="http://schemas.microsoft.com/office/powerpoint/2010/main" val="749995967"/>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 calcmode="lin" valueType="num">
                                      <p:cBhvr additive="base">
                                        <p:cTn id="7"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 calcmode="lin" valueType="num">
                                      <p:cBhvr additive="base">
                                        <p:cTn id="13"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anim calcmode="lin" valueType="num">
                                      <p:cBhvr additive="base">
                                        <p:cTn id="19"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xEl>
                                              <p:pRg st="4" end="4"/>
                                            </p:txEl>
                                          </p:spTgt>
                                        </p:tgtEl>
                                        <p:attrNameLst>
                                          <p:attrName>style.visibility</p:attrName>
                                        </p:attrNameLst>
                                      </p:cBhvr>
                                      <p:to>
                                        <p:strVal val="visible"/>
                                      </p:to>
                                    </p:set>
                                    <p:anim calcmode="lin" valueType="num">
                                      <p:cBhvr additive="base">
                                        <p:cTn id="25"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xEl>
                                              <p:pRg st="5" end="5"/>
                                            </p:txEl>
                                          </p:spTgt>
                                        </p:tgtEl>
                                        <p:attrNameLst>
                                          <p:attrName>style.visibility</p:attrName>
                                        </p:attrNameLst>
                                      </p:cBhvr>
                                      <p:to>
                                        <p:strVal val="visible"/>
                                      </p:to>
                                    </p:set>
                                    <p:anim calcmode="lin" valueType="num">
                                      <p:cBhvr additive="base">
                                        <p:cTn id="31"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F248FF2-E629-4E57-9868-B6FB975C7537}"/>
              </a:ext>
            </a:extLst>
          </p:cNvPr>
          <p:cNvSpPr>
            <a:spLocks noGrp="1"/>
          </p:cNvSpPr>
          <p:nvPr>
            <p:ph type="ctrTitle"/>
          </p:nvPr>
        </p:nvSpPr>
        <p:spPr/>
        <p:txBody>
          <a:bodyPr>
            <a:normAutofit fontScale="90000"/>
          </a:bodyPr>
          <a:lstStyle/>
          <a:p>
            <a:r>
              <a:rPr lang="en-US" dirty="0"/>
              <a:t>Joy of Giving</a:t>
            </a:r>
          </a:p>
        </p:txBody>
      </p:sp>
      <p:sp>
        <p:nvSpPr>
          <p:cNvPr id="5" name="Subtitle 4">
            <a:extLst>
              <a:ext uri="{FF2B5EF4-FFF2-40B4-BE49-F238E27FC236}">
                <a16:creationId xmlns:a16="http://schemas.microsoft.com/office/drawing/2014/main" id="{F1A3CD36-5566-4045-A101-CBE279860867}"/>
              </a:ext>
            </a:extLst>
          </p:cNvPr>
          <p:cNvSpPr>
            <a:spLocks noGrp="1"/>
          </p:cNvSpPr>
          <p:nvPr>
            <p:ph type="subTitle" idx="1"/>
          </p:nvPr>
        </p:nvSpPr>
        <p:spPr/>
        <p:txBody>
          <a:bodyPr/>
          <a:lstStyle/>
          <a:p>
            <a:r>
              <a:rPr lang="en-US" dirty="0"/>
              <a:t>even when One is not so lovable.</a:t>
            </a:r>
          </a:p>
        </p:txBody>
      </p:sp>
      <p:sp>
        <p:nvSpPr>
          <p:cNvPr id="8" name="Rectangle: Rounded Corners 7">
            <a:extLst>
              <a:ext uri="{FF2B5EF4-FFF2-40B4-BE49-F238E27FC236}">
                <a16:creationId xmlns:a16="http://schemas.microsoft.com/office/drawing/2014/main" id="{B5D07960-09AE-4374-8701-98EE0F5B2CCA}"/>
              </a:ext>
            </a:extLst>
          </p:cNvPr>
          <p:cNvSpPr/>
          <p:nvPr/>
        </p:nvSpPr>
        <p:spPr>
          <a:xfrm rot="20420957">
            <a:off x="208083" y="1881783"/>
            <a:ext cx="8808434" cy="20002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t>Acts 20:35, Blessed!</a:t>
            </a:r>
          </a:p>
        </p:txBody>
      </p:sp>
    </p:spTree>
    <p:extLst>
      <p:ext uri="{BB962C8B-B14F-4D97-AF65-F5344CB8AC3E}">
        <p14:creationId xmlns:p14="http://schemas.microsoft.com/office/powerpoint/2010/main" val="1823387128"/>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58856483"/>
      </p:ext>
    </p:extLst>
  </p:cSld>
  <p:clrMapOvr>
    <a:masterClrMapping/>
  </p:clrMapOvr>
  <p:transition spd="slow">
    <p:cov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Joy of Giving</a:t>
            </a:r>
          </a:p>
        </p:txBody>
      </p:sp>
      <p:sp>
        <p:nvSpPr>
          <p:cNvPr id="8" name="Content Placeholder 7">
            <a:extLst>
              <a:ext uri="{FF2B5EF4-FFF2-40B4-BE49-F238E27FC236}">
                <a16:creationId xmlns:a16="http://schemas.microsoft.com/office/drawing/2014/main" id="{713342D7-DC25-4427-B16F-B9E73EB7CBA6}"/>
              </a:ext>
            </a:extLst>
          </p:cNvPr>
          <p:cNvSpPr>
            <a:spLocks noGrp="1"/>
          </p:cNvSpPr>
          <p:nvPr>
            <p:ph idx="1"/>
          </p:nvPr>
        </p:nvSpPr>
        <p:spPr/>
        <p:txBody>
          <a:bodyPr/>
          <a:lstStyle/>
          <a:p>
            <a:r>
              <a:rPr lang="en-US" dirty="0"/>
              <a:t>The Good Samaritan</a:t>
            </a:r>
          </a:p>
          <a:p>
            <a:pPr lvl="1"/>
            <a:r>
              <a:rPr lang="en-US" dirty="0"/>
              <a:t>What provokes the response of the Samaritan?</a:t>
            </a:r>
          </a:p>
          <a:p>
            <a:pPr lvl="2"/>
            <a:r>
              <a:rPr lang="en-US" dirty="0"/>
              <a:t>Love God (Heart, Mind, Soul, &amp; Strength)</a:t>
            </a:r>
          </a:p>
          <a:p>
            <a:pPr lvl="2"/>
            <a:r>
              <a:rPr lang="en-US" dirty="0"/>
              <a:t>Love Neighbor (better than self)</a:t>
            </a:r>
          </a:p>
        </p:txBody>
      </p:sp>
      <p:pic>
        <p:nvPicPr>
          <p:cNvPr id="11" name="Picture 10">
            <a:extLst>
              <a:ext uri="{FF2B5EF4-FFF2-40B4-BE49-F238E27FC236}">
                <a16:creationId xmlns:a16="http://schemas.microsoft.com/office/drawing/2014/main" id="{947CCBD9-CB42-4E79-ABC2-7C9D70C529D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96669" y="0"/>
            <a:ext cx="2747331" cy="2171700"/>
          </a:xfrm>
          <a:prstGeom prst="rect">
            <a:avLst/>
          </a:prstGeom>
        </p:spPr>
      </p:pic>
    </p:spTree>
    <p:extLst>
      <p:ext uri="{BB962C8B-B14F-4D97-AF65-F5344CB8AC3E}">
        <p14:creationId xmlns:p14="http://schemas.microsoft.com/office/powerpoint/2010/main" val="2755804978"/>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anim calcmode="lin" valueType="num">
                                      <p:cBhvr additive="base">
                                        <p:cTn id="11"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anim calcmode="lin" valueType="num">
                                      <p:cBhvr additive="base">
                                        <p:cTn id="15"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8">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anim calcmode="lin" valueType="num">
                                      <p:cBhvr additive="base">
                                        <p:cTn id="19"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Joy of Giving</a:t>
            </a:r>
          </a:p>
        </p:txBody>
      </p:sp>
      <p:sp>
        <p:nvSpPr>
          <p:cNvPr id="5" name="Subtitle 4"/>
          <p:cNvSpPr>
            <a:spLocks noGrp="1"/>
          </p:cNvSpPr>
          <p:nvPr>
            <p:ph type="subTitle" idx="1"/>
          </p:nvPr>
        </p:nvSpPr>
        <p:spPr/>
        <p:txBody>
          <a:bodyPr/>
          <a:lstStyle/>
          <a:p>
            <a:r>
              <a:rPr lang="en-US" dirty="0"/>
              <a:t>Acts 20:35</a:t>
            </a:r>
          </a:p>
        </p:txBody>
      </p:sp>
      <p:sp>
        <p:nvSpPr>
          <p:cNvPr id="3" name="Rectangle 2">
            <a:extLst>
              <a:ext uri="{FF2B5EF4-FFF2-40B4-BE49-F238E27FC236}">
                <a16:creationId xmlns:a16="http://schemas.microsoft.com/office/drawing/2014/main" id="{DB8F0833-E296-40E7-B5F6-83AAF90722B0}"/>
              </a:ext>
            </a:extLst>
          </p:cNvPr>
          <p:cNvSpPr/>
          <p:nvPr/>
        </p:nvSpPr>
        <p:spPr>
          <a:xfrm>
            <a:off x="264968" y="1747918"/>
            <a:ext cx="8663940" cy="31401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t>Finding Joy in helping others:</a:t>
            </a:r>
          </a:p>
          <a:p>
            <a:pPr algn="ctr"/>
            <a:r>
              <a:rPr lang="en-US" sz="4400" dirty="0"/>
              <a:t>Giving of our selves</a:t>
            </a:r>
          </a:p>
          <a:p>
            <a:pPr algn="ctr"/>
            <a:r>
              <a:rPr lang="en-US" sz="4400" dirty="0"/>
              <a:t>(money, time, possessions…)</a:t>
            </a:r>
          </a:p>
          <a:p>
            <a:pPr algn="ctr"/>
            <a:endParaRPr lang="en-US" sz="3600" dirty="0"/>
          </a:p>
        </p:txBody>
      </p:sp>
    </p:spTree>
    <p:extLst>
      <p:ext uri="{BB962C8B-B14F-4D97-AF65-F5344CB8AC3E}">
        <p14:creationId xmlns:p14="http://schemas.microsoft.com/office/powerpoint/2010/main" val="577285247"/>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Joy of Giving</a:t>
            </a:r>
          </a:p>
        </p:txBody>
      </p:sp>
      <p:sp>
        <p:nvSpPr>
          <p:cNvPr id="8" name="Content Placeholder 7">
            <a:extLst>
              <a:ext uri="{FF2B5EF4-FFF2-40B4-BE49-F238E27FC236}">
                <a16:creationId xmlns:a16="http://schemas.microsoft.com/office/drawing/2014/main" id="{713342D7-DC25-4427-B16F-B9E73EB7CBA6}"/>
              </a:ext>
            </a:extLst>
          </p:cNvPr>
          <p:cNvSpPr>
            <a:spLocks noGrp="1"/>
          </p:cNvSpPr>
          <p:nvPr>
            <p:ph idx="1"/>
          </p:nvPr>
        </p:nvSpPr>
        <p:spPr/>
        <p:txBody>
          <a:bodyPr/>
          <a:lstStyle/>
          <a:p>
            <a:r>
              <a:rPr lang="en-US" dirty="0"/>
              <a:t>Cheerful Giver</a:t>
            </a:r>
          </a:p>
          <a:p>
            <a:pPr lvl="1"/>
            <a:r>
              <a:rPr lang="en-US" dirty="0"/>
              <a:t>2 Cor 9:6-7, Cheerful Giver</a:t>
            </a:r>
          </a:p>
          <a:p>
            <a:pPr lvl="2"/>
            <a:r>
              <a:rPr lang="en-US" dirty="0"/>
              <a:t>Greek – </a:t>
            </a:r>
            <a:r>
              <a:rPr lang="en-US" dirty="0" err="1"/>
              <a:t>hilaros</a:t>
            </a:r>
            <a:r>
              <a:rPr lang="en-US" dirty="0"/>
              <a:t> </a:t>
            </a:r>
          </a:p>
          <a:p>
            <a:pPr lvl="3"/>
            <a:r>
              <a:rPr lang="en-US" dirty="0"/>
              <a:t>Strong’s &amp; Thayer – Prompt to do anything or willing</a:t>
            </a:r>
          </a:p>
          <a:p>
            <a:pPr lvl="2"/>
            <a:r>
              <a:rPr lang="en-US" dirty="0"/>
              <a:t>Eager and Merry</a:t>
            </a:r>
          </a:p>
          <a:p>
            <a:pPr lvl="2"/>
            <a:r>
              <a:rPr lang="en-US" dirty="0"/>
              <a:t>Performing work we don’t want to do</a:t>
            </a:r>
          </a:p>
          <a:p>
            <a:pPr lvl="2"/>
            <a:r>
              <a:rPr lang="en-US" dirty="0"/>
              <a:t>This is in regards of the Church</a:t>
            </a:r>
          </a:p>
        </p:txBody>
      </p:sp>
    </p:spTree>
    <p:extLst>
      <p:ext uri="{BB962C8B-B14F-4D97-AF65-F5344CB8AC3E}">
        <p14:creationId xmlns:p14="http://schemas.microsoft.com/office/powerpoint/2010/main" val="331404872"/>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 calcmode="lin" valueType="num">
                                      <p:cBhvr additive="base">
                                        <p:cTn id="7"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
                                            <p:txEl>
                                              <p:pRg st="3" end="3"/>
                                            </p:txEl>
                                          </p:spTgt>
                                        </p:tgtEl>
                                        <p:attrNameLst>
                                          <p:attrName>style.visibility</p:attrName>
                                        </p:attrNameLst>
                                      </p:cBhvr>
                                      <p:to>
                                        <p:strVal val="visible"/>
                                      </p:to>
                                    </p:set>
                                    <p:anim calcmode="lin" valueType="num">
                                      <p:cBhvr additive="base">
                                        <p:cTn id="11"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anim calcmode="lin" valueType="num">
                                      <p:cBhvr additive="base">
                                        <p:cTn id="17"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8">
                                            <p:txEl>
                                              <p:pRg st="5" end="5"/>
                                            </p:txEl>
                                          </p:spTgt>
                                        </p:tgtEl>
                                        <p:attrNameLst>
                                          <p:attrName>style.visibility</p:attrName>
                                        </p:attrNameLst>
                                      </p:cBhvr>
                                      <p:to>
                                        <p:strVal val="visible"/>
                                      </p:to>
                                    </p:set>
                                    <p:anim calcmode="lin" valueType="num">
                                      <p:cBhvr additive="base">
                                        <p:cTn id="23"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8">
                                            <p:txEl>
                                              <p:pRg st="6" end="6"/>
                                            </p:txEl>
                                          </p:spTgt>
                                        </p:tgtEl>
                                        <p:attrNameLst>
                                          <p:attrName>style.visibility</p:attrName>
                                        </p:attrNameLst>
                                      </p:cBhvr>
                                      <p:to>
                                        <p:strVal val="visible"/>
                                      </p:to>
                                    </p:set>
                                    <p:anim calcmode="lin" valueType="num">
                                      <p:cBhvr additive="base">
                                        <p:cTn id="29"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Joy of Giving</a:t>
            </a:r>
          </a:p>
        </p:txBody>
      </p:sp>
      <p:sp>
        <p:nvSpPr>
          <p:cNvPr id="8" name="Content Placeholder 7">
            <a:extLst>
              <a:ext uri="{FF2B5EF4-FFF2-40B4-BE49-F238E27FC236}">
                <a16:creationId xmlns:a16="http://schemas.microsoft.com/office/drawing/2014/main" id="{713342D7-DC25-4427-B16F-B9E73EB7CBA6}"/>
              </a:ext>
            </a:extLst>
          </p:cNvPr>
          <p:cNvSpPr>
            <a:spLocks noGrp="1"/>
          </p:cNvSpPr>
          <p:nvPr>
            <p:ph idx="1"/>
          </p:nvPr>
        </p:nvSpPr>
        <p:spPr/>
        <p:txBody>
          <a:bodyPr>
            <a:normAutofit fontScale="92500" lnSpcReduction="10000"/>
          </a:bodyPr>
          <a:lstStyle/>
          <a:p>
            <a:r>
              <a:rPr lang="en-US" dirty="0"/>
              <a:t>Cheerful Giver</a:t>
            </a:r>
          </a:p>
          <a:p>
            <a:pPr lvl="1"/>
            <a:r>
              <a:rPr lang="en-US" dirty="0"/>
              <a:t>Rom 12:8, …he that shews mercy, with cheerfulness. </a:t>
            </a:r>
          </a:p>
          <a:p>
            <a:pPr lvl="2"/>
            <a:r>
              <a:rPr lang="en-US" dirty="0"/>
              <a:t>Cheerfulness, Noun of previous</a:t>
            </a:r>
          </a:p>
          <a:p>
            <a:pPr lvl="3"/>
            <a:r>
              <a:rPr lang="en-US" dirty="0"/>
              <a:t>Eagerly</a:t>
            </a:r>
          </a:p>
          <a:p>
            <a:pPr lvl="2"/>
            <a:r>
              <a:rPr lang="en-US" dirty="0"/>
              <a:t>Giving is rooted in mercy, not merit</a:t>
            </a:r>
          </a:p>
          <a:p>
            <a:pPr lvl="3"/>
            <a:r>
              <a:rPr lang="en-US" dirty="0"/>
              <a:t>If of merit then we owe</a:t>
            </a:r>
          </a:p>
          <a:p>
            <a:pPr lvl="2"/>
            <a:r>
              <a:rPr lang="en-US" dirty="0"/>
              <a:t>Negative of this is covered by Paul in Corinthian letter: </a:t>
            </a:r>
          </a:p>
          <a:p>
            <a:pPr lvl="3"/>
            <a:r>
              <a:rPr lang="en-US" dirty="0"/>
              <a:t>Grudgingly or by constraint</a:t>
            </a:r>
          </a:p>
        </p:txBody>
      </p:sp>
    </p:spTree>
    <p:extLst>
      <p:ext uri="{BB962C8B-B14F-4D97-AF65-F5344CB8AC3E}">
        <p14:creationId xmlns:p14="http://schemas.microsoft.com/office/powerpoint/2010/main" val="1153873345"/>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 calcmode="lin" valueType="num">
                                      <p:cBhvr additive="base">
                                        <p:cTn id="7"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
                                            <p:txEl>
                                              <p:pRg st="3" end="3"/>
                                            </p:txEl>
                                          </p:spTgt>
                                        </p:tgtEl>
                                        <p:attrNameLst>
                                          <p:attrName>style.visibility</p:attrName>
                                        </p:attrNameLst>
                                      </p:cBhvr>
                                      <p:to>
                                        <p:strVal val="visible"/>
                                      </p:to>
                                    </p:set>
                                    <p:anim calcmode="lin" valueType="num">
                                      <p:cBhvr additive="base">
                                        <p:cTn id="11"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anim calcmode="lin" valueType="num">
                                      <p:cBhvr additive="base">
                                        <p:cTn id="17"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8">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8">
                                            <p:txEl>
                                              <p:pRg st="5" end="5"/>
                                            </p:txEl>
                                          </p:spTgt>
                                        </p:tgtEl>
                                        <p:attrNameLst>
                                          <p:attrName>style.visibility</p:attrName>
                                        </p:attrNameLst>
                                      </p:cBhvr>
                                      <p:to>
                                        <p:strVal val="visible"/>
                                      </p:to>
                                    </p:set>
                                    <p:anim calcmode="lin" valueType="num">
                                      <p:cBhvr additive="base">
                                        <p:cTn id="21"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8">
                                            <p:txEl>
                                              <p:pRg st="6" end="6"/>
                                            </p:txEl>
                                          </p:spTgt>
                                        </p:tgtEl>
                                        <p:attrNameLst>
                                          <p:attrName>style.visibility</p:attrName>
                                        </p:attrNameLst>
                                      </p:cBhvr>
                                      <p:to>
                                        <p:strVal val="visible"/>
                                      </p:to>
                                    </p:set>
                                    <p:anim calcmode="lin" valueType="num">
                                      <p:cBhvr additive="base">
                                        <p:cTn id="27"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8">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8">
                                            <p:txEl>
                                              <p:pRg st="7" end="7"/>
                                            </p:txEl>
                                          </p:spTgt>
                                        </p:tgtEl>
                                        <p:attrNameLst>
                                          <p:attrName>style.visibility</p:attrName>
                                        </p:attrNameLst>
                                      </p:cBhvr>
                                      <p:to>
                                        <p:strVal val="visible"/>
                                      </p:to>
                                    </p:set>
                                    <p:anim calcmode="lin" valueType="num">
                                      <p:cBhvr additive="base">
                                        <p:cTn id="31" dur="500" fill="hold"/>
                                        <p:tgtEl>
                                          <p:spTgt spid="8">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Joy of Giving</a:t>
            </a:r>
          </a:p>
        </p:txBody>
      </p:sp>
      <p:sp>
        <p:nvSpPr>
          <p:cNvPr id="8" name="Content Placeholder 7">
            <a:extLst>
              <a:ext uri="{FF2B5EF4-FFF2-40B4-BE49-F238E27FC236}">
                <a16:creationId xmlns:a16="http://schemas.microsoft.com/office/drawing/2014/main" id="{713342D7-DC25-4427-B16F-B9E73EB7CBA6}"/>
              </a:ext>
            </a:extLst>
          </p:cNvPr>
          <p:cNvSpPr>
            <a:spLocks noGrp="1"/>
          </p:cNvSpPr>
          <p:nvPr>
            <p:ph idx="1"/>
          </p:nvPr>
        </p:nvSpPr>
        <p:spPr/>
        <p:txBody>
          <a:bodyPr>
            <a:normAutofit fontScale="92500" lnSpcReduction="20000"/>
          </a:bodyPr>
          <a:lstStyle/>
          <a:p>
            <a:r>
              <a:rPr lang="en-US" dirty="0"/>
              <a:t>With Love</a:t>
            </a:r>
          </a:p>
          <a:p>
            <a:pPr lvl="1"/>
            <a:r>
              <a:rPr lang="en-US" dirty="0"/>
              <a:t>I Cor 13:1-8a Definition of Greek Agape Love</a:t>
            </a:r>
          </a:p>
          <a:p>
            <a:pPr lvl="2"/>
            <a:r>
              <a:rPr lang="en-US" dirty="0"/>
              <a:t>Vs. 3, …though I bestow all my goods to feed the poor, …have not charity, it profits me nothing</a:t>
            </a:r>
          </a:p>
          <a:p>
            <a:pPr lvl="2"/>
            <a:r>
              <a:rPr lang="en-US" dirty="0"/>
              <a:t>Concern for the betterment of another</a:t>
            </a:r>
          </a:p>
          <a:p>
            <a:pPr lvl="2"/>
            <a:r>
              <a:rPr lang="en-US" dirty="0"/>
              <a:t>Eddie Caskey, “A choice of individual will to act in the best interests of another, even when another is not fully deserving and even when personal sacrifice is necessary in the action of this affection.”</a:t>
            </a:r>
          </a:p>
          <a:p>
            <a:pPr lvl="2"/>
            <a:r>
              <a:rPr lang="en-US" dirty="0"/>
              <a:t>I Jn 3:16, Hereby perceive we the love of God, because he laid down his life for us…</a:t>
            </a:r>
          </a:p>
        </p:txBody>
      </p:sp>
    </p:spTree>
    <p:extLst>
      <p:ext uri="{BB962C8B-B14F-4D97-AF65-F5344CB8AC3E}">
        <p14:creationId xmlns:p14="http://schemas.microsoft.com/office/powerpoint/2010/main" val="2945193322"/>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 calcmode="lin" valueType="num">
                                      <p:cBhvr additive="base">
                                        <p:cTn id="7"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anim calcmode="lin" valueType="num">
                                      <p:cBhvr additive="base">
                                        <p:cTn id="13"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anim calcmode="lin" valueType="num">
                                      <p:cBhvr additive="base">
                                        <p:cTn id="19"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xEl>
                                              <p:pRg st="5" end="5"/>
                                            </p:txEl>
                                          </p:spTgt>
                                        </p:tgtEl>
                                        <p:attrNameLst>
                                          <p:attrName>style.visibility</p:attrName>
                                        </p:attrNameLst>
                                      </p:cBhvr>
                                      <p:to>
                                        <p:strVal val="visible"/>
                                      </p:to>
                                    </p:set>
                                    <p:anim calcmode="lin" valueType="num">
                                      <p:cBhvr additive="base">
                                        <p:cTn id="25"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64072743"/>
      </p:ext>
    </p:extLst>
  </p:cSld>
  <p:clrMapOvr>
    <a:masterClrMapping/>
  </p:clrMapOvr>
  <p:transition spd="slow">
    <p:cov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Joy of Giving</a:t>
            </a:r>
          </a:p>
        </p:txBody>
      </p:sp>
      <p:sp>
        <p:nvSpPr>
          <p:cNvPr id="8" name="Content Placeholder 7">
            <a:extLst>
              <a:ext uri="{FF2B5EF4-FFF2-40B4-BE49-F238E27FC236}">
                <a16:creationId xmlns:a16="http://schemas.microsoft.com/office/drawing/2014/main" id="{713342D7-DC25-4427-B16F-B9E73EB7CBA6}"/>
              </a:ext>
            </a:extLst>
          </p:cNvPr>
          <p:cNvSpPr>
            <a:spLocks noGrp="1"/>
          </p:cNvSpPr>
          <p:nvPr>
            <p:ph idx="1"/>
          </p:nvPr>
        </p:nvSpPr>
        <p:spPr/>
        <p:txBody>
          <a:bodyPr/>
          <a:lstStyle/>
          <a:p>
            <a:r>
              <a:rPr lang="en-US" dirty="0"/>
              <a:t>With Joy</a:t>
            </a:r>
          </a:p>
          <a:p>
            <a:pPr lvl="1"/>
            <a:r>
              <a:rPr lang="en-US" dirty="0"/>
              <a:t>Heb 12:2, Looking unto Jesus the author and finisher of our faith; who for the joy that was set before him endured the cross, despising the shame…</a:t>
            </a:r>
          </a:p>
          <a:p>
            <a:pPr lvl="2"/>
            <a:r>
              <a:rPr lang="en-US" dirty="0"/>
              <a:t>Cheerfulness, calm delight, gladness</a:t>
            </a:r>
          </a:p>
          <a:p>
            <a:pPr lvl="2"/>
            <a:r>
              <a:rPr lang="en-US" dirty="0"/>
              <a:t>Taking delight in … “Injury”</a:t>
            </a:r>
          </a:p>
        </p:txBody>
      </p:sp>
      <p:sp>
        <p:nvSpPr>
          <p:cNvPr id="3" name="Oval 2">
            <a:extLst>
              <a:ext uri="{FF2B5EF4-FFF2-40B4-BE49-F238E27FC236}">
                <a16:creationId xmlns:a16="http://schemas.microsoft.com/office/drawing/2014/main" id="{002844F2-0683-4B6D-8390-967382256247}"/>
              </a:ext>
            </a:extLst>
          </p:cNvPr>
          <p:cNvSpPr/>
          <p:nvPr/>
        </p:nvSpPr>
        <p:spPr>
          <a:xfrm>
            <a:off x="6000750" y="2800350"/>
            <a:ext cx="1028700" cy="542925"/>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2AA52C08-103B-4F2D-8DB1-62B26A12AC24}"/>
              </a:ext>
            </a:extLst>
          </p:cNvPr>
          <p:cNvSpPr/>
          <p:nvPr/>
        </p:nvSpPr>
        <p:spPr>
          <a:xfrm>
            <a:off x="4286250" y="4686300"/>
            <a:ext cx="1657350" cy="6286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43806548"/>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621</TotalTime>
  <Words>883</Words>
  <Application>Microsoft Office PowerPoint</Application>
  <PresentationFormat>On-screen Show (4:3)</PresentationFormat>
  <Paragraphs>123</Paragraphs>
  <Slides>19</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Bookman Old Style</vt:lpstr>
      <vt:lpstr>Calibri</vt:lpstr>
      <vt:lpstr>Calibri Light</vt:lpstr>
      <vt:lpstr>Tahoma</vt:lpstr>
      <vt:lpstr>Wingdings</vt:lpstr>
      <vt:lpstr>Retrospect</vt:lpstr>
      <vt:lpstr>Family</vt:lpstr>
      <vt:lpstr>PowerPoint Presentation</vt:lpstr>
      <vt:lpstr>Joy of Giving</vt:lpstr>
      <vt:lpstr>Joy of Giving</vt:lpstr>
      <vt:lpstr>Joy of Giving</vt:lpstr>
      <vt:lpstr>Joy of Giving</vt:lpstr>
      <vt:lpstr>Joy of Giving</vt:lpstr>
      <vt:lpstr>PowerPoint Presentation</vt:lpstr>
      <vt:lpstr>Joy of Giving</vt:lpstr>
      <vt:lpstr>PowerPoint Presentation</vt:lpstr>
      <vt:lpstr>Joy of Giving</vt:lpstr>
      <vt:lpstr>PowerPoint Presentation</vt:lpstr>
      <vt:lpstr>Joy of Giving</vt:lpstr>
      <vt:lpstr>Joy of Giving</vt:lpstr>
      <vt:lpstr>PowerPoint Presentation</vt:lpstr>
      <vt:lpstr>Joy of Giving</vt:lpstr>
      <vt:lpstr>Joy of Giving</vt:lpstr>
      <vt:lpstr>Joy of Giving</vt:lpstr>
      <vt:lpstr>Joy of Giving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Parenting</dc:title>
  <dc:creator>rdward</dc:creator>
  <cp:lastModifiedBy>Ross Ward</cp:lastModifiedBy>
  <cp:revision>238</cp:revision>
  <dcterms:created xsi:type="dcterms:W3CDTF">2018-08-21T14:46:22Z</dcterms:created>
  <dcterms:modified xsi:type="dcterms:W3CDTF">2019-11-25T14:50:13Z</dcterms:modified>
</cp:coreProperties>
</file>