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2" r:id="rId2"/>
    <p:sldId id="321" r:id="rId3"/>
    <p:sldId id="287" r:id="rId4"/>
    <p:sldId id="316" r:id="rId5"/>
    <p:sldId id="332" r:id="rId6"/>
    <p:sldId id="295" r:id="rId7"/>
    <p:sldId id="318" r:id="rId8"/>
    <p:sldId id="336" r:id="rId9"/>
    <p:sldId id="335" r:id="rId10"/>
    <p:sldId id="320" r:id="rId11"/>
    <p:sldId id="322" r:id="rId12"/>
    <p:sldId id="323" r:id="rId13"/>
    <p:sldId id="324" r:id="rId14"/>
    <p:sldId id="331" r:id="rId15"/>
    <p:sldId id="325" r:id="rId16"/>
    <p:sldId id="326" r:id="rId17"/>
    <p:sldId id="330" r:id="rId18"/>
    <p:sldId id="328" r:id="rId19"/>
    <p:sldId id="329" r:id="rId20"/>
    <p:sldId id="333" r:id="rId21"/>
    <p:sldId id="296" r:id="rId22"/>
    <p:sldId id="338" r:id="rId23"/>
    <p:sldId id="291" r:id="rId24"/>
  </p:sldIdLst>
  <p:sldSz cx="9144000" cy="6858000" type="screen4x3"/>
  <p:notesSz cx="6858000" cy="9144000"/>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1pPr>
    <a:lvl2pPr marL="0" marR="0" indent="160729"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2pPr>
    <a:lvl3pPr marL="0" marR="0" indent="321457"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3pPr>
    <a:lvl4pPr marL="0" marR="0" indent="482186"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4pPr>
    <a:lvl5pPr marL="0" marR="0" indent="642915"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5pPr>
    <a:lvl6pPr marL="0" marR="0" indent="803643"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6pPr>
    <a:lvl7pPr marL="0" marR="0" indent="964372"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7pPr>
    <a:lvl8pPr marL="0" marR="0" indent="1125101"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8pPr>
    <a:lvl9pPr marL="0" marR="0" indent="1285829" algn="ctr" defTabSz="410751"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25" autoAdjust="0"/>
    <p:restoredTop sz="82057" autoAdjust="0"/>
  </p:normalViewPr>
  <p:slideViewPr>
    <p:cSldViewPr snapToGrid="0">
      <p:cViewPr varScale="1">
        <p:scale>
          <a:sx n="74" d="100"/>
          <a:sy n="74" d="100"/>
        </p:scale>
        <p:origin x="123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30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43000" y="685800"/>
            <a:ext cx="4572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9056924"/>
      </p:ext>
    </p:extLst>
  </p:cSld>
  <p:clrMap bg1="lt1" tx1="dk1" bg2="lt2" tx2="dk2" accent1="accent1" accent2="accent2" accent3="accent3" accent4="accent4" accent5="accent5" accent6="accent6" hlink="hlink" folHlink="folHlink"/>
  <p:notesStyle>
    <a:lvl1pPr defTabSz="321457" latinLnBrk="0">
      <a:lnSpc>
        <a:spcPct val="117999"/>
      </a:lnSpc>
      <a:defRPr sz="1547">
        <a:latin typeface="Helvetica Neue"/>
        <a:ea typeface="Helvetica Neue"/>
        <a:cs typeface="Helvetica Neue"/>
        <a:sym typeface="Helvetica Neue"/>
      </a:defRPr>
    </a:lvl1pPr>
    <a:lvl2pPr indent="160729" defTabSz="321457" latinLnBrk="0">
      <a:lnSpc>
        <a:spcPct val="117999"/>
      </a:lnSpc>
      <a:defRPr sz="1547">
        <a:latin typeface="Helvetica Neue"/>
        <a:ea typeface="Helvetica Neue"/>
        <a:cs typeface="Helvetica Neue"/>
        <a:sym typeface="Helvetica Neue"/>
      </a:defRPr>
    </a:lvl2pPr>
    <a:lvl3pPr indent="321457" defTabSz="321457" latinLnBrk="0">
      <a:lnSpc>
        <a:spcPct val="117999"/>
      </a:lnSpc>
      <a:defRPr sz="1547">
        <a:latin typeface="Helvetica Neue"/>
        <a:ea typeface="Helvetica Neue"/>
        <a:cs typeface="Helvetica Neue"/>
        <a:sym typeface="Helvetica Neue"/>
      </a:defRPr>
    </a:lvl3pPr>
    <a:lvl4pPr indent="482186" defTabSz="321457" latinLnBrk="0">
      <a:lnSpc>
        <a:spcPct val="117999"/>
      </a:lnSpc>
      <a:defRPr sz="1547">
        <a:latin typeface="Helvetica Neue"/>
        <a:ea typeface="Helvetica Neue"/>
        <a:cs typeface="Helvetica Neue"/>
        <a:sym typeface="Helvetica Neue"/>
      </a:defRPr>
    </a:lvl4pPr>
    <a:lvl5pPr indent="642915" defTabSz="321457" latinLnBrk="0">
      <a:lnSpc>
        <a:spcPct val="117999"/>
      </a:lnSpc>
      <a:defRPr sz="1547">
        <a:latin typeface="Helvetica Neue"/>
        <a:ea typeface="Helvetica Neue"/>
        <a:cs typeface="Helvetica Neue"/>
        <a:sym typeface="Helvetica Neue"/>
      </a:defRPr>
    </a:lvl5pPr>
    <a:lvl6pPr indent="803643" defTabSz="321457" latinLnBrk="0">
      <a:lnSpc>
        <a:spcPct val="117999"/>
      </a:lnSpc>
      <a:defRPr sz="1547">
        <a:latin typeface="Helvetica Neue"/>
        <a:ea typeface="Helvetica Neue"/>
        <a:cs typeface="Helvetica Neue"/>
        <a:sym typeface="Helvetica Neue"/>
      </a:defRPr>
    </a:lvl6pPr>
    <a:lvl7pPr indent="964372" defTabSz="321457" latinLnBrk="0">
      <a:lnSpc>
        <a:spcPct val="117999"/>
      </a:lnSpc>
      <a:defRPr sz="1547">
        <a:latin typeface="Helvetica Neue"/>
        <a:ea typeface="Helvetica Neue"/>
        <a:cs typeface="Helvetica Neue"/>
        <a:sym typeface="Helvetica Neue"/>
      </a:defRPr>
    </a:lvl7pPr>
    <a:lvl8pPr indent="1125101" defTabSz="321457" latinLnBrk="0">
      <a:lnSpc>
        <a:spcPct val="117999"/>
      </a:lnSpc>
      <a:defRPr sz="1547">
        <a:latin typeface="Helvetica Neue"/>
        <a:ea typeface="Helvetica Neue"/>
        <a:cs typeface="Helvetica Neue"/>
        <a:sym typeface="Helvetica Neue"/>
      </a:defRPr>
    </a:lvl8pPr>
    <a:lvl9pPr indent="1285829" defTabSz="321457" latinLnBrk="0">
      <a:lnSpc>
        <a:spcPct val="117999"/>
      </a:lnSpc>
      <a:defRPr sz="1547">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22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Certainly a Christian endeavor; all pronouns speak of an individual not a collective action of the church</a:t>
            </a:r>
          </a:p>
          <a:p>
            <a:r>
              <a:rPr lang="en-US" sz="1200" dirty="0"/>
              <a:t>This is not a place we would look to suggest the Church should be involved in non-Christians benevolence. </a:t>
            </a:r>
          </a:p>
        </p:txBody>
      </p:sp>
    </p:spTree>
    <p:extLst>
      <p:ext uri="{BB962C8B-B14F-4D97-AF65-F5344CB8AC3E}">
        <p14:creationId xmlns:p14="http://schemas.microsoft.com/office/powerpoint/2010/main" val="427971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Certainly a Christian endeavor; all pronouns speak of an individual not a collective action of the church</a:t>
            </a:r>
          </a:p>
          <a:p>
            <a:r>
              <a:rPr lang="en-US" sz="1200" dirty="0"/>
              <a:t>This is not a place we would look to suggest the Church should be involved in non-Christians benevolence. </a:t>
            </a:r>
          </a:p>
          <a:p>
            <a:endParaRPr lang="en-US" sz="1200" dirty="0"/>
          </a:p>
        </p:txBody>
      </p:sp>
    </p:spTree>
    <p:extLst>
      <p:ext uri="{BB962C8B-B14F-4D97-AF65-F5344CB8AC3E}">
        <p14:creationId xmlns:p14="http://schemas.microsoft.com/office/powerpoint/2010/main" val="411675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Is this describing collective action or individual?</a:t>
            </a:r>
          </a:p>
        </p:txBody>
      </p:sp>
    </p:spTree>
    <p:extLst>
      <p:ext uri="{BB962C8B-B14F-4D97-AF65-F5344CB8AC3E}">
        <p14:creationId xmlns:p14="http://schemas.microsoft.com/office/powerpoint/2010/main" val="1565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200" dirty="0"/>
              <a:t>Is this describing collective action or individual?</a:t>
            </a:r>
          </a:p>
          <a:p>
            <a:pPr marL="0" marR="0" lvl="0" indent="0" defTabSz="321457" eaLnBrk="1" fontAlgn="auto" latinLnBrk="0" hangingPunct="1">
              <a:lnSpc>
                <a:spcPct val="117999"/>
              </a:lnSpc>
              <a:spcBef>
                <a:spcPts val="0"/>
              </a:spcBef>
              <a:spcAft>
                <a:spcPts val="0"/>
              </a:spcAft>
              <a:buClrTx/>
              <a:buSzTx/>
              <a:buFontTx/>
              <a:buNone/>
              <a:tabLst/>
              <a:defRPr/>
            </a:pPr>
            <a:r>
              <a:rPr lang="en-US" sz="1200" dirty="0"/>
              <a:t>We shall reap the church or the individual; Individual!</a:t>
            </a:r>
          </a:p>
          <a:p>
            <a:pPr marL="0" marR="0" lvl="0" indent="0" defTabSz="321457" eaLnBrk="1" fontAlgn="auto" latinLnBrk="0" hangingPunct="1">
              <a:lnSpc>
                <a:spcPct val="117999"/>
              </a:lnSpc>
              <a:spcBef>
                <a:spcPts val="0"/>
              </a:spcBef>
              <a:spcAft>
                <a:spcPts val="0"/>
              </a:spcAft>
              <a:buClrTx/>
              <a:buSzTx/>
              <a:buFontTx/>
              <a:buNone/>
              <a:tabLst/>
              <a:defRPr/>
            </a:pPr>
            <a:r>
              <a:rPr lang="en-US" sz="1200" dirty="0"/>
              <a:t>We Christians, not we the church collectively!</a:t>
            </a:r>
          </a:p>
          <a:p>
            <a:endParaRPr lang="en-US" sz="1200" dirty="0"/>
          </a:p>
        </p:txBody>
      </p:sp>
    </p:spTree>
    <p:extLst>
      <p:ext uri="{BB962C8B-B14F-4D97-AF65-F5344CB8AC3E}">
        <p14:creationId xmlns:p14="http://schemas.microsoft.com/office/powerpoint/2010/main" val="423672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Though the letter is addressed to the church, Paul is addressing Christians works, not works of the church.</a:t>
            </a:r>
          </a:p>
          <a:p>
            <a:r>
              <a:rPr lang="en-US" sz="1200" dirty="0"/>
              <a:t>These are focused upon individual action, not collective</a:t>
            </a:r>
          </a:p>
          <a:p>
            <a:r>
              <a:rPr lang="en-US" sz="1200" dirty="0"/>
              <a:t>Though admittedly, vs. 10 uses a collective pronoun, the previous 9 verses are focused upon individual action; based upon some qualification. The spiritual, taught, </a:t>
            </a:r>
          </a:p>
          <a:p>
            <a:r>
              <a:rPr lang="en-US" sz="1200" dirty="0"/>
              <a:t>It is not necessary to force collective action of a local church upon vs. 10; does damage to the context of the other 9 verses, without any indication the context has changed.  As we Christians… not as we the church… </a:t>
            </a:r>
          </a:p>
          <a:p>
            <a:endParaRPr lang="en-US" sz="1200" dirty="0"/>
          </a:p>
          <a:p>
            <a:endParaRPr lang="en-US" sz="1200" dirty="0"/>
          </a:p>
        </p:txBody>
      </p:sp>
    </p:spTree>
    <p:extLst>
      <p:ext uri="{BB962C8B-B14F-4D97-AF65-F5344CB8AC3E}">
        <p14:creationId xmlns:p14="http://schemas.microsoft.com/office/powerpoint/2010/main" val="75910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32615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All saints, all mankind, all children, all Greeks? </a:t>
            </a:r>
          </a:p>
          <a:p>
            <a:r>
              <a:rPr lang="en-US" sz="1200" dirty="0"/>
              <a:t>All that received their help; all saints in other places? All men including non-Christians </a:t>
            </a:r>
          </a:p>
        </p:txBody>
      </p:sp>
    </p:spTree>
    <p:extLst>
      <p:ext uri="{BB962C8B-B14F-4D97-AF65-F5344CB8AC3E}">
        <p14:creationId xmlns:p14="http://schemas.microsoft.com/office/powerpoint/2010/main" val="216907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Even if Rom 15 is not the same event, Paul’s argument is that he is being attacked by Jews but he also helped Jews, Christian Jews.  Jew’s who converted to Christians were still practicing Jews, that is why Paul is bound and on trial.  To the Roman’s, “they” were all Jews. </a:t>
            </a:r>
          </a:p>
        </p:txBody>
      </p:sp>
    </p:spTree>
    <p:extLst>
      <p:ext uri="{BB962C8B-B14F-4D97-AF65-F5344CB8AC3E}">
        <p14:creationId xmlns:p14="http://schemas.microsoft.com/office/powerpoint/2010/main" val="247268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615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dirty="0"/>
              <a:t>Limited benevolence</a:t>
            </a:r>
          </a:p>
          <a:p>
            <a:endParaRPr lang="en-US" dirty="0"/>
          </a:p>
        </p:txBody>
      </p:sp>
    </p:spTree>
    <p:extLst>
      <p:ext uri="{BB962C8B-B14F-4D97-AF65-F5344CB8AC3E}">
        <p14:creationId xmlns:p14="http://schemas.microsoft.com/office/powerpoint/2010/main" val="331251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Collective work of the church vs individual</a:t>
            </a:r>
          </a:p>
        </p:txBody>
      </p:sp>
    </p:spTree>
    <p:extLst>
      <p:ext uri="{BB962C8B-B14F-4D97-AF65-F5344CB8AC3E}">
        <p14:creationId xmlns:p14="http://schemas.microsoft.com/office/powerpoint/2010/main" val="187668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Respect for the work assigned to the church</a:t>
            </a:r>
          </a:p>
          <a:p>
            <a:r>
              <a:rPr lang="en-US" sz="1200" dirty="0"/>
              <a:t>Do not avoid performing our own work of benevolence; generosity! </a:t>
            </a:r>
          </a:p>
          <a:p>
            <a:r>
              <a:rPr lang="en-US" sz="1200" dirty="0"/>
              <a:t>Over teaching </a:t>
            </a:r>
            <a:r>
              <a:rPr lang="en-US" sz="1200"/>
              <a:t>of issues </a:t>
            </a:r>
            <a:r>
              <a:rPr lang="en-US" sz="1200" dirty="0"/>
              <a:t>has a recoil of not performing the work we are to perform</a:t>
            </a:r>
          </a:p>
        </p:txBody>
      </p:sp>
    </p:spTree>
    <p:extLst>
      <p:ext uri="{BB962C8B-B14F-4D97-AF65-F5344CB8AC3E}">
        <p14:creationId xmlns:p14="http://schemas.microsoft.com/office/powerpoint/2010/main" val="413011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parallels our studies of the Good Samaritan and The Joy of Giving</a:t>
            </a:r>
          </a:p>
          <a:p>
            <a:r>
              <a:rPr lang="en-US" dirty="0"/>
              <a:t>Overview of this</a:t>
            </a:r>
          </a:p>
        </p:txBody>
      </p:sp>
    </p:spTree>
    <p:extLst>
      <p:ext uri="{BB962C8B-B14F-4D97-AF65-F5344CB8AC3E}">
        <p14:creationId xmlns:p14="http://schemas.microsoft.com/office/powerpoint/2010/main" val="9374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passages are in dispute (or vague) as to whether it was a collective action or individual action.  Some of the prominent ones will be looked at later in this lesson</a:t>
            </a:r>
          </a:p>
          <a:p>
            <a:r>
              <a:rPr lang="en-US" dirty="0"/>
              <a:t>Notice the context of 1 Timothy, 3:15, how to behave in the church!!!</a:t>
            </a:r>
          </a:p>
        </p:txBody>
      </p:sp>
    </p:spTree>
    <p:extLst>
      <p:ext uri="{BB962C8B-B14F-4D97-AF65-F5344CB8AC3E}">
        <p14:creationId xmlns:p14="http://schemas.microsoft.com/office/powerpoint/2010/main" val="14349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Sums up the affirmative; churches are to help Christians</a:t>
            </a:r>
          </a:p>
        </p:txBody>
      </p:sp>
    </p:spTree>
    <p:extLst>
      <p:ext uri="{BB962C8B-B14F-4D97-AF65-F5344CB8AC3E}">
        <p14:creationId xmlns:p14="http://schemas.microsoft.com/office/powerpoint/2010/main" val="235335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passage</a:t>
            </a:r>
            <a:r>
              <a:rPr lang="en-US" baseline="0" dirty="0"/>
              <a:t> establishes the main and significant point that the Church is not permitted nor accountable to support any and all people. </a:t>
            </a:r>
          </a:p>
          <a:p>
            <a:r>
              <a:rPr lang="en-US" baseline="0" dirty="0"/>
              <a:t>Not sure “Need” is very controversial; not taking much time to establish this point. </a:t>
            </a:r>
          </a:p>
          <a:p>
            <a:r>
              <a:rPr lang="en-US" baseline="0" dirty="0"/>
              <a:t>Socialism is not practiced nor taught by the Apostles </a:t>
            </a:r>
            <a:endParaRPr lang="en-US" dirty="0"/>
          </a:p>
        </p:txBody>
      </p:sp>
    </p:spTree>
    <p:extLst>
      <p:ext uri="{BB962C8B-B14F-4D97-AF65-F5344CB8AC3E}">
        <p14:creationId xmlns:p14="http://schemas.microsoft.com/office/powerpoint/2010/main" val="172007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dirty="0"/>
              <a:t>To supply without respect to these is to apply a burden to the church which it is not to bear</a:t>
            </a:r>
          </a:p>
          <a:p>
            <a:pPr marL="0" marR="0" lvl="0" indent="0" defTabSz="321457" eaLnBrk="1" fontAlgn="auto" latinLnBrk="0" hangingPunct="1">
              <a:lnSpc>
                <a:spcPct val="117999"/>
              </a:lnSpc>
              <a:spcBef>
                <a:spcPts val="0"/>
              </a:spcBef>
              <a:spcAft>
                <a:spcPts val="0"/>
              </a:spcAft>
              <a:buClrTx/>
              <a:buSzTx/>
              <a:buFontTx/>
              <a:buNone/>
              <a:tabLst/>
              <a:defRPr/>
            </a:pPr>
            <a:r>
              <a:rPr lang="en-US" dirty="0"/>
              <a:t>A need is very subjective!</a:t>
            </a:r>
          </a:p>
          <a:p>
            <a:endParaRPr lang="en-US" dirty="0"/>
          </a:p>
        </p:txBody>
      </p:sp>
    </p:spTree>
    <p:extLst>
      <p:ext uri="{BB962C8B-B14F-4D97-AF65-F5344CB8AC3E}">
        <p14:creationId xmlns:p14="http://schemas.microsoft.com/office/powerpoint/2010/main" val="319501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68881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65312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amp; Subtitle">
    <p:spTree>
      <p:nvGrpSpPr>
        <p:cNvPr id="1" name=""/>
        <p:cNvGrpSpPr/>
        <p:nvPr/>
      </p:nvGrpSpPr>
      <p:grpSpPr>
        <a:xfrm>
          <a:off x="0" y="0"/>
          <a:ext cx="0" cy="0"/>
          <a:chOff x="0" y="0"/>
          <a:chExt cx="0" cy="0"/>
        </a:xfrm>
      </p:grpSpPr>
      <p:pic>
        <p:nvPicPr>
          <p:cNvPr id="8" name="pasted-image.pdf" descr="pasted-image.pdf"/>
          <p:cNvPicPr>
            <a:picLocks noChangeAspect="1"/>
          </p:cNvPicPr>
          <p:nvPr userDrawn="1"/>
        </p:nvPicPr>
        <p:blipFill>
          <a:blip r:embed="rId2" cstate="email">
            <a:extLst>
              <a:ext uri="{28A0092B-C50C-407E-A947-70E740481C1C}">
                <a14:useLocalDpi xmlns:a14="http://schemas.microsoft.com/office/drawing/2010/main"/>
              </a:ext>
            </a:extLst>
          </a:blip>
          <a:srcRect l="1481" r="1481"/>
          <a:stretch>
            <a:fillRect/>
          </a:stretch>
        </p:blipFill>
        <p:spPr>
          <a:xfrm>
            <a:off x="0" y="-24728"/>
            <a:ext cx="9144000" cy="6858000"/>
          </a:xfrm>
          <a:prstGeom prst="rect">
            <a:avLst/>
          </a:prstGeom>
          <a:ln w="12700">
            <a:miter lim="400000"/>
          </a:ln>
          <a:extLst>
            <a:ext uri="{C572A759-6A51-4108-AA02-DFA0A04FC94B}">
              <ma14:wrappingTextBoxFlag xmlns="" xmlns:ma14="http://schemas.microsoft.com/office/mac/drawingml/2011/main" val="1"/>
            </a:ext>
          </a:extLst>
        </p:spPr>
      </p:pic>
      <p:sp>
        <p:nvSpPr>
          <p:cNvPr id="16" name="Title Text"/>
          <p:cNvSpPr txBox="1">
            <a:spLocks noGrp="1"/>
          </p:cNvSpPr>
          <p:nvPr>
            <p:ph type="title"/>
          </p:nvPr>
        </p:nvSpPr>
        <p:spPr>
          <a:xfrm>
            <a:off x="365431" y="589359"/>
            <a:ext cx="8643938" cy="1482328"/>
          </a:xfrm>
          <a:prstGeom prst="rect">
            <a:avLst/>
          </a:prstGeom>
        </p:spPr>
        <p:txBody>
          <a:bodyPr anchor="ctr"/>
          <a:lstStyle>
            <a:lvl1pPr algn="ctr">
              <a:defRPr b="1">
                <a:solidFill>
                  <a:schemeClr val="bg1"/>
                </a:solidFill>
              </a:defRPr>
            </a:lvl1pPr>
          </a:lstStyle>
          <a:p>
            <a:r>
              <a:t>Title Text</a:t>
            </a:r>
          </a:p>
        </p:txBody>
      </p:sp>
      <p:sp>
        <p:nvSpPr>
          <p:cNvPr id="3" name="Text Placeholder 2"/>
          <p:cNvSpPr>
            <a:spLocks noGrp="1"/>
          </p:cNvSpPr>
          <p:nvPr>
            <p:ph type="body" sz="quarter" idx="10" hasCustomPrompt="1"/>
          </p:nvPr>
        </p:nvSpPr>
        <p:spPr>
          <a:xfrm>
            <a:off x="2455922" y="2357181"/>
            <a:ext cx="5449342" cy="1995012"/>
          </a:xfrm>
        </p:spPr>
        <p:txBody>
          <a:bodyPr>
            <a:normAutofit/>
          </a:bodyPr>
          <a:lstStyle>
            <a:lvl1pPr marL="0" indent="0" algn="ctr">
              <a:buNone/>
              <a:defRPr sz="3375" baseline="0">
                <a:solidFill>
                  <a:schemeClr val="bg1"/>
                </a:solidFill>
              </a:defRPr>
            </a:lvl1pPr>
          </a:lstStyle>
          <a:p>
            <a:pPr lvl="0"/>
            <a:r>
              <a:rPr lang="en-US" dirty="0"/>
              <a:t>Click to add Content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amp; Picture">
    <p:spTree>
      <p:nvGrpSpPr>
        <p:cNvPr id="1" name=""/>
        <p:cNvGrpSpPr/>
        <p:nvPr/>
      </p:nvGrpSpPr>
      <p:grpSpPr>
        <a:xfrm>
          <a:off x="0" y="0"/>
          <a:ext cx="0" cy="0"/>
          <a:chOff x="0" y="0"/>
          <a:chExt cx="0" cy="0"/>
        </a:xfrm>
      </p:grpSpPr>
      <p:sp>
        <p:nvSpPr>
          <p:cNvPr id="49" name="Line"/>
          <p:cNvSpPr/>
          <p:nvPr/>
        </p:nvSpPr>
        <p:spPr>
          <a:xfrm flipV="1">
            <a:off x="601726" y="937611"/>
            <a:ext cx="7712681" cy="18362"/>
          </a:xfrm>
          <a:prstGeom prst="line">
            <a:avLst/>
          </a:prstGeom>
          <a:ln w="63500" cmpd="dbl">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1" name="Title Text"/>
          <p:cNvSpPr txBox="1">
            <a:spLocks noGrp="1"/>
          </p:cNvSpPr>
          <p:nvPr>
            <p:ph type="title" hasCustomPrompt="1"/>
          </p:nvPr>
        </p:nvSpPr>
        <p:spPr>
          <a:xfrm>
            <a:off x="210370" y="210109"/>
            <a:ext cx="8697516" cy="723387"/>
          </a:xfrm>
          <a:prstGeom prst="rect">
            <a:avLst/>
          </a:prstGeom>
        </p:spPr>
        <p:txBody>
          <a:bodyPr anchor="ctr"/>
          <a:lstStyle>
            <a:lvl1pPr algn="ctr">
              <a:defRPr sz="4800"/>
            </a:lvl1pPr>
          </a:lstStyle>
          <a:p>
            <a:r>
              <a:rPr lang="en-US" dirty="0"/>
              <a:t>TITLE TEXT</a:t>
            </a:r>
          </a:p>
        </p:txBody>
      </p:sp>
      <p:sp>
        <p:nvSpPr>
          <p:cNvPr id="52" name="Body Level One…"/>
          <p:cNvSpPr txBox="1">
            <a:spLocks noGrp="1"/>
          </p:cNvSpPr>
          <p:nvPr>
            <p:ph type="body" sz="quarter" idx="1"/>
          </p:nvPr>
        </p:nvSpPr>
        <p:spPr>
          <a:xfrm>
            <a:off x="3656551" y="1936924"/>
            <a:ext cx="5487449" cy="4895689"/>
          </a:xfrm>
          <a:prstGeom prst="rect">
            <a:avLst/>
          </a:prstGeom>
        </p:spPr>
        <p:txBody>
          <a:bodyPr anchor="t"/>
          <a:lstStyle>
            <a:lvl1pPr marL="0" indent="0">
              <a:spcBef>
                <a:spcPts val="703"/>
              </a:spcBef>
              <a:buClrTx/>
              <a:buSzPct val="85000"/>
              <a:buFont typeface="Wingdings" panose="05000000000000000000" pitchFamily="2" charset="2"/>
              <a:buNone/>
              <a:defRPr sz="3600" b="1">
                <a:solidFill>
                  <a:schemeClr val="tx1"/>
                </a:solidFill>
              </a:defRPr>
            </a:lvl1pPr>
            <a:lvl2pPr marL="457200" indent="-457200">
              <a:spcBef>
                <a:spcPts val="703"/>
              </a:spcBef>
              <a:buClrTx/>
              <a:buSzPct val="85000"/>
              <a:buFont typeface="Wingdings" panose="05000000000000000000" pitchFamily="2" charset="2"/>
              <a:buChar char="v"/>
              <a:defRPr sz="3600">
                <a:solidFill>
                  <a:schemeClr val="tx1"/>
                </a:solidFill>
              </a:defRPr>
            </a:lvl2pPr>
            <a:lvl3pPr marL="914400" indent="-468313">
              <a:spcBef>
                <a:spcPts val="703"/>
              </a:spcBef>
              <a:buClrTx/>
              <a:buSzPct val="80000"/>
              <a:buFont typeface="Wingdings" panose="05000000000000000000" pitchFamily="2" charset="2"/>
              <a:buChar char="Ø"/>
              <a:defRPr sz="3200">
                <a:solidFill>
                  <a:schemeClr val="tx1"/>
                </a:solidFill>
              </a:defRPr>
            </a:lvl3pPr>
            <a:lvl4pPr marL="1371600" indent="-452438">
              <a:spcBef>
                <a:spcPts val="703"/>
              </a:spcBef>
              <a:buClrTx/>
              <a:buSzPct val="85000"/>
              <a:buFont typeface="Wingdings" panose="05000000000000000000" pitchFamily="2" charset="2"/>
              <a:buChar char="q"/>
              <a:defRPr sz="2800">
                <a:solidFill>
                  <a:schemeClr val="tx1"/>
                </a:solidFill>
              </a:defRPr>
            </a:lvl4pPr>
            <a:lvl5pPr marL="1611751" indent="0">
              <a:spcBef>
                <a:spcPts val="703"/>
              </a:spcBef>
              <a:buClrTx/>
              <a:buSzTx/>
              <a:buFontTx/>
              <a:buNone/>
              <a:defRPr sz="1687">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aul’s Letter To Timothy In Troublesome Times" descr="Paul’s Letter To Timothy In Troublesome Times"/>
          <p:cNvPicPr>
            <a:picLocks/>
          </p:cNvPicPr>
          <p:nvPr userDrawn="1"/>
        </p:nvPicPr>
        <p:blipFill>
          <a:blip r:embed="rId2"/>
          <a:stretch>
            <a:fillRect/>
          </a:stretch>
        </p:blipFill>
        <p:spPr>
          <a:xfrm>
            <a:off x="0" y="898333"/>
            <a:ext cx="9144000" cy="1071563"/>
          </a:xfrm>
          <a:prstGeom prst="rect">
            <a:avLst/>
          </a:prstGeom>
          <a:effectLst>
            <a:outerShdw blurRad="152400" dist="101600" dir="5400000" rotWithShape="0">
              <a:srgbClr val="000000">
                <a:alpha val="38526"/>
              </a:srgbClr>
            </a:outerShdw>
          </a:effectLst>
        </p:spPr>
      </p:pic>
      <p:pic>
        <p:nvPicPr>
          <p:cNvPr id="9" name="pasted-image.tiff" descr="pasted-image.tiff"/>
          <p:cNvPicPr>
            <a:picLocks/>
          </p:cNvPicPr>
          <p:nvPr userDrawn="1"/>
        </p:nvPicPr>
        <p:blipFill>
          <a:blip r:embed="rId3"/>
          <a:stretch>
            <a:fillRect/>
          </a:stretch>
        </p:blipFill>
        <p:spPr>
          <a:xfrm>
            <a:off x="210370" y="1764770"/>
            <a:ext cx="3524012" cy="5067842"/>
          </a:xfrm>
          <a:prstGeom prst="rect">
            <a:avLst/>
          </a:prstGeom>
          <a:effectLst>
            <a:outerShdw blurRad="152400" dist="101600" dir="2212193" rotWithShape="0">
              <a:srgbClr val="000000"/>
            </a:outerShdw>
          </a:effectLst>
        </p:spPr>
      </p:pic>
      <p:sp>
        <p:nvSpPr>
          <p:cNvPr id="4" name="Rounded Rectangle 3"/>
          <p:cNvSpPr/>
          <p:nvPr userDrawn="1"/>
        </p:nvSpPr>
        <p:spPr>
          <a:xfrm>
            <a:off x="253603" y="1129129"/>
            <a:ext cx="8654283" cy="550589"/>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rm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FFFFFF"/>
              </a:solidFill>
              <a:effectLst/>
              <a:uFillTx/>
              <a:latin typeface="Palatino"/>
              <a:ea typeface="Palatino"/>
              <a:cs typeface="Palatino"/>
              <a:sym typeface="Palatino"/>
            </a:endParaRPr>
          </a:p>
        </p:txBody>
      </p:sp>
      <p:sp>
        <p:nvSpPr>
          <p:cNvPr id="3" name="Text Placeholder 2"/>
          <p:cNvSpPr>
            <a:spLocks noGrp="1"/>
          </p:cNvSpPr>
          <p:nvPr>
            <p:ph type="body" sz="quarter" idx="10" hasCustomPrompt="1"/>
          </p:nvPr>
        </p:nvSpPr>
        <p:spPr>
          <a:xfrm>
            <a:off x="140127" y="1070487"/>
            <a:ext cx="8844512" cy="694283"/>
          </a:xfrm>
        </p:spPr>
        <p:txBody>
          <a:bodyPr>
            <a:normAutofit/>
          </a:bodyPr>
          <a:lstStyle>
            <a:lvl1pPr marL="0" indent="0" algn="ctr">
              <a:buNone/>
              <a:defRPr sz="3200" b="1">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865865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mp; Header">
    <p:spTree>
      <p:nvGrpSpPr>
        <p:cNvPr id="1" name=""/>
        <p:cNvGrpSpPr/>
        <p:nvPr/>
      </p:nvGrpSpPr>
      <p:grpSpPr>
        <a:xfrm>
          <a:off x="0" y="0"/>
          <a:ext cx="0" cy="0"/>
          <a:chOff x="0" y="0"/>
          <a:chExt cx="0" cy="0"/>
        </a:xfrm>
      </p:grpSpPr>
      <p:sp>
        <p:nvSpPr>
          <p:cNvPr id="49" name="Line"/>
          <p:cNvSpPr/>
          <p:nvPr/>
        </p:nvSpPr>
        <p:spPr>
          <a:xfrm flipV="1">
            <a:off x="798088" y="920531"/>
            <a:ext cx="7712681" cy="18362"/>
          </a:xfrm>
          <a:prstGeom prst="line">
            <a:avLst/>
          </a:prstGeom>
          <a:ln w="63500" cmpd="dbl">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1" name="Title Text"/>
          <p:cNvSpPr txBox="1">
            <a:spLocks noGrp="1"/>
          </p:cNvSpPr>
          <p:nvPr>
            <p:ph type="title" hasCustomPrompt="1"/>
          </p:nvPr>
        </p:nvSpPr>
        <p:spPr>
          <a:xfrm>
            <a:off x="0" y="197143"/>
            <a:ext cx="9144000" cy="723387"/>
          </a:xfrm>
          <a:prstGeom prst="rect">
            <a:avLst/>
          </a:prstGeom>
        </p:spPr>
        <p:txBody>
          <a:bodyPr anchor="ctr"/>
          <a:lstStyle>
            <a:lvl1pPr algn="ctr">
              <a:defRPr sz="4800"/>
            </a:lvl1pPr>
          </a:lstStyle>
          <a:p>
            <a:r>
              <a:rPr lang="en-US" dirty="0"/>
              <a:t>TITLE TEXT</a:t>
            </a:r>
          </a:p>
        </p:txBody>
      </p:sp>
      <p:sp>
        <p:nvSpPr>
          <p:cNvPr id="52" name="Body Level One…"/>
          <p:cNvSpPr txBox="1">
            <a:spLocks noGrp="1"/>
          </p:cNvSpPr>
          <p:nvPr>
            <p:ph type="body" sz="quarter" idx="1"/>
          </p:nvPr>
        </p:nvSpPr>
        <p:spPr>
          <a:xfrm>
            <a:off x="3472359" y="1936924"/>
            <a:ext cx="5586466" cy="4895689"/>
          </a:xfrm>
          <a:prstGeom prst="rect">
            <a:avLst/>
          </a:prstGeom>
        </p:spPr>
        <p:txBody>
          <a:bodyPr anchor="t"/>
          <a:lstStyle>
            <a:lvl1pPr marL="0" indent="0">
              <a:spcBef>
                <a:spcPts val="703"/>
              </a:spcBef>
              <a:buClrTx/>
              <a:buSzPct val="85000"/>
              <a:buFont typeface="Wingdings" panose="05000000000000000000" pitchFamily="2" charset="2"/>
              <a:buNone/>
              <a:defRPr sz="3600" b="1">
                <a:solidFill>
                  <a:schemeClr val="tx1"/>
                </a:solidFill>
              </a:defRPr>
            </a:lvl1pPr>
            <a:lvl2pPr marL="457200" indent="-457200">
              <a:spcBef>
                <a:spcPts val="703"/>
              </a:spcBef>
              <a:buClrTx/>
              <a:buSzPct val="85000"/>
              <a:buFont typeface="Wingdings" panose="05000000000000000000" pitchFamily="2" charset="2"/>
              <a:buChar char="v"/>
              <a:defRPr sz="3600">
                <a:solidFill>
                  <a:schemeClr val="tx1"/>
                </a:solidFill>
              </a:defRPr>
            </a:lvl2pPr>
            <a:lvl3pPr marL="914400" indent="-457200">
              <a:spcBef>
                <a:spcPts val="703"/>
              </a:spcBef>
              <a:buClrTx/>
              <a:buSzPct val="80000"/>
              <a:buFont typeface="Wingdings" panose="05000000000000000000" pitchFamily="2" charset="2"/>
              <a:buChar char="Ø"/>
              <a:defRPr sz="3200">
                <a:solidFill>
                  <a:schemeClr val="tx1"/>
                </a:solidFill>
              </a:defRPr>
            </a:lvl3pPr>
            <a:lvl4pPr marL="1371600" indent="-468313">
              <a:spcBef>
                <a:spcPts val="703"/>
              </a:spcBef>
              <a:buClrTx/>
              <a:buSzPct val="85000"/>
              <a:buFont typeface="Wingdings" panose="05000000000000000000" pitchFamily="2" charset="2"/>
              <a:buChar char="q"/>
              <a:defRPr sz="2800">
                <a:solidFill>
                  <a:schemeClr val="tx1"/>
                </a:solidFill>
              </a:defRPr>
            </a:lvl4pPr>
            <a:lvl5pPr marL="1828800" indent="0">
              <a:spcBef>
                <a:spcPts val="703"/>
              </a:spcBef>
              <a:buClrTx/>
              <a:buSzTx/>
              <a:buFontTx/>
              <a:buNone/>
              <a:tabLst>
                <a:tab pos="1890713" algn="l"/>
              </a:tabLst>
              <a:defRPr sz="1687">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aul’s Letter To Timothy In Troublesome Times" descr="Paul’s Letter To Timothy In Troublesome Times"/>
          <p:cNvPicPr>
            <a:picLocks/>
          </p:cNvPicPr>
          <p:nvPr userDrawn="1"/>
        </p:nvPicPr>
        <p:blipFill>
          <a:blip r:embed="rId2"/>
          <a:stretch>
            <a:fillRect/>
          </a:stretch>
        </p:blipFill>
        <p:spPr>
          <a:xfrm>
            <a:off x="82427" y="876490"/>
            <a:ext cx="9144000" cy="1071563"/>
          </a:xfrm>
          <a:prstGeom prst="rect">
            <a:avLst/>
          </a:prstGeom>
          <a:effectLst>
            <a:outerShdw blurRad="152400" dist="101600" dir="5400000" rotWithShape="0">
              <a:srgbClr val="000000">
                <a:alpha val="38526"/>
              </a:srgbClr>
            </a:outerShdw>
          </a:effectLst>
        </p:spPr>
      </p:pic>
      <p:pic>
        <p:nvPicPr>
          <p:cNvPr id="9" name="pasted-image.tiff" descr="pasted-image.tiff"/>
          <p:cNvPicPr>
            <a:picLocks/>
          </p:cNvPicPr>
          <p:nvPr userDrawn="1"/>
        </p:nvPicPr>
        <p:blipFill>
          <a:blip r:embed="rId3"/>
          <a:stretch>
            <a:fillRect/>
          </a:stretch>
        </p:blipFill>
        <p:spPr>
          <a:xfrm>
            <a:off x="-7841" y="2382166"/>
            <a:ext cx="3524012" cy="4450446"/>
          </a:xfrm>
          <a:prstGeom prst="rect">
            <a:avLst/>
          </a:prstGeom>
          <a:effectLst>
            <a:outerShdw blurRad="152400" dist="101600" dir="2212193" rotWithShape="0">
              <a:srgbClr val="000000"/>
            </a:outerShdw>
          </a:effectLst>
        </p:spPr>
      </p:pic>
      <p:sp>
        <p:nvSpPr>
          <p:cNvPr id="4" name="Rounded Rectangle 3"/>
          <p:cNvSpPr/>
          <p:nvPr userDrawn="1"/>
        </p:nvSpPr>
        <p:spPr>
          <a:xfrm>
            <a:off x="253603" y="1129129"/>
            <a:ext cx="8654283" cy="550589"/>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rm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FFFFFF"/>
              </a:solidFill>
              <a:effectLst/>
              <a:uFillTx/>
              <a:latin typeface="Palatino"/>
              <a:ea typeface="Palatino"/>
              <a:cs typeface="Palatino"/>
              <a:sym typeface="Palatino"/>
            </a:endParaRPr>
          </a:p>
        </p:txBody>
      </p:sp>
      <p:sp>
        <p:nvSpPr>
          <p:cNvPr id="3" name="Text Placeholder 2"/>
          <p:cNvSpPr>
            <a:spLocks noGrp="1"/>
          </p:cNvSpPr>
          <p:nvPr>
            <p:ph type="body" sz="quarter" idx="10" hasCustomPrompt="1"/>
          </p:nvPr>
        </p:nvSpPr>
        <p:spPr>
          <a:xfrm>
            <a:off x="299488" y="1059566"/>
            <a:ext cx="8844512" cy="694283"/>
          </a:xfrm>
        </p:spPr>
        <p:txBody>
          <a:bodyPr>
            <a:normAutofit/>
          </a:bodyPr>
          <a:lstStyle>
            <a:lvl1pPr marL="0" indent="0" algn="ctr">
              <a:buNone/>
              <a:defRPr sz="3200" b="1">
                <a:solidFill>
                  <a:schemeClr val="accent1">
                    <a:lumMod val="50000"/>
                  </a:schemeClr>
                </a:solidFill>
              </a:defRPr>
            </a:lvl1pPr>
          </a:lstStyle>
          <a:p>
            <a:pPr lvl="0"/>
            <a:r>
              <a:rPr lang="en-US" dirty="0"/>
              <a:t>Click To Edit Master Text Styles</a:t>
            </a:r>
          </a:p>
        </p:txBody>
      </p:sp>
      <p:sp>
        <p:nvSpPr>
          <p:cNvPr id="5" name="Text Placeholder 4"/>
          <p:cNvSpPr>
            <a:spLocks noGrp="1"/>
          </p:cNvSpPr>
          <p:nvPr>
            <p:ph type="body" sz="quarter" idx="11"/>
          </p:nvPr>
        </p:nvSpPr>
        <p:spPr>
          <a:xfrm>
            <a:off x="3997" y="1902024"/>
            <a:ext cx="3389932" cy="603870"/>
          </a:xfrm>
        </p:spPr>
        <p:txBody>
          <a:bodyPr>
            <a:normAutofit/>
          </a:bodyPr>
          <a:lstStyle>
            <a:lvl1pPr marL="0" indent="0" algn="ctr">
              <a:buNone/>
              <a:defRPr sz="3200" b="1" cap="none" spc="0">
                <a:ln w="22225">
                  <a:solidFill>
                    <a:schemeClr val="tx1">
                      <a:lumMod val="75000"/>
                      <a:lumOff val="25000"/>
                    </a:schemeClr>
                  </a:solidFill>
                  <a:prstDash val="solid"/>
                </a:ln>
                <a:solidFill>
                  <a:schemeClr val="tx1"/>
                </a:solidFill>
                <a:effectLst/>
              </a:defRPr>
            </a:lvl1pPr>
            <a:lvl2pPr marL="357175" indent="0">
              <a:buNone/>
              <a:defRPr/>
            </a:lvl2pPr>
          </a:lstStyle>
          <a:p>
            <a:pPr lvl="0"/>
            <a:r>
              <a:rPr lang="en-US" dirty="0"/>
              <a:t>Click to edit</a:t>
            </a:r>
          </a:p>
        </p:txBody>
      </p:sp>
    </p:spTree>
    <p:extLst>
      <p:ext uri="{BB962C8B-B14F-4D97-AF65-F5344CB8AC3E}">
        <p14:creationId xmlns:p14="http://schemas.microsoft.com/office/powerpoint/2010/main" val="6082606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0041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mpare">
    <p:spTree>
      <p:nvGrpSpPr>
        <p:cNvPr id="1" name=""/>
        <p:cNvGrpSpPr/>
        <p:nvPr/>
      </p:nvGrpSpPr>
      <p:grpSpPr>
        <a:xfrm>
          <a:off x="0" y="0"/>
          <a:ext cx="0" cy="0"/>
          <a:chOff x="0" y="0"/>
          <a:chExt cx="0" cy="0"/>
        </a:xfrm>
      </p:grpSpPr>
      <p:sp>
        <p:nvSpPr>
          <p:cNvPr id="49" name="Line"/>
          <p:cNvSpPr/>
          <p:nvPr/>
        </p:nvSpPr>
        <p:spPr>
          <a:xfrm flipV="1">
            <a:off x="601726" y="937611"/>
            <a:ext cx="7712681" cy="18362"/>
          </a:xfrm>
          <a:prstGeom prst="line">
            <a:avLst/>
          </a:prstGeom>
          <a:ln w="63500" cmpd="dbl">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1" name="Title Text"/>
          <p:cNvSpPr txBox="1">
            <a:spLocks noGrp="1"/>
          </p:cNvSpPr>
          <p:nvPr>
            <p:ph type="title" hasCustomPrompt="1"/>
          </p:nvPr>
        </p:nvSpPr>
        <p:spPr>
          <a:xfrm>
            <a:off x="210370" y="210109"/>
            <a:ext cx="8697516" cy="723387"/>
          </a:xfrm>
          <a:prstGeom prst="rect">
            <a:avLst/>
          </a:prstGeom>
        </p:spPr>
        <p:txBody>
          <a:bodyPr anchor="ctr"/>
          <a:lstStyle>
            <a:lvl1pPr algn="ctr">
              <a:defRPr/>
            </a:lvl1pPr>
          </a:lstStyle>
          <a:p>
            <a:r>
              <a:rPr lang="en-US" dirty="0"/>
              <a:t>TITLE TEXT</a:t>
            </a:r>
          </a:p>
        </p:txBody>
      </p:sp>
      <p:sp>
        <p:nvSpPr>
          <p:cNvPr id="52" name="Body Level One…"/>
          <p:cNvSpPr txBox="1">
            <a:spLocks noGrp="1"/>
          </p:cNvSpPr>
          <p:nvPr>
            <p:ph type="body" sz="quarter" idx="1"/>
          </p:nvPr>
        </p:nvSpPr>
        <p:spPr>
          <a:xfrm>
            <a:off x="4695731" y="2027944"/>
            <a:ext cx="4339650" cy="4640472"/>
          </a:xfrm>
          <a:prstGeom prst="rect">
            <a:avLst/>
          </a:prstGeom>
        </p:spPr>
        <p:txBody>
          <a:bodyPr anchor="t"/>
          <a:lstStyle>
            <a:lvl1pPr marL="325922" indent="-325922">
              <a:spcBef>
                <a:spcPts val="703"/>
              </a:spcBef>
              <a:buClrTx/>
              <a:buSzPct val="85000"/>
              <a:buFont typeface="Wingdings" panose="05000000000000000000" pitchFamily="2" charset="2"/>
              <a:buChar char="v"/>
              <a:defRPr sz="2531" b="1">
                <a:solidFill>
                  <a:schemeClr val="tx1"/>
                </a:solidFill>
              </a:defRPr>
            </a:lvl1pPr>
            <a:lvl2pPr marL="642915" indent="-316993">
              <a:spcBef>
                <a:spcPts val="703"/>
              </a:spcBef>
              <a:buClrTx/>
              <a:buSzTx/>
              <a:buFont typeface="Wingdings" panose="05000000000000000000" pitchFamily="2" charset="2"/>
              <a:buChar char="Ø"/>
              <a:defRPr sz="2250">
                <a:solidFill>
                  <a:schemeClr val="tx1"/>
                </a:solidFill>
              </a:defRPr>
            </a:lvl2pPr>
            <a:lvl3pPr marL="881775" indent="-241093">
              <a:spcBef>
                <a:spcPts val="703"/>
              </a:spcBef>
              <a:buClrTx/>
              <a:buSzPct val="80000"/>
              <a:buFont typeface="Wingdings" panose="05000000000000000000" pitchFamily="2" charset="2"/>
              <a:buChar char="q"/>
              <a:defRPr sz="1969">
                <a:solidFill>
                  <a:schemeClr val="tx1"/>
                </a:solidFill>
              </a:defRPr>
            </a:lvl3pPr>
            <a:lvl4pPr marL="1285829" indent="0">
              <a:spcBef>
                <a:spcPts val="703"/>
              </a:spcBef>
              <a:buClrTx/>
              <a:buSzTx/>
              <a:buFontTx/>
              <a:buNone/>
              <a:defRPr sz="1687">
                <a:solidFill>
                  <a:schemeClr val="tx1"/>
                </a:solidFill>
              </a:defRPr>
            </a:lvl4pPr>
            <a:lvl5pPr marL="1611751" indent="0">
              <a:spcBef>
                <a:spcPts val="703"/>
              </a:spcBef>
              <a:buClrTx/>
              <a:buSzTx/>
              <a:buFontTx/>
              <a:buNone/>
              <a:defRPr sz="1687">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aul’s Letter To Timothy In Troublesome Times" descr="Paul’s Letter To Timothy In Troublesome Times"/>
          <p:cNvPicPr>
            <a:picLocks/>
          </p:cNvPicPr>
          <p:nvPr userDrawn="1"/>
        </p:nvPicPr>
        <p:blipFill>
          <a:blip r:embed="rId2"/>
          <a:stretch>
            <a:fillRect/>
          </a:stretch>
        </p:blipFill>
        <p:spPr>
          <a:xfrm>
            <a:off x="0" y="898333"/>
            <a:ext cx="9144000" cy="1071563"/>
          </a:xfrm>
          <a:prstGeom prst="rect">
            <a:avLst/>
          </a:prstGeom>
          <a:effectLst>
            <a:outerShdw blurRad="152400" dist="101600" dir="5400000" rotWithShape="0">
              <a:srgbClr val="000000">
                <a:alpha val="38526"/>
              </a:srgbClr>
            </a:outerShdw>
          </a:effectLst>
        </p:spPr>
      </p:pic>
      <p:sp>
        <p:nvSpPr>
          <p:cNvPr id="4" name="Rounded Rectangle 3"/>
          <p:cNvSpPr/>
          <p:nvPr userDrawn="1"/>
        </p:nvSpPr>
        <p:spPr>
          <a:xfrm>
            <a:off x="253603" y="1129129"/>
            <a:ext cx="8654283" cy="550589"/>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rm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2109" b="0" i="0" u="none" strike="noStrike" cap="none" spc="0" normalizeH="0" baseline="0">
              <a:ln>
                <a:noFill/>
              </a:ln>
              <a:solidFill>
                <a:srgbClr val="FFFFFF"/>
              </a:solidFill>
              <a:effectLst/>
              <a:uFillTx/>
              <a:latin typeface="Palatino"/>
              <a:ea typeface="Palatino"/>
              <a:cs typeface="Palatino"/>
              <a:sym typeface="Palatino"/>
            </a:endParaRPr>
          </a:p>
        </p:txBody>
      </p:sp>
      <p:sp>
        <p:nvSpPr>
          <p:cNvPr id="3" name="Text Placeholder 2"/>
          <p:cNvSpPr>
            <a:spLocks noGrp="1"/>
          </p:cNvSpPr>
          <p:nvPr>
            <p:ph type="body" sz="quarter" idx="10" hasCustomPrompt="1"/>
          </p:nvPr>
        </p:nvSpPr>
        <p:spPr>
          <a:xfrm>
            <a:off x="140127" y="1070487"/>
            <a:ext cx="8844512" cy="694283"/>
          </a:xfrm>
        </p:spPr>
        <p:txBody>
          <a:bodyPr/>
          <a:lstStyle>
            <a:lvl1pPr marL="0" indent="0" algn="ctr">
              <a:buNone/>
              <a:defRPr b="1">
                <a:solidFill>
                  <a:schemeClr val="accent1">
                    <a:lumMod val="50000"/>
                  </a:schemeClr>
                </a:solidFill>
              </a:defRPr>
            </a:lvl1pPr>
          </a:lstStyle>
          <a:p>
            <a:pPr lvl="0"/>
            <a:r>
              <a:rPr lang="en-US" dirty="0"/>
              <a:t>Click To Edit Master Text Styles</a:t>
            </a:r>
          </a:p>
        </p:txBody>
      </p:sp>
      <p:sp>
        <p:nvSpPr>
          <p:cNvPr id="10" name="Body Level One…"/>
          <p:cNvSpPr txBox="1">
            <a:spLocks noGrp="1"/>
          </p:cNvSpPr>
          <p:nvPr>
            <p:ph type="body" sz="quarter" idx="11"/>
          </p:nvPr>
        </p:nvSpPr>
        <p:spPr>
          <a:xfrm>
            <a:off x="111457" y="2027944"/>
            <a:ext cx="4339650" cy="4640472"/>
          </a:xfrm>
          <a:prstGeom prst="rect">
            <a:avLst/>
          </a:prstGeom>
        </p:spPr>
        <p:txBody>
          <a:bodyPr anchor="t"/>
          <a:lstStyle>
            <a:lvl1pPr marL="325922" indent="-325922">
              <a:spcBef>
                <a:spcPts val="703"/>
              </a:spcBef>
              <a:buClrTx/>
              <a:buSzPct val="85000"/>
              <a:buFont typeface="Wingdings" panose="05000000000000000000" pitchFamily="2" charset="2"/>
              <a:buChar char="v"/>
              <a:defRPr sz="2531" b="1">
                <a:solidFill>
                  <a:schemeClr val="tx1"/>
                </a:solidFill>
              </a:defRPr>
            </a:lvl1pPr>
            <a:lvl2pPr marL="642915" indent="-316993">
              <a:spcBef>
                <a:spcPts val="703"/>
              </a:spcBef>
              <a:buClrTx/>
              <a:buSzTx/>
              <a:buFont typeface="Wingdings" panose="05000000000000000000" pitchFamily="2" charset="2"/>
              <a:buChar char="Ø"/>
              <a:defRPr sz="2250">
                <a:solidFill>
                  <a:schemeClr val="tx1"/>
                </a:solidFill>
              </a:defRPr>
            </a:lvl2pPr>
            <a:lvl3pPr marL="881775" indent="-241093">
              <a:spcBef>
                <a:spcPts val="703"/>
              </a:spcBef>
              <a:buClrTx/>
              <a:buSzPct val="80000"/>
              <a:buFont typeface="Wingdings" panose="05000000000000000000" pitchFamily="2" charset="2"/>
              <a:buChar char="q"/>
              <a:defRPr sz="1969">
                <a:solidFill>
                  <a:schemeClr val="tx1"/>
                </a:solidFill>
              </a:defRPr>
            </a:lvl3pPr>
            <a:lvl4pPr marL="1285829" indent="0">
              <a:spcBef>
                <a:spcPts val="703"/>
              </a:spcBef>
              <a:buClrTx/>
              <a:buSzTx/>
              <a:buFontTx/>
              <a:buNone/>
              <a:defRPr sz="1687">
                <a:solidFill>
                  <a:schemeClr val="tx1"/>
                </a:solidFill>
              </a:defRPr>
            </a:lvl4pPr>
            <a:lvl5pPr marL="1611751" indent="0">
              <a:spcBef>
                <a:spcPts val="703"/>
              </a:spcBef>
              <a:buClrTx/>
              <a:buSzTx/>
              <a:buFontTx/>
              <a:buNone/>
              <a:defRPr sz="1687">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0613623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 &amp; Header Only">
    <p:spTree>
      <p:nvGrpSpPr>
        <p:cNvPr id="1" name=""/>
        <p:cNvGrpSpPr/>
        <p:nvPr/>
      </p:nvGrpSpPr>
      <p:grpSpPr>
        <a:xfrm>
          <a:off x="0" y="0"/>
          <a:ext cx="0" cy="0"/>
          <a:chOff x="0" y="0"/>
          <a:chExt cx="0" cy="0"/>
        </a:xfrm>
      </p:grpSpPr>
      <p:sp>
        <p:nvSpPr>
          <p:cNvPr id="49" name="Line"/>
          <p:cNvSpPr/>
          <p:nvPr/>
        </p:nvSpPr>
        <p:spPr>
          <a:xfrm flipV="1">
            <a:off x="798088" y="920531"/>
            <a:ext cx="7712681" cy="18362"/>
          </a:xfrm>
          <a:prstGeom prst="line">
            <a:avLst/>
          </a:prstGeom>
          <a:ln w="63500" cmpd="dbl">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1" name="Title Text"/>
          <p:cNvSpPr txBox="1">
            <a:spLocks noGrp="1"/>
          </p:cNvSpPr>
          <p:nvPr>
            <p:ph type="title" hasCustomPrompt="1"/>
          </p:nvPr>
        </p:nvSpPr>
        <p:spPr>
          <a:xfrm>
            <a:off x="0" y="197143"/>
            <a:ext cx="9144000" cy="723387"/>
          </a:xfrm>
          <a:prstGeom prst="rect">
            <a:avLst/>
          </a:prstGeom>
        </p:spPr>
        <p:txBody>
          <a:bodyPr anchor="ctr"/>
          <a:lstStyle>
            <a:lvl1pPr algn="ctr">
              <a:defRPr sz="4800"/>
            </a:lvl1pPr>
          </a:lstStyle>
          <a:p>
            <a:r>
              <a:rPr lang="en-US" dirty="0"/>
              <a:t>TITLE TEXT</a:t>
            </a:r>
          </a:p>
        </p:txBody>
      </p:sp>
      <p:grpSp>
        <p:nvGrpSpPr>
          <p:cNvPr id="2" name="Group 1"/>
          <p:cNvGrpSpPr/>
          <p:nvPr userDrawn="1"/>
        </p:nvGrpSpPr>
        <p:grpSpPr>
          <a:xfrm>
            <a:off x="16485" y="837954"/>
            <a:ext cx="9144000" cy="1071563"/>
            <a:chOff x="39076" y="3751363"/>
            <a:chExt cx="13004800" cy="1524001"/>
          </a:xfrm>
        </p:grpSpPr>
        <p:pic>
          <p:nvPicPr>
            <p:cNvPr id="8" name="Paul’s Letter To Timothy In Troublesome Times" descr="Paul’s Letter To Timothy In Troublesome Times"/>
            <p:cNvPicPr>
              <a:picLocks/>
            </p:cNvPicPr>
            <p:nvPr userDrawn="1"/>
          </p:nvPicPr>
          <p:blipFill>
            <a:blip r:embed="rId2"/>
            <a:stretch>
              <a:fillRect/>
            </a:stretch>
          </p:blipFill>
          <p:spPr>
            <a:xfrm>
              <a:off x="39076" y="3751363"/>
              <a:ext cx="13004800" cy="1524001"/>
            </a:xfrm>
            <a:prstGeom prst="rect">
              <a:avLst/>
            </a:prstGeom>
            <a:effectLst>
              <a:outerShdw blurRad="152400" dist="101600" dir="5400000" rotWithShape="0">
                <a:srgbClr val="000000">
                  <a:alpha val="38526"/>
                </a:srgbClr>
              </a:outerShdw>
            </a:effectLst>
          </p:spPr>
        </p:pic>
        <p:sp>
          <p:nvSpPr>
            <p:cNvPr id="4" name="Rounded Rectangle 3"/>
            <p:cNvSpPr/>
            <p:nvPr userDrawn="1"/>
          </p:nvSpPr>
          <p:spPr>
            <a:xfrm>
              <a:off x="387319" y="4121833"/>
              <a:ext cx="12308313" cy="783060"/>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2109" b="0" i="0" u="none" strike="noStrike" cap="none" spc="0" normalizeH="0" baseline="0" dirty="0">
                <a:ln>
                  <a:noFill/>
                </a:ln>
                <a:solidFill>
                  <a:srgbClr val="FFFFFF"/>
                </a:solidFill>
                <a:effectLst/>
                <a:uFillTx/>
                <a:latin typeface="Palatino"/>
                <a:ea typeface="Palatino"/>
                <a:cs typeface="Palatino"/>
                <a:sym typeface="Palatino"/>
              </a:endParaRPr>
            </a:p>
          </p:txBody>
        </p:sp>
      </p:grpSp>
      <p:sp>
        <p:nvSpPr>
          <p:cNvPr id="3" name="Text Placeholder 2"/>
          <p:cNvSpPr>
            <a:spLocks noGrp="1"/>
          </p:cNvSpPr>
          <p:nvPr>
            <p:ph type="body" sz="quarter" idx="10" hasCustomPrompt="1"/>
          </p:nvPr>
        </p:nvSpPr>
        <p:spPr>
          <a:xfrm>
            <a:off x="299488" y="1026593"/>
            <a:ext cx="8583169" cy="694283"/>
          </a:xfrm>
        </p:spPr>
        <p:txBody>
          <a:bodyPr>
            <a:normAutofit/>
          </a:bodyPr>
          <a:lstStyle>
            <a:lvl1pPr marL="0" indent="0" algn="ctr">
              <a:buNone/>
              <a:defRPr sz="3200" b="1">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3702102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Body Level One…"/>
          <p:cNvSpPr txBox="1">
            <a:spLocks noGrp="1"/>
          </p:cNvSpPr>
          <p:nvPr>
            <p:ph type="body" idx="1"/>
          </p:nvPr>
        </p:nvSpPr>
        <p:spPr>
          <a:xfrm>
            <a:off x="250031" y="1063320"/>
            <a:ext cx="8643938" cy="54821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8648497" y="6470111"/>
            <a:ext cx="267702" cy="275717"/>
          </a:xfrm>
          <a:prstGeom prst="rect">
            <a:avLst/>
          </a:prstGeom>
          <a:ln w="12700">
            <a:miter lim="400000"/>
          </a:ln>
        </p:spPr>
        <p:txBody>
          <a:bodyPr wrap="none" lIns="50800" tIns="50800" rIns="50800" bIns="50800" anchor="ctr">
            <a:spAutoFit/>
          </a:bodyPr>
          <a:lstStyle>
            <a:lvl1pPr>
              <a:defRPr sz="1125">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5" r:id="rId4"/>
    <p:sldLayoutId id="2147483659" r:id="rId5"/>
    <p:sldLayoutId id="2147483660" r:id="rId6"/>
  </p:sldLayoutIdLst>
  <p:transition spd="med"/>
  <p:txStyles>
    <p:titleStyle>
      <a:lvl1pPr marL="0" marR="0" indent="0"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1pPr>
      <a:lvl2pPr marL="0" marR="0" indent="160729"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2pPr>
      <a:lvl3pPr marL="0" marR="0" indent="321457"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3pPr>
      <a:lvl4pPr marL="0" marR="0" indent="482186"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4pPr>
      <a:lvl5pPr marL="0" marR="0" indent="642915"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5pPr>
      <a:lvl6pPr marL="0" marR="0" indent="803643"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6pPr>
      <a:lvl7pPr marL="0" marR="0" indent="964372"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7pPr>
      <a:lvl8pPr marL="0" marR="0" indent="1125101"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8pPr>
      <a:lvl9pPr marL="0" marR="0" indent="1285829" algn="l" defTabSz="410751" rtl="0" latinLnBrk="0">
        <a:lnSpc>
          <a:spcPct val="100000"/>
        </a:lnSpc>
        <a:spcBef>
          <a:spcPts val="0"/>
        </a:spcBef>
        <a:spcAft>
          <a:spcPts val="0"/>
        </a:spcAft>
        <a:buClrTx/>
        <a:buSzTx/>
        <a:buFontTx/>
        <a:buNone/>
        <a:tabLst/>
        <a:defRPr sz="4500" b="0" i="0" u="none" strike="noStrike" cap="none" spc="-90" baseline="0">
          <a:ln>
            <a:noFill/>
          </a:ln>
          <a:solidFill>
            <a:schemeClr val="accent1">
              <a:hueOff val="54750"/>
              <a:satOff val="-1697"/>
              <a:lumOff val="-18038"/>
            </a:schemeClr>
          </a:solidFill>
          <a:uFillTx/>
          <a:latin typeface="+mn-lt"/>
          <a:ea typeface="+mn-ea"/>
          <a:cs typeface="+mn-cs"/>
          <a:sym typeface="Didot"/>
        </a:defRPr>
      </a:lvl9pPr>
    </p:titleStyle>
    <p:bodyStyle>
      <a:lvl1pPr marL="357175"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chemeClr val="tx1"/>
          </a:solidFill>
          <a:uFillTx/>
          <a:latin typeface="Palatino"/>
          <a:ea typeface="Palatino"/>
          <a:cs typeface="Palatino"/>
          <a:sym typeface="Palatino"/>
        </a:defRPr>
      </a:lvl1pPr>
      <a:lvl2pPr marL="714350"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chemeClr val="tx1"/>
          </a:solidFill>
          <a:uFillTx/>
          <a:latin typeface="Palatino"/>
          <a:ea typeface="Palatino"/>
          <a:cs typeface="Palatino"/>
          <a:sym typeface="Palatino"/>
        </a:defRPr>
      </a:lvl2pPr>
      <a:lvl3pPr marL="1071524"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chemeClr val="tx1"/>
          </a:solidFill>
          <a:uFillTx/>
          <a:latin typeface="Palatino"/>
          <a:ea typeface="Palatino"/>
          <a:cs typeface="Palatino"/>
          <a:sym typeface="Palatino"/>
        </a:defRPr>
      </a:lvl3pPr>
      <a:lvl4pPr marL="1428699"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chemeClr val="tx1"/>
          </a:solidFill>
          <a:uFillTx/>
          <a:latin typeface="Palatino"/>
          <a:ea typeface="Palatino"/>
          <a:cs typeface="Palatino"/>
          <a:sym typeface="Palatino"/>
        </a:defRPr>
      </a:lvl4pPr>
      <a:lvl5pPr marL="1785874"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chemeClr val="tx1"/>
          </a:solidFill>
          <a:uFillTx/>
          <a:latin typeface="Palatino"/>
          <a:ea typeface="Palatino"/>
          <a:cs typeface="Palatino"/>
          <a:sym typeface="Palatino"/>
        </a:defRPr>
      </a:lvl5pPr>
      <a:lvl6pPr marL="2143049"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rgbClr val="000000"/>
          </a:solidFill>
          <a:uFillTx/>
          <a:latin typeface="Palatino"/>
          <a:ea typeface="Palatino"/>
          <a:cs typeface="Palatino"/>
          <a:sym typeface="Palatino"/>
        </a:defRPr>
      </a:lvl6pPr>
      <a:lvl7pPr marL="2500224"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rgbClr val="000000"/>
          </a:solidFill>
          <a:uFillTx/>
          <a:latin typeface="Palatino"/>
          <a:ea typeface="Palatino"/>
          <a:cs typeface="Palatino"/>
          <a:sym typeface="Palatino"/>
        </a:defRPr>
      </a:lvl7pPr>
      <a:lvl8pPr marL="2857398"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rgbClr val="000000"/>
          </a:solidFill>
          <a:uFillTx/>
          <a:latin typeface="Palatino"/>
          <a:ea typeface="Palatino"/>
          <a:cs typeface="Palatino"/>
          <a:sym typeface="Palatino"/>
        </a:defRPr>
      </a:lvl8pPr>
      <a:lvl9pPr marL="3214573" marR="0" indent="-357175" algn="l" defTabSz="410751" latinLnBrk="0">
        <a:lnSpc>
          <a:spcPct val="100000"/>
        </a:lnSpc>
        <a:spcBef>
          <a:spcPts val="2672"/>
        </a:spcBef>
        <a:spcAft>
          <a:spcPts val="0"/>
        </a:spcAft>
        <a:buClr>
          <a:srgbClr val="5C86B9"/>
        </a:buClr>
        <a:buSzPct val="70000"/>
        <a:buFont typeface="Zapf Dingbats"/>
        <a:buChar char="✤"/>
        <a:tabLst/>
        <a:defRPr sz="2672"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Christ’s Church </a:t>
            </a:r>
            <a:br>
              <a:rPr lang="en-US" dirty="0"/>
            </a:br>
            <a:r>
              <a:rPr lang="en-US" dirty="0"/>
              <a:t>&amp; Benevolence</a:t>
            </a:r>
          </a:p>
        </p:txBody>
      </p:sp>
      <p:sp>
        <p:nvSpPr>
          <p:cNvPr id="9" name="Text Placeholder 8">
            <a:extLst>
              <a:ext uri="{FF2B5EF4-FFF2-40B4-BE49-F238E27FC236}">
                <a16:creationId xmlns:a16="http://schemas.microsoft.com/office/drawing/2014/main" id="{8F6ED8DA-B9C7-401C-B740-B9207474D15F}"/>
              </a:ext>
            </a:extLst>
          </p:cNvPr>
          <p:cNvSpPr>
            <a:spLocks noGrp="1"/>
          </p:cNvSpPr>
          <p:nvPr>
            <p:ph type="body" sz="quarter" idx="10"/>
          </p:nvPr>
        </p:nvSpPr>
        <p:spPr/>
        <p:txBody>
          <a:bodyPr/>
          <a:lstStyle/>
          <a:p>
            <a:r>
              <a:rPr lang="en-US" dirty="0"/>
              <a:t>1 Cor 16:1-4</a:t>
            </a:r>
          </a:p>
        </p:txBody>
      </p:sp>
      <p:sp>
        <p:nvSpPr>
          <p:cNvPr id="7" name="TextBox 6"/>
          <p:cNvSpPr txBox="1"/>
          <p:nvPr/>
        </p:nvSpPr>
        <p:spPr>
          <a:xfrm>
            <a:off x="2824708" y="4422879"/>
            <a:ext cx="4546486" cy="1024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en-US" sz="3094" b="1" dirty="0">
                <a:solidFill>
                  <a:schemeClr val="bg1"/>
                </a:solidFill>
              </a:rPr>
              <a:t>Divine Organization with Divine Purpose</a:t>
            </a:r>
          </a:p>
        </p:txBody>
      </p:sp>
    </p:spTree>
    <p:extLst>
      <p:ext uri="{BB962C8B-B14F-4D97-AF65-F5344CB8AC3E}">
        <p14:creationId xmlns:p14="http://schemas.microsoft.com/office/powerpoint/2010/main" val="4229918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fontScale="92500" lnSpcReduction="20000"/>
          </a:bodyPr>
          <a:lstStyle/>
          <a:p>
            <a:r>
              <a:rPr lang="en-US" dirty="0"/>
              <a:t>Passages that Deserve a closer Look</a:t>
            </a:r>
          </a:p>
          <a:p>
            <a:pPr lvl="1"/>
            <a:r>
              <a:rPr lang="en-US" dirty="0"/>
              <a:t>Jas 1:22-27, Widows and Orphans</a:t>
            </a:r>
          </a:p>
          <a:p>
            <a:pPr lvl="1"/>
            <a:r>
              <a:rPr lang="en-US" dirty="0"/>
              <a:t>Gal 6:1-10, Paul’s instruction to do good to “all”</a:t>
            </a:r>
          </a:p>
          <a:p>
            <a:pPr lvl="1"/>
            <a:r>
              <a:rPr lang="en-US" dirty="0"/>
              <a:t>2 Cor 9:1-15, Corinthians caring for needy saints</a:t>
            </a:r>
          </a:p>
          <a:p>
            <a:pPr lvl="1"/>
            <a:r>
              <a:rPr lang="en-US" dirty="0"/>
              <a:t>Acts 24:17, Paul delivered alms to needy “Jews”</a:t>
            </a:r>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2361130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anim calcmode="lin" valueType="num">
                                      <p:cBhvr additive="base">
                                        <p:cTn id="1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anim calcmode="lin" valueType="num">
                                      <p:cBhvr additive="base">
                                        <p:cTn id="1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 calcmode="lin" valueType="num">
                                      <p:cBhvr additive="base">
                                        <p:cTn id="1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Jas 1:22-24, But be </a:t>
            </a:r>
            <a:r>
              <a:rPr lang="en-US" sz="3200" b="1" dirty="0"/>
              <a:t>ye</a:t>
            </a:r>
            <a:r>
              <a:rPr lang="en-US" sz="3200" dirty="0"/>
              <a:t> doers of the word, and not hearers only, deceiving your </a:t>
            </a:r>
            <a:r>
              <a:rPr lang="en-US" sz="3200" b="1" dirty="0"/>
              <a:t>ownselves.</a:t>
            </a:r>
            <a:r>
              <a:rPr lang="en-US" sz="3200" b="1" baseline="30000" dirty="0"/>
              <a:t>23</a:t>
            </a:r>
            <a:r>
              <a:rPr lang="en-US" sz="3200" dirty="0"/>
              <a:t> For if </a:t>
            </a:r>
            <a:r>
              <a:rPr lang="en-US" sz="3200" b="1" dirty="0"/>
              <a:t>any</a:t>
            </a:r>
            <a:r>
              <a:rPr lang="en-US" sz="3200" dirty="0"/>
              <a:t> be a hearer of the word, and not a doer, </a:t>
            </a:r>
            <a:r>
              <a:rPr lang="en-US" sz="3200" b="1" dirty="0"/>
              <a:t>he</a:t>
            </a:r>
            <a:r>
              <a:rPr lang="en-US" sz="3200" dirty="0"/>
              <a:t> is like unto a man beholding </a:t>
            </a:r>
            <a:r>
              <a:rPr lang="en-US" sz="3200" b="1" dirty="0"/>
              <a:t>his</a:t>
            </a:r>
            <a:r>
              <a:rPr lang="en-US" sz="3200" dirty="0"/>
              <a:t> natural face in a glass:</a:t>
            </a:r>
            <a:r>
              <a:rPr lang="en-US" sz="3200" b="1" baseline="30000" dirty="0"/>
              <a:t>24</a:t>
            </a:r>
            <a:r>
              <a:rPr lang="en-US" sz="3200" dirty="0"/>
              <a:t> For </a:t>
            </a:r>
            <a:r>
              <a:rPr lang="en-US" sz="3200" b="1" dirty="0"/>
              <a:t>he</a:t>
            </a:r>
            <a:r>
              <a:rPr lang="en-US" sz="3200" dirty="0"/>
              <a:t> beholds </a:t>
            </a:r>
            <a:r>
              <a:rPr lang="en-US" sz="3200" b="1" dirty="0"/>
              <a:t>himself</a:t>
            </a:r>
            <a:r>
              <a:rPr lang="en-US" sz="3200" dirty="0"/>
              <a:t>, and goes </a:t>
            </a:r>
            <a:r>
              <a:rPr lang="en-US" sz="3200" b="1" dirty="0"/>
              <a:t>his</a:t>
            </a:r>
            <a:r>
              <a:rPr lang="en-US" sz="3200" dirty="0"/>
              <a:t> way, and straightway forgetting what manner of man </a:t>
            </a:r>
            <a:r>
              <a:rPr lang="en-US" sz="3200" b="1" dirty="0"/>
              <a:t>he</a:t>
            </a:r>
            <a:r>
              <a:rPr lang="en-US" sz="3200" dirty="0"/>
              <a:t> was.</a:t>
            </a:r>
            <a:endParaRPr lang="en-US" sz="3200" b="1" dirty="0">
              <a:solidFill>
                <a:schemeClr val="tx1"/>
              </a:solidFill>
            </a:endParaRPr>
          </a:p>
        </p:txBody>
      </p:sp>
      <p:cxnSp>
        <p:nvCxnSpPr>
          <p:cNvPr id="7" name="Straight Connector 6"/>
          <p:cNvCxnSpPr/>
          <p:nvPr/>
        </p:nvCxnSpPr>
        <p:spPr>
          <a:xfrm flipV="1">
            <a:off x="3216446" y="2348924"/>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flipV="1">
            <a:off x="5264429" y="2830999"/>
            <a:ext cx="1970292"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flipV="1">
            <a:off x="7893172" y="3321844"/>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flipV="1">
            <a:off x="4811269" y="3829638"/>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flipV="1">
            <a:off x="16153" y="3321844"/>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flipV="1">
            <a:off x="1969184" y="4309165"/>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p:cNvCxnSpPr/>
          <p:nvPr/>
        </p:nvCxnSpPr>
        <p:spPr>
          <a:xfrm>
            <a:off x="4169727" y="4309165"/>
            <a:ext cx="1386120"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p:cNvCxnSpPr/>
          <p:nvPr/>
        </p:nvCxnSpPr>
        <p:spPr>
          <a:xfrm flipV="1">
            <a:off x="7503601" y="4309165"/>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p:cNvCxnSpPr/>
          <p:nvPr/>
        </p:nvCxnSpPr>
        <p:spPr>
          <a:xfrm flipV="1">
            <a:off x="-86468" y="5324587"/>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9635495"/>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0" name="Text Placeholder 9">
            <a:extLst>
              <a:ext uri="{FF2B5EF4-FFF2-40B4-BE49-F238E27FC236}">
                <a16:creationId xmlns:a16="http://schemas.microsoft.com/office/drawing/2014/main" id="{64F1B91A-04C8-419F-A599-26A0F93DEE83}"/>
              </a:ext>
            </a:extLst>
          </p:cNvPr>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Jas 1:25-26, But </a:t>
            </a:r>
            <a:r>
              <a:rPr lang="en-US" sz="3200" b="1" dirty="0"/>
              <a:t>whoso</a:t>
            </a:r>
            <a:r>
              <a:rPr lang="en-US" sz="3200" dirty="0"/>
              <a:t> looks into the perfect law of liberty, and continues </a:t>
            </a:r>
            <a:r>
              <a:rPr lang="en-US" sz="3200" i="1" dirty="0"/>
              <a:t>therein,</a:t>
            </a:r>
            <a:r>
              <a:rPr lang="en-US" sz="3200" dirty="0"/>
              <a:t> </a:t>
            </a:r>
            <a:r>
              <a:rPr lang="en-US" sz="3200" b="1" dirty="0"/>
              <a:t>he</a:t>
            </a:r>
            <a:r>
              <a:rPr lang="en-US" sz="3200" dirty="0"/>
              <a:t> being not a forgetful hearer, but a doer of the work, </a:t>
            </a:r>
            <a:r>
              <a:rPr lang="en-US" sz="3200" b="1" dirty="0"/>
              <a:t>this man</a:t>
            </a:r>
            <a:r>
              <a:rPr lang="en-US" sz="3200" dirty="0"/>
              <a:t> shall be blessed in </a:t>
            </a:r>
            <a:r>
              <a:rPr lang="en-US" sz="3200" b="1" dirty="0"/>
              <a:t>his</a:t>
            </a:r>
            <a:r>
              <a:rPr lang="en-US" sz="3200" dirty="0"/>
              <a:t> deed. </a:t>
            </a:r>
            <a:r>
              <a:rPr lang="en-US" sz="3200" b="1" baseline="30000" dirty="0"/>
              <a:t>26</a:t>
            </a:r>
            <a:r>
              <a:rPr lang="en-US" sz="3200" dirty="0"/>
              <a:t> If any </a:t>
            </a:r>
            <a:r>
              <a:rPr lang="en-US" sz="3200" b="1" dirty="0"/>
              <a:t>man</a:t>
            </a:r>
            <a:r>
              <a:rPr lang="en-US" sz="3200" dirty="0"/>
              <a:t> among you seem to be religious, and bridles not </a:t>
            </a:r>
            <a:r>
              <a:rPr lang="en-US" sz="3200" b="1" dirty="0"/>
              <a:t>his</a:t>
            </a:r>
            <a:r>
              <a:rPr lang="en-US" sz="3200" dirty="0"/>
              <a:t> tongue, but deceives </a:t>
            </a:r>
            <a:r>
              <a:rPr lang="en-US" sz="3200" b="1" dirty="0"/>
              <a:t>his</a:t>
            </a:r>
            <a:r>
              <a:rPr lang="en-US" sz="3200" dirty="0"/>
              <a:t> own heart, </a:t>
            </a:r>
            <a:r>
              <a:rPr lang="en-US" sz="3200" b="1" dirty="0"/>
              <a:t>this man's</a:t>
            </a:r>
            <a:r>
              <a:rPr lang="en-US" sz="3200" dirty="0"/>
              <a:t> religion </a:t>
            </a:r>
            <a:r>
              <a:rPr lang="en-US" sz="3200" i="1" dirty="0"/>
              <a:t>is</a:t>
            </a:r>
            <a:r>
              <a:rPr lang="en-US" sz="3200" dirty="0"/>
              <a:t> vain.</a:t>
            </a:r>
            <a:endParaRPr lang="en-US" sz="3200" b="1" dirty="0">
              <a:solidFill>
                <a:schemeClr val="tx1"/>
              </a:solidFill>
            </a:endParaRPr>
          </a:p>
        </p:txBody>
      </p:sp>
      <p:cxnSp>
        <p:nvCxnSpPr>
          <p:cNvPr id="6" name="Straight Connector 5"/>
          <p:cNvCxnSpPr/>
          <p:nvPr/>
        </p:nvCxnSpPr>
        <p:spPr>
          <a:xfrm flipV="1">
            <a:off x="2845637" y="2374721"/>
            <a:ext cx="1161434" cy="1037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p:cNvCxnSpPr/>
          <p:nvPr/>
        </p:nvCxnSpPr>
        <p:spPr>
          <a:xfrm flipV="1">
            <a:off x="5729667" y="2869637"/>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flipV="1">
            <a:off x="7285427" y="3333775"/>
            <a:ext cx="1545126" cy="1037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flipV="1">
            <a:off x="3339348" y="3839060"/>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a:off x="6722271" y="3813302"/>
            <a:ext cx="770830"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flipV="1">
            <a:off x="7421758" y="4319535"/>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flipV="1">
            <a:off x="3775500" y="4801571"/>
            <a:ext cx="63256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6543944" y="4814450"/>
            <a:ext cx="184239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16048268"/>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Jas 1:27, Pure religion and undefiled before God and the Father is this, </a:t>
            </a:r>
            <a:r>
              <a:rPr lang="en-US" sz="3200" b="1" dirty="0"/>
              <a:t>To visit the fatherless and widows in their affliction</a:t>
            </a:r>
            <a:r>
              <a:rPr lang="en-US" sz="3200" dirty="0"/>
              <a:t>, </a:t>
            </a:r>
            <a:r>
              <a:rPr lang="en-US" sz="3200" i="1" dirty="0"/>
              <a:t>and</a:t>
            </a:r>
            <a:r>
              <a:rPr lang="en-US" sz="3200" dirty="0"/>
              <a:t> to keep </a:t>
            </a:r>
            <a:r>
              <a:rPr lang="en-US" sz="3200" b="1" dirty="0"/>
              <a:t>himself</a:t>
            </a:r>
            <a:r>
              <a:rPr lang="en-US" sz="3200" dirty="0"/>
              <a:t> unspotted from the world</a:t>
            </a:r>
            <a:endParaRPr lang="en-US" sz="3200" b="1" dirty="0">
              <a:solidFill>
                <a:schemeClr val="tx1"/>
              </a:solidFill>
            </a:endParaRPr>
          </a:p>
        </p:txBody>
      </p:sp>
      <p:cxnSp>
        <p:nvCxnSpPr>
          <p:cNvPr id="6" name="Straight Connector 5"/>
          <p:cNvCxnSpPr/>
          <p:nvPr/>
        </p:nvCxnSpPr>
        <p:spPr>
          <a:xfrm>
            <a:off x="7180027" y="3331266"/>
            <a:ext cx="1327357"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42367690"/>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endParaRPr lang="en-US" sz="3094" b="1" dirty="0">
              <a:solidFill>
                <a:schemeClr val="tx1"/>
              </a:solidFill>
            </a:endParaRPr>
          </a:p>
        </p:txBody>
      </p:sp>
      <p:sp>
        <p:nvSpPr>
          <p:cNvPr id="5" name="Rectangle 4"/>
          <p:cNvSpPr/>
          <p:nvPr/>
        </p:nvSpPr>
        <p:spPr>
          <a:xfrm>
            <a:off x="1" y="1920490"/>
            <a:ext cx="8809857" cy="4524315"/>
          </a:xfrm>
          <a:prstGeom prst="rect">
            <a:avLst/>
          </a:prstGeom>
        </p:spPr>
        <p:txBody>
          <a:bodyPr wrap="square">
            <a:spAutoFit/>
          </a:bodyPr>
          <a:lstStyle/>
          <a:p>
            <a:pPr marL="457200" indent="-457200" algn="l">
              <a:buSzPct val="85000"/>
              <a:buFont typeface="Wingdings" panose="05000000000000000000" pitchFamily="2" charset="2"/>
              <a:buChar char="v"/>
            </a:pPr>
            <a:r>
              <a:rPr lang="en-US" sz="3200" dirty="0"/>
              <a:t>Jas 1:22-27, references to individual instruction</a:t>
            </a:r>
          </a:p>
          <a:p>
            <a:pPr marL="864603" lvl="8" indent="-457200" algn="l">
              <a:buSzPct val="85000"/>
              <a:buFont typeface="Wingdings" panose="05000000000000000000" pitchFamily="2" charset="2"/>
              <a:buChar char="Ø"/>
            </a:pPr>
            <a:r>
              <a:rPr lang="en-US" sz="3200" dirty="0"/>
              <a:t>Nothing indicates this is in any way an instruction to a local assembly</a:t>
            </a:r>
          </a:p>
          <a:p>
            <a:pPr marL="457200" indent="-457200" algn="l">
              <a:buSzPct val="85000"/>
              <a:buFont typeface="Wingdings" panose="05000000000000000000" pitchFamily="2" charset="2"/>
              <a:buChar char="v"/>
            </a:pPr>
            <a:r>
              <a:rPr lang="en-US" sz="3200" dirty="0"/>
              <a:t>Vain Religion, 1:22-26</a:t>
            </a:r>
          </a:p>
          <a:p>
            <a:pPr marL="864603" lvl="5" indent="-457200" algn="l">
              <a:buSzPct val="85000"/>
              <a:buFont typeface="Wingdings" panose="05000000000000000000" pitchFamily="2" charset="2"/>
              <a:buChar char="Ø"/>
            </a:pPr>
            <a:r>
              <a:rPr lang="en-US" sz="3200" dirty="0"/>
              <a:t>But be ye doers of the word…</a:t>
            </a:r>
          </a:p>
          <a:p>
            <a:pPr marL="457200" indent="-457200" algn="l">
              <a:buSzPct val="85000"/>
              <a:buFont typeface="Wingdings" panose="05000000000000000000" pitchFamily="2" charset="2"/>
              <a:buChar char="v"/>
            </a:pPr>
            <a:r>
              <a:rPr lang="en-US" sz="3200" dirty="0"/>
              <a:t>Pure Religion, 1:27</a:t>
            </a:r>
          </a:p>
          <a:p>
            <a:pPr marL="864603" lvl="1" indent="-457200" algn="l">
              <a:buSzPct val="85000"/>
              <a:buFont typeface="Wingdings" panose="05000000000000000000" pitchFamily="2" charset="2"/>
              <a:buChar char="Ø"/>
            </a:pPr>
            <a:r>
              <a:rPr lang="en-US" sz="3200" dirty="0"/>
              <a:t>To visit the fatherless and widows in their affliction</a:t>
            </a:r>
          </a:p>
        </p:txBody>
      </p:sp>
    </p:spTree>
    <p:extLst>
      <p:ext uri="{BB962C8B-B14F-4D97-AF65-F5344CB8AC3E}">
        <p14:creationId xmlns:p14="http://schemas.microsoft.com/office/powerpoint/2010/main" val="21287840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Gal 6:1-5, Brethren, if a man be overtaken in a fault, ye which are spiritual, restore such an one in the spirit of meekness; considering thyself, lest thou also be tempted.</a:t>
            </a:r>
            <a:r>
              <a:rPr lang="en-US" sz="3200" b="1" baseline="30000" dirty="0"/>
              <a:t>2</a:t>
            </a:r>
            <a:r>
              <a:rPr lang="en-US" sz="3200" dirty="0"/>
              <a:t> Bear ye one another's burdens, and so fulfil the law of Christ.</a:t>
            </a:r>
            <a:r>
              <a:rPr lang="en-US" sz="3200" b="1" baseline="30000" dirty="0"/>
              <a:t>3</a:t>
            </a:r>
            <a:r>
              <a:rPr lang="en-US" sz="3200" dirty="0"/>
              <a:t> For if a man think himself to be something, when he is nothing, he deceives himself.</a:t>
            </a:r>
            <a:r>
              <a:rPr lang="en-US" sz="3200" b="1" baseline="30000" dirty="0"/>
              <a:t>4</a:t>
            </a:r>
            <a:r>
              <a:rPr lang="en-US" sz="3200" dirty="0"/>
              <a:t> But let every man prove his own work, and then shall he have rejoicing in himself alone, and not in another.</a:t>
            </a:r>
            <a:r>
              <a:rPr lang="en-US" sz="3200" b="1" baseline="30000" dirty="0"/>
              <a:t>5</a:t>
            </a:r>
            <a:r>
              <a:rPr lang="en-US" sz="3200" dirty="0"/>
              <a:t> For every man shall bear his own burden.</a:t>
            </a:r>
            <a:endParaRPr lang="en-US" sz="3200" b="1" dirty="0">
              <a:solidFill>
                <a:schemeClr val="tx1"/>
              </a:solidFill>
            </a:endParaRPr>
          </a:p>
        </p:txBody>
      </p:sp>
      <p:cxnSp>
        <p:nvCxnSpPr>
          <p:cNvPr id="8" name="Straight Connector 7">
            <a:extLst>
              <a:ext uri="{FF2B5EF4-FFF2-40B4-BE49-F238E27FC236}">
                <a16:creationId xmlns:a16="http://schemas.microsoft.com/office/drawing/2014/main" id="{40C92961-414A-4A09-9033-4FFEEC8F486F}"/>
              </a:ext>
            </a:extLst>
          </p:cNvPr>
          <p:cNvCxnSpPr>
            <a:cxnSpLocks/>
          </p:cNvCxnSpPr>
          <p:nvPr/>
        </p:nvCxnSpPr>
        <p:spPr>
          <a:xfrm>
            <a:off x="1011047" y="2841869"/>
            <a:ext cx="3908683"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5D2AED51-913C-4CB7-8A66-5173706607AB}"/>
              </a:ext>
            </a:extLst>
          </p:cNvPr>
          <p:cNvCxnSpPr>
            <a:cxnSpLocks/>
          </p:cNvCxnSpPr>
          <p:nvPr/>
        </p:nvCxnSpPr>
        <p:spPr>
          <a:xfrm>
            <a:off x="4127734" y="3846421"/>
            <a:ext cx="3831410"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55701080-DB56-46D0-B21F-7A3FB54B854C}"/>
              </a:ext>
            </a:extLst>
          </p:cNvPr>
          <p:cNvCxnSpPr>
            <a:cxnSpLocks/>
          </p:cNvCxnSpPr>
          <p:nvPr/>
        </p:nvCxnSpPr>
        <p:spPr>
          <a:xfrm>
            <a:off x="0" y="4335818"/>
            <a:ext cx="1545465"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6AF46F77-02DB-48A0-9894-ECCE42128CBA}"/>
              </a:ext>
            </a:extLst>
          </p:cNvPr>
          <p:cNvCxnSpPr>
            <a:cxnSpLocks/>
          </p:cNvCxnSpPr>
          <p:nvPr/>
        </p:nvCxnSpPr>
        <p:spPr>
          <a:xfrm>
            <a:off x="0" y="4812337"/>
            <a:ext cx="824248"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357D3E06-0D4B-4214-A0C3-8D54E26B5948}"/>
              </a:ext>
            </a:extLst>
          </p:cNvPr>
          <p:cNvCxnSpPr>
            <a:cxnSpLocks/>
          </p:cNvCxnSpPr>
          <p:nvPr/>
        </p:nvCxnSpPr>
        <p:spPr>
          <a:xfrm>
            <a:off x="6785020" y="5325345"/>
            <a:ext cx="1869583"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85425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fontScale="92500" lnSpcReduction="10000"/>
          </a:bodyPr>
          <a:lstStyle/>
          <a:p>
            <a:pPr algn="l"/>
            <a:r>
              <a:rPr lang="en-US" sz="3200" dirty="0"/>
              <a:t>Gal 6:6-9, Let him that is taught in the word communicate unto him that teaches in all good things.</a:t>
            </a:r>
            <a:r>
              <a:rPr lang="en-US" sz="3200" b="1" baseline="30000" dirty="0"/>
              <a:t>7</a:t>
            </a:r>
            <a:r>
              <a:rPr lang="en-US" sz="3200" dirty="0"/>
              <a:t> Be not deceived; God is not mocked: for whatsoever a man sows, that shall he also reap.</a:t>
            </a:r>
            <a:r>
              <a:rPr lang="en-US" sz="3200" b="1" baseline="30000" dirty="0"/>
              <a:t>8</a:t>
            </a:r>
            <a:r>
              <a:rPr lang="en-US" sz="3200" dirty="0"/>
              <a:t> For he that sows to his flesh shall of the flesh reap corruption; but he that sows to the Spirit shall of the Spirit reap life everlasting.</a:t>
            </a:r>
            <a:r>
              <a:rPr lang="en-US" sz="3200" b="1" baseline="30000" dirty="0"/>
              <a:t>9 </a:t>
            </a:r>
            <a:r>
              <a:rPr lang="en-US" sz="3200" dirty="0"/>
              <a:t>And let us not be weary in well doing: for in due season we shall reap, if we faint not.</a:t>
            </a:r>
            <a:r>
              <a:rPr lang="en-US" sz="3200" b="1" baseline="30000" dirty="0"/>
              <a:t>10</a:t>
            </a:r>
            <a:r>
              <a:rPr lang="en-US" sz="3200" dirty="0"/>
              <a:t> As we have therefore opportunity, </a:t>
            </a:r>
            <a:r>
              <a:rPr lang="en-US" sz="3200" b="1" dirty="0"/>
              <a:t>let us do good unto all</a:t>
            </a:r>
            <a:r>
              <a:rPr lang="en-US" sz="3200" dirty="0"/>
              <a:t> </a:t>
            </a:r>
            <a:r>
              <a:rPr lang="en-US" sz="3200" i="1" dirty="0"/>
              <a:t>men,</a:t>
            </a:r>
            <a:r>
              <a:rPr lang="en-US" sz="3200" dirty="0"/>
              <a:t> especially unto them who are of the household of faith. </a:t>
            </a:r>
            <a:endParaRPr lang="en-US" sz="3200" b="1" dirty="0">
              <a:solidFill>
                <a:schemeClr val="tx1"/>
              </a:solidFill>
            </a:endParaRPr>
          </a:p>
        </p:txBody>
      </p:sp>
      <p:cxnSp>
        <p:nvCxnSpPr>
          <p:cNvPr id="8" name="Straight Connector 7">
            <a:extLst>
              <a:ext uri="{FF2B5EF4-FFF2-40B4-BE49-F238E27FC236}">
                <a16:creationId xmlns:a16="http://schemas.microsoft.com/office/drawing/2014/main" id="{06776220-834F-4D00-B832-77A00725F800}"/>
              </a:ext>
            </a:extLst>
          </p:cNvPr>
          <p:cNvCxnSpPr>
            <a:cxnSpLocks/>
          </p:cNvCxnSpPr>
          <p:nvPr/>
        </p:nvCxnSpPr>
        <p:spPr>
          <a:xfrm>
            <a:off x="2369712" y="2300957"/>
            <a:ext cx="2871989"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6AF2162-AEEF-47D5-B51F-56B61598A3D5}"/>
              </a:ext>
            </a:extLst>
          </p:cNvPr>
          <p:cNvCxnSpPr>
            <a:cxnSpLocks/>
          </p:cNvCxnSpPr>
          <p:nvPr/>
        </p:nvCxnSpPr>
        <p:spPr>
          <a:xfrm>
            <a:off x="0" y="3550207"/>
            <a:ext cx="4031087"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CD1234B5-B201-43D2-944F-6AAFC3407460}"/>
              </a:ext>
            </a:extLst>
          </p:cNvPr>
          <p:cNvCxnSpPr>
            <a:cxnSpLocks/>
          </p:cNvCxnSpPr>
          <p:nvPr/>
        </p:nvCxnSpPr>
        <p:spPr>
          <a:xfrm>
            <a:off x="5937161" y="4773701"/>
            <a:ext cx="515154"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DD483AFF-853D-4DA0-BF13-933EA719377A}"/>
              </a:ext>
            </a:extLst>
          </p:cNvPr>
          <p:cNvCxnSpPr>
            <a:cxnSpLocks/>
          </p:cNvCxnSpPr>
          <p:nvPr/>
        </p:nvCxnSpPr>
        <p:spPr>
          <a:xfrm>
            <a:off x="5422007" y="5209437"/>
            <a:ext cx="515154"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7249FB21-D76E-4F8F-9526-B2879B9C75C3}"/>
              </a:ext>
            </a:extLst>
          </p:cNvPr>
          <p:cNvCxnSpPr>
            <a:cxnSpLocks/>
          </p:cNvCxnSpPr>
          <p:nvPr/>
        </p:nvCxnSpPr>
        <p:spPr>
          <a:xfrm>
            <a:off x="2446986" y="5621560"/>
            <a:ext cx="515154"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C6F669E-6556-474C-97D6-414E1B2BF839}"/>
              </a:ext>
            </a:extLst>
          </p:cNvPr>
          <p:cNvCxnSpPr>
            <a:cxnSpLocks/>
          </p:cNvCxnSpPr>
          <p:nvPr/>
        </p:nvCxnSpPr>
        <p:spPr>
          <a:xfrm>
            <a:off x="8291848" y="5621560"/>
            <a:ext cx="515154"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43233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fontScale="92500" lnSpcReduction="20000"/>
          </a:bodyPr>
          <a:lstStyle/>
          <a:p>
            <a:pPr marL="457200" indent="-457200" algn="l">
              <a:buSzPct val="85000"/>
              <a:buFont typeface="Wingdings" panose="05000000000000000000" pitchFamily="2" charset="2"/>
              <a:buChar char="v"/>
            </a:pPr>
            <a:r>
              <a:rPr lang="en-US" sz="3500" dirty="0"/>
              <a:t>Gal 6:1, the spiritual – Help The Brother Succumbing to Temptation (Sin)</a:t>
            </a:r>
          </a:p>
          <a:p>
            <a:pPr marL="457200" indent="-457200" algn="l">
              <a:buSzPct val="85000"/>
              <a:buFont typeface="Wingdings" panose="05000000000000000000" pitchFamily="2" charset="2"/>
              <a:buChar char="v"/>
            </a:pPr>
            <a:r>
              <a:rPr lang="en-US" sz="3500" dirty="0"/>
              <a:t>Gal 6:2, bear one another's – Help the Brother that is Succumbing to Trials (Not Sin)</a:t>
            </a:r>
          </a:p>
          <a:p>
            <a:pPr marL="457200" indent="-457200" algn="l">
              <a:buSzPct val="85000"/>
              <a:buFont typeface="Wingdings" panose="05000000000000000000" pitchFamily="2" charset="2"/>
              <a:buChar char="v"/>
            </a:pPr>
            <a:r>
              <a:rPr lang="en-US" sz="3500" dirty="0"/>
              <a:t>Gal 6:3-5, if a man – warning against being puffed up</a:t>
            </a:r>
          </a:p>
          <a:p>
            <a:pPr marL="457200" indent="-457200" algn="l">
              <a:buSzPct val="85000"/>
              <a:buFont typeface="Wingdings" panose="05000000000000000000" pitchFamily="2" charset="2"/>
              <a:buChar char="v"/>
            </a:pPr>
            <a:r>
              <a:rPr lang="en-US" sz="3500" dirty="0"/>
              <a:t>Gal 6:6, him that is taught – Help The Brother Teacher</a:t>
            </a:r>
          </a:p>
          <a:p>
            <a:pPr marL="457200" indent="-457200" algn="l">
              <a:buSzPct val="85000"/>
              <a:buFont typeface="Wingdings" panose="05000000000000000000" pitchFamily="2" charset="2"/>
              <a:buChar char="v"/>
            </a:pPr>
            <a:r>
              <a:rPr lang="en-US" sz="3500" dirty="0"/>
              <a:t>Gal 6:7-9, a man sows – Sowing to the Spirit</a:t>
            </a:r>
          </a:p>
          <a:p>
            <a:pPr marL="457200" indent="-457200" algn="l">
              <a:buSzPct val="85000"/>
              <a:buFont typeface="Wingdings" panose="05000000000000000000" pitchFamily="2" charset="2"/>
              <a:buChar char="v"/>
            </a:pPr>
            <a:r>
              <a:rPr lang="en-US" sz="3500" dirty="0"/>
              <a:t>Gal 6:10, as we – Help The Destitute…</a:t>
            </a:r>
          </a:p>
          <a:p>
            <a:pPr marL="457200" indent="-457200" algn="l">
              <a:buSzPct val="85000"/>
              <a:buFont typeface="Wingdings" panose="05000000000000000000" pitchFamily="2" charset="2"/>
              <a:buChar char="v"/>
            </a:pPr>
            <a:r>
              <a:rPr lang="en-US" sz="3500" dirty="0"/>
              <a:t>All directed at the individual Christian not the collective work of the church</a:t>
            </a:r>
          </a:p>
          <a:p>
            <a:pPr algn="l"/>
            <a:endParaRPr lang="en-US" sz="3094" b="1" dirty="0">
              <a:solidFill>
                <a:schemeClr val="tx1"/>
              </a:solidFill>
            </a:endParaRPr>
          </a:p>
        </p:txBody>
      </p:sp>
    </p:spTree>
    <p:extLst>
      <p:ext uri="{BB962C8B-B14F-4D97-AF65-F5344CB8AC3E}">
        <p14:creationId xmlns:p14="http://schemas.microsoft.com/office/powerpoint/2010/main" val="1773571868"/>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fontScale="92500" lnSpcReduction="20000"/>
          </a:bodyPr>
          <a:lstStyle/>
          <a:p>
            <a:pPr algn="l"/>
            <a:r>
              <a:rPr lang="en-US" sz="3200" dirty="0"/>
              <a:t>2 Cor 9:1-2, For as touching the </a:t>
            </a:r>
            <a:r>
              <a:rPr lang="en-US" sz="3200" b="1" dirty="0"/>
              <a:t>ministering to the saints</a:t>
            </a:r>
            <a:r>
              <a:rPr lang="en-US" sz="3200" dirty="0"/>
              <a:t>, it is superfluous for me to write to you:</a:t>
            </a:r>
            <a:r>
              <a:rPr lang="en-US" sz="3200" b="1" baseline="30000" dirty="0"/>
              <a:t>2</a:t>
            </a:r>
            <a:r>
              <a:rPr lang="en-US" sz="3200" dirty="0"/>
              <a:t> For I know the forwardness of your mind, for which I boast of you to them of Macedonia, that Achaia was ready a year ago; and your zeal hath provoked very many. </a:t>
            </a:r>
          </a:p>
          <a:p>
            <a:pPr algn="l"/>
            <a:endParaRPr lang="en-US" sz="3200" dirty="0"/>
          </a:p>
          <a:p>
            <a:pPr algn="l"/>
            <a:r>
              <a:rPr lang="en-US" sz="3200" dirty="0"/>
              <a:t>2 Cor 9:11-12, Being enriched in everything to all bountifulness, which causes through us thanksgiving to God.</a:t>
            </a:r>
            <a:r>
              <a:rPr lang="en-US" sz="3200" b="1" baseline="30000" dirty="0"/>
              <a:t>12</a:t>
            </a:r>
            <a:r>
              <a:rPr lang="en-US" sz="3200" dirty="0"/>
              <a:t> For the administration of this service not only </a:t>
            </a:r>
            <a:r>
              <a:rPr lang="en-US" sz="3200" b="1" dirty="0"/>
              <a:t>supplies the</a:t>
            </a:r>
            <a:r>
              <a:rPr lang="en-US" sz="3200" dirty="0"/>
              <a:t> </a:t>
            </a:r>
            <a:r>
              <a:rPr lang="en-US" sz="3200" b="1" dirty="0"/>
              <a:t>want of the saints</a:t>
            </a:r>
            <a:r>
              <a:rPr lang="en-US" sz="3200" dirty="0"/>
              <a:t>, but is abundant also by many thanksgivings unto God</a:t>
            </a:r>
            <a:endParaRPr lang="en-US" sz="3200" b="1" dirty="0">
              <a:solidFill>
                <a:schemeClr val="tx1"/>
              </a:solidFill>
            </a:endParaRPr>
          </a:p>
        </p:txBody>
      </p:sp>
      <p:cxnSp>
        <p:nvCxnSpPr>
          <p:cNvPr id="8" name="Straight Connector 7">
            <a:extLst>
              <a:ext uri="{FF2B5EF4-FFF2-40B4-BE49-F238E27FC236}">
                <a16:creationId xmlns:a16="http://schemas.microsoft.com/office/drawing/2014/main" id="{7E168192-71DB-44B7-B27E-68E304A69759}"/>
              </a:ext>
            </a:extLst>
          </p:cNvPr>
          <p:cNvCxnSpPr>
            <a:cxnSpLocks/>
          </p:cNvCxnSpPr>
          <p:nvPr/>
        </p:nvCxnSpPr>
        <p:spPr>
          <a:xfrm>
            <a:off x="5383370" y="2275200"/>
            <a:ext cx="3013655"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0E303F14-3D62-474D-A303-091D239462B4}"/>
              </a:ext>
            </a:extLst>
          </p:cNvPr>
          <p:cNvCxnSpPr>
            <a:cxnSpLocks/>
          </p:cNvCxnSpPr>
          <p:nvPr/>
        </p:nvCxnSpPr>
        <p:spPr>
          <a:xfrm>
            <a:off x="41911" y="2622929"/>
            <a:ext cx="975520"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0956C777-5459-45AA-AECF-A93C8685B11B}"/>
              </a:ext>
            </a:extLst>
          </p:cNvPr>
          <p:cNvCxnSpPr>
            <a:cxnSpLocks/>
          </p:cNvCxnSpPr>
          <p:nvPr/>
        </p:nvCxnSpPr>
        <p:spPr>
          <a:xfrm>
            <a:off x="851133" y="5930653"/>
            <a:ext cx="5369363"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56506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5" name="Text Placeholder 4">
            <a:extLst>
              <a:ext uri="{FF2B5EF4-FFF2-40B4-BE49-F238E27FC236}">
                <a16:creationId xmlns:a16="http://schemas.microsoft.com/office/drawing/2014/main" id="{798D254B-9777-49D3-9BF5-3907B797B46E}"/>
              </a:ext>
            </a:extLst>
          </p:cNvPr>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4294967295"/>
          </p:nvPr>
        </p:nvSpPr>
        <p:spPr>
          <a:xfrm>
            <a:off x="298450" y="1058863"/>
            <a:ext cx="8845550" cy="695325"/>
          </a:xfrm>
        </p:spPr>
        <p:txBody>
          <a:bodyPr/>
          <a:lstStyle/>
          <a:p>
            <a:endParaRPr lang="en-US"/>
          </a:p>
          <a:p>
            <a:endParaRPr lang="en-US"/>
          </a:p>
          <a:p>
            <a:endParaRPr lang="en-US" dirty="0"/>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2 Cor 9:13-15, Whiles by the experiment of </a:t>
            </a:r>
            <a:r>
              <a:rPr lang="en-US" sz="3200" b="1" dirty="0"/>
              <a:t>this ministration</a:t>
            </a:r>
            <a:r>
              <a:rPr lang="en-US" sz="3200" dirty="0"/>
              <a:t> </a:t>
            </a:r>
            <a:r>
              <a:rPr lang="en-US" sz="3200" b="1" dirty="0"/>
              <a:t>they glorify God</a:t>
            </a:r>
            <a:r>
              <a:rPr lang="en-US" sz="3200" dirty="0"/>
              <a:t> for your professed subjection unto the gospel of Christ, and for </a:t>
            </a:r>
            <a:r>
              <a:rPr lang="en-US" sz="3200" i="1" dirty="0"/>
              <a:t>your</a:t>
            </a:r>
            <a:r>
              <a:rPr lang="en-US" sz="3200" dirty="0"/>
              <a:t> </a:t>
            </a:r>
            <a:r>
              <a:rPr lang="en-US" sz="3200" b="1" dirty="0"/>
              <a:t>liberal distribution unto them, and unto all</a:t>
            </a:r>
            <a:r>
              <a:rPr lang="en-US" sz="3200" dirty="0"/>
              <a:t> </a:t>
            </a:r>
            <a:r>
              <a:rPr lang="en-US" sz="3200" i="1" dirty="0"/>
              <a:t>men;</a:t>
            </a:r>
            <a:r>
              <a:rPr lang="en-US" sz="3200" b="1" baseline="30000" dirty="0"/>
              <a:t>14</a:t>
            </a:r>
            <a:r>
              <a:rPr lang="en-US" sz="3200" dirty="0"/>
              <a:t> And by </a:t>
            </a:r>
            <a:r>
              <a:rPr lang="en-US" sz="3200" b="1" dirty="0"/>
              <a:t>their prayer</a:t>
            </a:r>
            <a:r>
              <a:rPr lang="en-US" sz="3200" dirty="0"/>
              <a:t> for you, which long after you for the exceeding grace of God in you.</a:t>
            </a:r>
            <a:r>
              <a:rPr lang="en-US" sz="3200" b="1" baseline="30000" dirty="0"/>
              <a:t>15</a:t>
            </a:r>
            <a:r>
              <a:rPr lang="en-US" sz="3200" dirty="0"/>
              <a:t> Thanks </a:t>
            </a:r>
            <a:r>
              <a:rPr lang="en-US" sz="3200" i="1" dirty="0"/>
              <a:t>be</a:t>
            </a:r>
            <a:r>
              <a:rPr lang="en-US" sz="3200" dirty="0"/>
              <a:t> unto God for his unspeakable gift.</a:t>
            </a:r>
          </a:p>
          <a:p>
            <a:pPr marL="457200" indent="-457200" algn="l">
              <a:buSzPct val="85000"/>
              <a:buFont typeface="Wingdings" panose="05000000000000000000" pitchFamily="2" charset="2"/>
              <a:buChar char="v"/>
            </a:pPr>
            <a:r>
              <a:rPr lang="en-US" sz="3200" dirty="0"/>
              <a:t>Who is the “men”</a:t>
            </a:r>
          </a:p>
          <a:p>
            <a:pPr algn="l"/>
            <a:endParaRPr lang="en-US" sz="3094" b="1" dirty="0">
              <a:solidFill>
                <a:schemeClr val="tx1"/>
              </a:solidFill>
            </a:endParaRPr>
          </a:p>
        </p:txBody>
      </p:sp>
      <p:cxnSp>
        <p:nvCxnSpPr>
          <p:cNvPr id="10" name="Straight Connector 9">
            <a:extLst>
              <a:ext uri="{FF2B5EF4-FFF2-40B4-BE49-F238E27FC236}">
                <a16:creationId xmlns:a16="http://schemas.microsoft.com/office/drawing/2014/main" id="{ECB9A556-6771-4E27-93E4-24FCA838CC9E}"/>
              </a:ext>
            </a:extLst>
          </p:cNvPr>
          <p:cNvCxnSpPr>
            <a:cxnSpLocks/>
          </p:cNvCxnSpPr>
          <p:nvPr/>
        </p:nvCxnSpPr>
        <p:spPr>
          <a:xfrm>
            <a:off x="6584379" y="3859300"/>
            <a:ext cx="1413401" cy="0"/>
          </a:xfrm>
          <a:prstGeom prst="line">
            <a:avLst/>
          </a:prstGeom>
          <a:noFill/>
          <a:ln w="57150"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38978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lnSpcReduction="10000"/>
          </a:bodyPr>
          <a:lstStyle/>
          <a:p>
            <a:r>
              <a:rPr lang="en-US" dirty="0"/>
              <a:t>Definition of Terms:</a:t>
            </a:r>
          </a:p>
          <a:p>
            <a:pPr lvl="1"/>
            <a:r>
              <a:rPr lang="en-US" dirty="0"/>
              <a:t>Benevolence</a:t>
            </a:r>
          </a:p>
          <a:p>
            <a:pPr lvl="2"/>
            <a:r>
              <a:rPr lang="en-US" dirty="0"/>
              <a:t>Not a biblical term but it is a biblical concept</a:t>
            </a:r>
          </a:p>
          <a:p>
            <a:pPr lvl="2"/>
            <a:r>
              <a:rPr lang="en-US" dirty="0"/>
              <a:t>Alms</a:t>
            </a:r>
          </a:p>
          <a:p>
            <a:pPr lvl="2"/>
            <a:r>
              <a:rPr lang="en-US" dirty="0"/>
              <a:t>Merriam-Webster</a:t>
            </a:r>
          </a:p>
          <a:p>
            <a:pPr lvl="3"/>
            <a:r>
              <a:rPr lang="en-US" dirty="0"/>
              <a:t>disposition to do good</a:t>
            </a:r>
          </a:p>
          <a:p>
            <a:pPr lvl="3"/>
            <a:r>
              <a:rPr lang="en-US" dirty="0"/>
              <a:t>an act of kindness</a:t>
            </a:r>
          </a:p>
          <a:p>
            <a:pPr lvl="3"/>
            <a:r>
              <a:rPr lang="en-US" dirty="0"/>
              <a:t>a generous gift</a:t>
            </a:r>
          </a:p>
        </p:txBody>
      </p:sp>
      <p:sp>
        <p:nvSpPr>
          <p:cNvPr id="17" name="Text Placeholder 16"/>
          <p:cNvSpPr>
            <a:spLocks noGrp="1"/>
          </p:cNvSpPr>
          <p:nvPr>
            <p:ph type="body" sz="quarter" idx="10"/>
          </p:nvPr>
        </p:nvSpPr>
        <p:spPr/>
        <p:txBody>
          <a:bodyPr/>
          <a:lstStyle/>
          <a:p>
            <a:r>
              <a:rPr lang="en-US" dirty="0"/>
              <a:t>Work of the Local Church </a:t>
            </a:r>
          </a:p>
        </p:txBody>
      </p:sp>
    </p:spTree>
    <p:extLst>
      <p:ext uri="{BB962C8B-B14F-4D97-AF65-F5344CB8AC3E}">
        <p14:creationId xmlns:p14="http://schemas.microsoft.com/office/powerpoint/2010/main" val="1644511594"/>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additive="base">
                                        <p:cTn id="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anim calcmode="lin" valueType="num">
                                      <p:cBhvr additive="base">
                                        <p:cTn id="1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anim calcmode="lin" valueType="num">
                                      <p:cBhvr additive="base">
                                        <p:cTn id="1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6" end="6"/>
                                            </p:txEl>
                                          </p:spTgt>
                                        </p:tgtEl>
                                        <p:attrNameLst>
                                          <p:attrName>style.visibility</p:attrName>
                                        </p:attrNameLst>
                                      </p:cBhvr>
                                      <p:to>
                                        <p:strVal val="visible"/>
                                      </p:to>
                                    </p:set>
                                    <p:anim calcmode="lin" valueType="num">
                                      <p:cBhvr additive="base">
                                        <p:cTn id="2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anim calcmode="lin" valueType="num">
                                      <p:cBhvr additive="base">
                                        <p:cTn id="2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5" name="Text Placeholder 4">
            <a:extLst>
              <a:ext uri="{FF2B5EF4-FFF2-40B4-BE49-F238E27FC236}">
                <a16:creationId xmlns:a16="http://schemas.microsoft.com/office/drawing/2014/main" id="{798D254B-9777-49D3-9BF5-3907B797B46E}"/>
              </a:ext>
            </a:extLst>
          </p:cNvPr>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4294967295"/>
          </p:nvPr>
        </p:nvSpPr>
        <p:spPr>
          <a:xfrm>
            <a:off x="298450" y="1058863"/>
            <a:ext cx="8845550" cy="695325"/>
          </a:xfrm>
        </p:spPr>
        <p:txBody>
          <a:bodyPr/>
          <a:lstStyle/>
          <a:p>
            <a:endParaRPr lang="en-US"/>
          </a:p>
          <a:p>
            <a:endParaRPr lang="en-US"/>
          </a:p>
          <a:p>
            <a:endParaRPr lang="en-US" dirty="0"/>
          </a:p>
        </p:txBody>
      </p:sp>
      <p:sp>
        <p:nvSpPr>
          <p:cNvPr id="3" name="TextBox 2"/>
          <p:cNvSpPr txBox="1"/>
          <p:nvPr/>
        </p:nvSpPr>
        <p:spPr>
          <a:xfrm>
            <a:off x="0" y="1892323"/>
            <a:ext cx="9144000" cy="496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rmAutofit/>
          </a:bodyPr>
          <a:lstStyle/>
          <a:p>
            <a:pPr algn="l"/>
            <a:r>
              <a:rPr lang="en-US" sz="3200" dirty="0"/>
              <a:t>Acts 24:17, Now after many years </a:t>
            </a:r>
            <a:r>
              <a:rPr lang="en-US" sz="3200" b="1" dirty="0"/>
              <a:t>I came to bring alms to my nation</a:t>
            </a:r>
            <a:r>
              <a:rPr lang="en-US" sz="3200" dirty="0"/>
              <a:t>, and offerings.</a:t>
            </a:r>
          </a:p>
          <a:p>
            <a:pPr marL="463550" lvl="1" indent="-463550" algn="l">
              <a:buSzPct val="85000"/>
              <a:buFont typeface="Wingdings" panose="05000000000000000000" pitchFamily="2" charset="2"/>
              <a:buChar char="v"/>
            </a:pPr>
            <a:r>
              <a:rPr lang="en-US" sz="3200" dirty="0"/>
              <a:t>Paul’s Defense before Felix</a:t>
            </a:r>
          </a:p>
          <a:p>
            <a:pPr marL="914400" lvl="2" indent="-463550" algn="l">
              <a:buSzPct val="85000"/>
              <a:buFont typeface="Wingdings" panose="05000000000000000000" pitchFamily="2" charset="2"/>
              <a:buChar char="Ø"/>
            </a:pPr>
            <a:r>
              <a:rPr lang="en-US" sz="3200" dirty="0"/>
              <a:t>Accused by the Jews</a:t>
            </a:r>
          </a:p>
          <a:p>
            <a:pPr marL="463550" lvl="1" indent="-463550" algn="l">
              <a:buSzPct val="85000"/>
              <a:buFont typeface="Wingdings" panose="05000000000000000000" pitchFamily="2" charset="2"/>
              <a:buChar char="v"/>
            </a:pPr>
            <a:r>
              <a:rPr lang="en-US" sz="3200" dirty="0"/>
              <a:t>Non-Christian Jews?</a:t>
            </a:r>
          </a:p>
          <a:p>
            <a:pPr marL="463550" lvl="1" indent="-463550" algn="l">
              <a:buSzPct val="85000"/>
              <a:buFont typeface="Wingdings" panose="05000000000000000000" pitchFamily="2" charset="2"/>
              <a:buChar char="v"/>
            </a:pPr>
            <a:r>
              <a:rPr lang="en-US" sz="3200" dirty="0"/>
              <a:t>Rom 15:25-26, </a:t>
            </a:r>
            <a:r>
              <a:rPr lang="en-US" sz="3200" b="1" dirty="0"/>
              <a:t>But now I go unto Jerusalem to minister unto the saints</a:t>
            </a:r>
            <a:r>
              <a:rPr lang="en-US" sz="3200" dirty="0"/>
              <a:t>.</a:t>
            </a:r>
            <a:r>
              <a:rPr lang="en-US" sz="3200" b="1" baseline="30000" dirty="0"/>
              <a:t>26</a:t>
            </a:r>
            <a:r>
              <a:rPr lang="en-US" sz="3200" dirty="0"/>
              <a:t> For it hath pleased them of Macedonia and Achaia to make a certain contribution </a:t>
            </a:r>
            <a:r>
              <a:rPr lang="en-US" sz="3200" b="1" dirty="0"/>
              <a:t>for the poor saints which are at Jerusalem</a:t>
            </a:r>
            <a:r>
              <a:rPr lang="en-US" sz="3200" dirty="0"/>
              <a:t>.</a:t>
            </a:r>
          </a:p>
          <a:p>
            <a:pPr algn="l"/>
            <a:endParaRPr lang="en-US" sz="3094" b="1" dirty="0">
              <a:solidFill>
                <a:schemeClr val="tx1"/>
              </a:solidFill>
            </a:endParaRPr>
          </a:p>
        </p:txBody>
      </p:sp>
    </p:spTree>
    <p:extLst>
      <p:ext uri="{BB962C8B-B14F-4D97-AF65-F5344CB8AC3E}">
        <p14:creationId xmlns:p14="http://schemas.microsoft.com/office/powerpoint/2010/main" val="944084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a:bodyPr>
          <a:lstStyle/>
          <a:p>
            <a:r>
              <a:rPr lang="en-US" dirty="0"/>
              <a:t>Apostolic Instruction</a:t>
            </a:r>
          </a:p>
          <a:p>
            <a:pPr lvl="1"/>
            <a:r>
              <a:rPr lang="en-US" dirty="0"/>
              <a:t>Individual Responsibility</a:t>
            </a:r>
          </a:p>
          <a:p>
            <a:pPr lvl="2"/>
            <a:r>
              <a:rPr lang="en-US" dirty="0"/>
              <a:t>Family (Widows)</a:t>
            </a:r>
          </a:p>
          <a:p>
            <a:pPr lvl="2"/>
            <a:r>
              <a:rPr lang="en-US" dirty="0"/>
              <a:t>Orphans &amp; Widows</a:t>
            </a:r>
          </a:p>
          <a:p>
            <a:pPr lvl="2"/>
            <a:r>
              <a:rPr lang="en-US" dirty="0"/>
              <a:t>Traveler</a:t>
            </a:r>
          </a:p>
          <a:p>
            <a:pPr lvl="2"/>
            <a:r>
              <a:rPr lang="en-US" dirty="0"/>
              <a:t>Needy – not the Idle</a:t>
            </a:r>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3782495993"/>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anim calcmode="lin" valueType="num">
                                      <p:cBhvr additive="base">
                                        <p:cTn id="3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a:bodyPr>
          <a:lstStyle/>
          <a:p>
            <a:r>
              <a:rPr lang="en-US" dirty="0"/>
              <a:t>Apostolic Instruction</a:t>
            </a:r>
          </a:p>
          <a:p>
            <a:pPr lvl="1"/>
            <a:r>
              <a:rPr lang="en-US" dirty="0"/>
              <a:t>Church for its Own</a:t>
            </a:r>
          </a:p>
          <a:p>
            <a:pPr lvl="1"/>
            <a:r>
              <a:rPr lang="en-US" dirty="0"/>
              <a:t>Church for other Saints</a:t>
            </a:r>
          </a:p>
          <a:p>
            <a:pPr lvl="1"/>
            <a:r>
              <a:rPr lang="en-US" dirty="0"/>
              <a:t>Limitations</a:t>
            </a:r>
          </a:p>
          <a:p>
            <a:pPr lvl="2"/>
            <a:r>
              <a:rPr lang="en-US" dirty="0"/>
              <a:t>Saints</a:t>
            </a:r>
          </a:p>
          <a:p>
            <a:pPr lvl="2"/>
            <a:r>
              <a:rPr lang="en-US" dirty="0"/>
              <a:t>Needy – not Idle</a:t>
            </a:r>
          </a:p>
          <a:p>
            <a:pPr lvl="2"/>
            <a:r>
              <a:rPr lang="en-US" dirty="0"/>
              <a:t>Widows “in Deed”</a:t>
            </a:r>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3542199988"/>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anim calcmode="lin" valueType="num">
                                      <p:cBhvr additive="base">
                                        <p:cTn id="3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 calcmode="lin" valueType="num">
                                      <p:cBhvr additive="base">
                                        <p:cTn id="3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 name="Text Placeholder 1"/>
          <p:cNvSpPr>
            <a:spLocks noGrp="1"/>
          </p:cNvSpPr>
          <p:nvPr>
            <p:ph type="body" sz="quarter" idx="10"/>
          </p:nvPr>
        </p:nvSpPr>
        <p:spPr/>
        <p:txBody>
          <a:bodyPr/>
          <a:lstStyle/>
          <a:p>
            <a:r>
              <a:rPr lang="en-US" dirty="0"/>
              <a:t>Work of the Local Church</a:t>
            </a:r>
          </a:p>
        </p:txBody>
      </p:sp>
      <p:sp>
        <p:nvSpPr>
          <p:cNvPr id="3" name="TextBox 2"/>
          <p:cNvSpPr txBox="1"/>
          <p:nvPr/>
        </p:nvSpPr>
        <p:spPr>
          <a:xfrm>
            <a:off x="-90152" y="2551447"/>
            <a:ext cx="9144000" cy="21034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en-US" sz="6600" b="1" dirty="0">
                <a:solidFill>
                  <a:schemeClr val="tx1"/>
                </a:solidFill>
              </a:rPr>
              <a:t>Divine Organization with Divine Purpose</a:t>
            </a:r>
          </a:p>
        </p:txBody>
      </p:sp>
    </p:spTree>
    <p:extLst>
      <p:ext uri="{BB962C8B-B14F-4D97-AF65-F5344CB8AC3E}">
        <p14:creationId xmlns:p14="http://schemas.microsoft.com/office/powerpoint/2010/main" val="35513273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lstStyle/>
          <a:p>
            <a:r>
              <a:rPr lang="en-US" dirty="0"/>
              <a:t>Definition of Terms: </a:t>
            </a:r>
          </a:p>
          <a:p>
            <a:pPr lvl="1"/>
            <a:r>
              <a:rPr lang="en-US" dirty="0"/>
              <a:t>Collective work of the Local Church</a:t>
            </a:r>
          </a:p>
          <a:p>
            <a:pPr lvl="1"/>
            <a:r>
              <a:rPr lang="en-US" dirty="0"/>
              <a:t>The “Work” of the Local Church</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 Placeholder 2"/>
          <p:cNvSpPr>
            <a:spLocks noGrp="1"/>
          </p:cNvSpPr>
          <p:nvPr>
            <p:ph type="body" sz="quarter" idx="4294967295"/>
          </p:nvPr>
        </p:nvSpPr>
        <p:spPr>
          <a:xfrm>
            <a:off x="0" y="1901825"/>
            <a:ext cx="3389313" cy="604838"/>
          </a:xfrm>
        </p:spPr>
        <p:txBody>
          <a:bodyPr/>
          <a:lstStyle/>
          <a:p>
            <a:r>
              <a:rPr lang="en-US" dirty="0"/>
              <a:t>Benevolence</a:t>
            </a:r>
          </a:p>
        </p:txBody>
      </p:sp>
    </p:spTree>
    <p:extLst>
      <p:ext uri="{BB962C8B-B14F-4D97-AF65-F5344CB8AC3E}">
        <p14:creationId xmlns:p14="http://schemas.microsoft.com/office/powerpoint/2010/main" val="38667684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fontScale="92500" lnSpcReduction="20000"/>
          </a:bodyPr>
          <a:lstStyle/>
          <a:p>
            <a:pPr lvl="0"/>
            <a:r>
              <a:rPr lang="en-US" dirty="0"/>
              <a:t>The Church belongs to Christ</a:t>
            </a:r>
          </a:p>
          <a:p>
            <a:pPr lvl="1"/>
            <a:r>
              <a:rPr lang="en-US" dirty="0"/>
              <a:t>Act 20:28, He purchased it with his blood</a:t>
            </a:r>
          </a:p>
          <a:p>
            <a:pPr lvl="1"/>
            <a:r>
              <a:rPr lang="en-US" dirty="0" err="1"/>
              <a:t>Eph</a:t>
            </a:r>
            <a:r>
              <a:rPr lang="en-US" dirty="0"/>
              <a:t> 1:22-23, Head over all things to the Church</a:t>
            </a:r>
          </a:p>
          <a:p>
            <a:pPr lvl="1"/>
            <a:r>
              <a:rPr lang="en-US" dirty="0" err="1"/>
              <a:t>Eph</a:t>
            </a:r>
            <a:r>
              <a:rPr lang="en-US" dirty="0"/>
              <a:t> 5:23-27, Head of the Church</a:t>
            </a:r>
          </a:p>
          <a:p>
            <a:r>
              <a:rPr lang="en-US" dirty="0"/>
              <a:t>Divine organization with Divine purpose</a:t>
            </a:r>
          </a:p>
        </p:txBody>
      </p:sp>
      <p:sp>
        <p:nvSpPr>
          <p:cNvPr id="17" name="Text Placeholder 16"/>
          <p:cNvSpPr>
            <a:spLocks noGrp="1"/>
          </p:cNvSpPr>
          <p:nvPr>
            <p:ph type="body" sz="quarter" idx="10"/>
          </p:nvPr>
        </p:nvSpPr>
        <p:spPr/>
        <p:txBody>
          <a:bodyPr/>
          <a:lstStyle/>
          <a:p>
            <a:r>
              <a:rPr lang="en-US" dirty="0"/>
              <a:t>Work of the Local Church</a:t>
            </a:r>
          </a:p>
        </p:txBody>
      </p:sp>
    </p:spTree>
    <p:extLst>
      <p:ext uri="{BB962C8B-B14F-4D97-AF65-F5344CB8AC3E}">
        <p14:creationId xmlns:p14="http://schemas.microsoft.com/office/powerpoint/2010/main" val="3931449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anim calcmode="lin" valueType="num">
                                      <p:cBhvr additive="base">
                                        <p:cTn id="7"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fontScale="92500"/>
          </a:bodyPr>
          <a:lstStyle/>
          <a:p>
            <a:r>
              <a:rPr lang="en-US" dirty="0"/>
              <a:t>Individual Responsibilities </a:t>
            </a:r>
          </a:p>
          <a:p>
            <a:pPr lvl="1"/>
            <a:r>
              <a:rPr lang="en-US" dirty="0"/>
              <a:t>Eph 4:28, Labor to care for needy</a:t>
            </a:r>
          </a:p>
          <a:p>
            <a:pPr lvl="1"/>
            <a:r>
              <a:rPr lang="en-US" dirty="0"/>
              <a:t>2 </a:t>
            </a:r>
            <a:r>
              <a:rPr lang="en-US" dirty="0" err="1"/>
              <a:t>Thes</a:t>
            </a:r>
            <a:r>
              <a:rPr lang="en-US" dirty="0"/>
              <a:t> 3:6-15, no work, no eat</a:t>
            </a:r>
          </a:p>
          <a:p>
            <a:pPr lvl="1"/>
            <a:r>
              <a:rPr lang="en-US" dirty="0"/>
              <a:t>1 Tim 5:3-16, family members</a:t>
            </a:r>
          </a:p>
          <a:p>
            <a:pPr lvl="1"/>
            <a:r>
              <a:rPr lang="en-US" dirty="0"/>
              <a:t>Heb 13:2, Travelers</a:t>
            </a:r>
          </a:p>
          <a:p>
            <a:pPr marL="0" lvl="1" indent="0">
              <a:buNone/>
            </a:pPr>
            <a:endParaRPr lang="en-US" dirty="0"/>
          </a:p>
          <a:p>
            <a:pPr lvl="2"/>
            <a:endParaRPr lang="en-US" dirty="0"/>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3066006319"/>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Effect transition="in" filter="fade">
                                      <p:cBhvr>
                                        <p:cTn id="21" dur="1000"/>
                                        <p:tgtEl>
                                          <p:spTgt spid="23">
                                            <p:txEl>
                                              <p:pRg st="3" end="3"/>
                                            </p:txEl>
                                          </p:spTgt>
                                        </p:tgtEl>
                                      </p:cBhvr>
                                    </p:animEffect>
                                    <p:anim calcmode="lin" valueType="num">
                                      <p:cBhvr>
                                        <p:cTn id="2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4" end="4"/>
                                            </p:txEl>
                                          </p:spTgt>
                                        </p:tgtEl>
                                        <p:attrNameLst>
                                          <p:attrName>style.visibility</p:attrName>
                                        </p:attrNameLst>
                                      </p:cBhvr>
                                      <p:to>
                                        <p:strVal val="visible"/>
                                      </p:to>
                                    </p:set>
                                    <p:animEffect transition="in" filter="fade">
                                      <p:cBhvr>
                                        <p:cTn id="28" dur="1000"/>
                                        <p:tgtEl>
                                          <p:spTgt spid="23">
                                            <p:txEl>
                                              <p:pRg st="4" end="4"/>
                                            </p:txEl>
                                          </p:spTgt>
                                        </p:tgtEl>
                                      </p:cBhvr>
                                    </p:animEffect>
                                    <p:anim calcmode="lin" valueType="num">
                                      <p:cBhvr>
                                        <p:cTn id="29"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a:bodyPr>
          <a:lstStyle/>
          <a:p>
            <a:r>
              <a:rPr lang="en-US" dirty="0"/>
              <a:t>Churches Caring for their Own</a:t>
            </a:r>
          </a:p>
          <a:p>
            <a:pPr lvl="1"/>
            <a:r>
              <a:rPr lang="en-US" dirty="0"/>
              <a:t>Acts 4:32-35, needy saints, among them</a:t>
            </a:r>
          </a:p>
          <a:p>
            <a:pPr lvl="1"/>
            <a:r>
              <a:rPr lang="en-US" dirty="0"/>
              <a:t>Acts 6:1-7, Grecian widows </a:t>
            </a:r>
          </a:p>
          <a:p>
            <a:pPr lvl="1"/>
            <a:r>
              <a:rPr lang="en-US" dirty="0"/>
              <a:t>1 Tim 5:3-16, Ephesus Widows</a:t>
            </a:r>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838793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fontScale="92500" lnSpcReduction="10000"/>
          </a:bodyPr>
          <a:lstStyle/>
          <a:p>
            <a:r>
              <a:rPr lang="en-US" dirty="0"/>
              <a:t>Churches Caring for Saints (not local)</a:t>
            </a:r>
          </a:p>
          <a:p>
            <a:pPr lvl="1"/>
            <a:r>
              <a:rPr lang="en-US" dirty="0"/>
              <a:t>Acts 11:27-30, Antioch sends to the needy of Judaea</a:t>
            </a:r>
          </a:p>
          <a:p>
            <a:pPr lvl="1"/>
            <a:r>
              <a:rPr lang="en-US" dirty="0"/>
              <a:t>1 Cor 16:1-4, 2 Cor 8:1-7, 2 Cor 9:1-15, Rom 15:25-28, Macedonia, Achaia, and Galatia sent to saints in Jerusalem</a:t>
            </a:r>
          </a:p>
        </p:txBody>
      </p:sp>
      <p:sp>
        <p:nvSpPr>
          <p:cNvPr id="17" name="Text Placeholder 16"/>
          <p:cNvSpPr>
            <a:spLocks noGrp="1"/>
          </p:cNvSpPr>
          <p:nvPr>
            <p:ph type="body" sz="quarter" idx="10"/>
          </p:nvPr>
        </p:nvSpPr>
        <p:spPr/>
        <p:txBody>
          <a:bodyPr/>
          <a:lstStyle/>
          <a:p>
            <a:r>
              <a:rPr lang="en-US" dirty="0"/>
              <a:t>Work of the Local Church</a:t>
            </a:r>
          </a:p>
        </p:txBody>
      </p:sp>
      <p:sp>
        <p:nvSpPr>
          <p:cNvPr id="2" name="Text Placeholder 1"/>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1592379794"/>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a:bodyPr>
          <a:lstStyle/>
          <a:p>
            <a:r>
              <a:rPr lang="en-US" dirty="0"/>
              <a:t>Limitations </a:t>
            </a:r>
          </a:p>
          <a:p>
            <a:pPr lvl="1"/>
            <a:r>
              <a:rPr lang="en-US" dirty="0"/>
              <a:t>Widows “in deed”</a:t>
            </a:r>
          </a:p>
          <a:p>
            <a:pPr lvl="2"/>
            <a:r>
              <a:rPr lang="en-US" dirty="0"/>
              <a:t>1 Tim 5:3-16, qualifications for Widow</a:t>
            </a:r>
          </a:p>
          <a:p>
            <a:pPr lvl="1"/>
            <a:r>
              <a:rPr lang="en-US" dirty="0"/>
              <a:t>The Idle</a:t>
            </a:r>
          </a:p>
          <a:p>
            <a:pPr lvl="2"/>
            <a:r>
              <a:rPr lang="en-US" dirty="0"/>
              <a:t>2 </a:t>
            </a:r>
            <a:r>
              <a:rPr lang="en-US" dirty="0" err="1"/>
              <a:t>Thes</a:t>
            </a:r>
            <a:r>
              <a:rPr lang="en-US" dirty="0"/>
              <a:t> 3:6-15, no work no eat</a:t>
            </a:r>
          </a:p>
          <a:p>
            <a:pPr lvl="2"/>
            <a:r>
              <a:rPr lang="en-US" dirty="0"/>
              <a:t>1 Tim 5:10 &amp; 13</a:t>
            </a:r>
          </a:p>
          <a:p>
            <a:pPr lvl="2"/>
            <a:endParaRPr lang="en-US" dirty="0"/>
          </a:p>
          <a:p>
            <a:pPr lvl="1"/>
            <a:endParaRPr lang="en-US" dirty="0"/>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 Placeholder 2"/>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3802568641"/>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anim calcmode="lin" valueType="num">
                                      <p:cBhvr additive="base">
                                        <p:cTn id="1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 calcmode="lin" valueType="num">
                                      <p:cBhvr additive="base">
                                        <p:cTn id="1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 calcmode="lin" valueType="num">
                                      <p:cBhvr additive="base">
                                        <p:cTn id="2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 calcmode="lin" valueType="num">
                                      <p:cBhvr additive="base">
                                        <p:cTn id="2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Christ’s Church</a:t>
            </a:r>
          </a:p>
        </p:txBody>
      </p:sp>
      <p:sp>
        <p:nvSpPr>
          <p:cNvPr id="23" name="Text Placeholder 22"/>
          <p:cNvSpPr>
            <a:spLocks noGrp="1"/>
          </p:cNvSpPr>
          <p:nvPr>
            <p:ph type="body" sz="quarter" idx="1"/>
          </p:nvPr>
        </p:nvSpPr>
        <p:spPr/>
        <p:txBody>
          <a:bodyPr>
            <a:normAutofit fontScale="92500" lnSpcReduction="10000"/>
          </a:bodyPr>
          <a:lstStyle/>
          <a:p>
            <a:r>
              <a:rPr lang="en-US" dirty="0"/>
              <a:t>Limitations </a:t>
            </a:r>
          </a:p>
          <a:p>
            <a:pPr lvl="1"/>
            <a:r>
              <a:rPr lang="en-US" dirty="0"/>
              <a:t>Need</a:t>
            </a:r>
          </a:p>
          <a:p>
            <a:pPr lvl="2"/>
            <a:r>
              <a:rPr lang="en-US" dirty="0"/>
              <a:t>Act 4:32-35, distribution was made according to need</a:t>
            </a:r>
          </a:p>
          <a:p>
            <a:pPr lvl="2"/>
            <a:r>
              <a:rPr lang="en-US" dirty="0"/>
              <a:t>2 Cor 9:1-15, the want of the saints</a:t>
            </a:r>
          </a:p>
          <a:p>
            <a:pPr lvl="2"/>
            <a:r>
              <a:rPr lang="en-US" dirty="0"/>
              <a:t>Rom 15:25-28, for the poor saints which are at Jerusalem</a:t>
            </a:r>
          </a:p>
        </p:txBody>
      </p:sp>
      <p:sp>
        <p:nvSpPr>
          <p:cNvPr id="17" name="Text Placeholder 16"/>
          <p:cNvSpPr>
            <a:spLocks noGrp="1"/>
          </p:cNvSpPr>
          <p:nvPr>
            <p:ph type="body" sz="quarter" idx="10"/>
          </p:nvPr>
        </p:nvSpPr>
        <p:spPr/>
        <p:txBody>
          <a:bodyPr/>
          <a:lstStyle/>
          <a:p>
            <a:r>
              <a:rPr lang="en-US" dirty="0"/>
              <a:t>Work of the Local Church</a:t>
            </a:r>
          </a:p>
        </p:txBody>
      </p:sp>
      <p:sp>
        <p:nvSpPr>
          <p:cNvPr id="3" name="Text Placeholder 2"/>
          <p:cNvSpPr>
            <a:spLocks noGrp="1"/>
          </p:cNvSpPr>
          <p:nvPr>
            <p:ph type="body" sz="quarter" idx="11"/>
          </p:nvPr>
        </p:nvSpPr>
        <p:spPr/>
        <p:txBody>
          <a:bodyPr/>
          <a:lstStyle/>
          <a:p>
            <a:r>
              <a:rPr lang="en-US" dirty="0"/>
              <a:t>Benevolence</a:t>
            </a:r>
          </a:p>
        </p:txBody>
      </p:sp>
    </p:spTree>
    <p:extLst>
      <p:ext uri="{BB962C8B-B14F-4D97-AF65-F5344CB8AC3E}">
        <p14:creationId xmlns:p14="http://schemas.microsoft.com/office/powerpoint/2010/main" val="4011236299"/>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anim calcmode="lin" valueType="num">
                                      <p:cBhvr additive="base">
                                        <p:cTn id="1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 calcmode="lin" valueType="num">
                                      <p:cBhvr additive="base">
                                        <p:cTn id="1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2355</TotalTime>
  <Words>1803</Words>
  <Application>Microsoft Office PowerPoint</Application>
  <PresentationFormat>On-screen Show (4:3)</PresentationFormat>
  <Paragraphs>174</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Didot</vt:lpstr>
      <vt:lpstr>Helvetica</vt:lpstr>
      <vt:lpstr>Helvetica Neue</vt:lpstr>
      <vt:lpstr>Palatino</vt:lpstr>
      <vt:lpstr>Wingdings</vt:lpstr>
      <vt:lpstr>Zapf Dingbats</vt:lpstr>
      <vt:lpstr>Editorial</vt:lpstr>
      <vt:lpstr>Christ’s Church  &amp; Benevolence</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lpstr>Christ’s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rdward</dc:creator>
  <cp:lastModifiedBy>Ross Ward</cp:lastModifiedBy>
  <cp:revision>496</cp:revision>
  <dcterms:modified xsi:type="dcterms:W3CDTF">2019-12-01T21:49:24Z</dcterms:modified>
</cp:coreProperties>
</file>