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20"/>
  </p:notesMasterIdLst>
  <p:handoutMasterIdLst>
    <p:handoutMasterId r:id="rId21"/>
  </p:handoutMasterIdLst>
  <p:sldIdLst>
    <p:sldId id="257" r:id="rId2"/>
    <p:sldId id="260" r:id="rId3"/>
    <p:sldId id="261" r:id="rId4"/>
    <p:sldId id="264" r:id="rId5"/>
    <p:sldId id="262" r:id="rId6"/>
    <p:sldId id="265" r:id="rId7"/>
    <p:sldId id="266" r:id="rId8"/>
    <p:sldId id="271" r:id="rId9"/>
    <p:sldId id="273" r:id="rId10"/>
    <p:sldId id="272" r:id="rId11"/>
    <p:sldId id="274" r:id="rId12"/>
    <p:sldId id="276" r:id="rId13"/>
    <p:sldId id="280" r:id="rId14"/>
    <p:sldId id="277" r:id="rId15"/>
    <p:sldId id="279" r:id="rId16"/>
    <p:sldId id="281" r:id="rId17"/>
    <p:sldId id="278" r:id="rId18"/>
    <p:sldId id="282" r:id="rId19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789" autoAdjust="0"/>
  </p:normalViewPr>
  <p:slideViewPr>
    <p:cSldViewPr snapToGrid="0" snapToObjects="1">
      <p:cViewPr varScale="1">
        <p:scale>
          <a:sx n="86" d="100"/>
          <a:sy n="86" d="100"/>
        </p:scale>
        <p:origin x="726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B6E10-B6B9-2046-B329-E8330EB88BAE}" type="datetimeFigureOut">
              <a:rPr lang="en-US" smtClean="0"/>
              <a:t>12/15/2019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96545D-6100-B84E-8F27-02AFAA1F1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2925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5291F-D853-D74A-90D4-3D2C75B6BB24}" type="datetimeFigureOut">
              <a:rPr lang="en-US" smtClean="0"/>
              <a:t>12/15/2019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23FCC2-2380-A740-8E2A-5E70ED4EE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573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Has captured imaginations for centuries.  It seems to have it all: </a:t>
            </a:r>
          </a:p>
          <a:p>
            <a:pPr marL="342900" indent="-342900">
              <a:buFont typeface="Wingdings" charset="2"/>
              <a:buChar char="ü"/>
            </a:pPr>
            <a:r>
              <a:rPr lang="en-US" sz="1200" dirty="0">
                <a:solidFill>
                  <a:srgbClr val="FFFF00"/>
                </a:solidFill>
              </a:rPr>
              <a:t>God’s requirement, </a:t>
            </a:r>
          </a:p>
          <a:p>
            <a:pPr marL="342900" indent="-342900">
              <a:buFont typeface="Wingdings" charset="2"/>
              <a:buChar char="ü"/>
            </a:pPr>
            <a:r>
              <a:rPr lang="en-US" sz="1200" dirty="0">
                <a:solidFill>
                  <a:srgbClr val="FFFF00"/>
                </a:solidFill>
              </a:rPr>
              <a:t>Jonah’s rebellion and retreat, </a:t>
            </a:r>
          </a:p>
          <a:p>
            <a:pPr marL="342900" indent="-342900">
              <a:buFont typeface="Wingdings" charset="2"/>
              <a:buChar char="ü"/>
            </a:pPr>
            <a:r>
              <a:rPr lang="en-US" sz="1200" dirty="0">
                <a:solidFill>
                  <a:srgbClr val="FFFF00"/>
                </a:solidFill>
              </a:rPr>
              <a:t>God reigns him with a raging 	storm, </a:t>
            </a:r>
          </a:p>
          <a:p>
            <a:pPr marL="342900" indent="-342900">
              <a:buFont typeface="Wingdings" charset="2"/>
              <a:buChar char="ü"/>
            </a:pPr>
            <a:r>
              <a:rPr lang="en-US" sz="1200" dirty="0">
                <a:solidFill>
                  <a:srgbClr val="FFFF00"/>
                </a:solidFill>
              </a:rPr>
              <a:t>the sailors’ reluctance, </a:t>
            </a:r>
          </a:p>
          <a:p>
            <a:pPr marL="342900" indent="-342900">
              <a:buFont typeface="Wingdings" charset="2"/>
              <a:buChar char="ü"/>
            </a:pPr>
            <a:r>
              <a:rPr lang="en-US" sz="1200" dirty="0">
                <a:solidFill>
                  <a:srgbClr val="FFFF00"/>
                </a:solidFill>
              </a:rPr>
              <a:t>Jonah’s repentance and report, 	</a:t>
            </a:r>
          </a:p>
          <a:p>
            <a:pPr marL="342900" indent="-342900">
              <a:buFont typeface="Wingdings" charset="2"/>
              <a:buChar char="ü"/>
            </a:pPr>
            <a:r>
              <a:rPr lang="en-US" sz="1200" dirty="0">
                <a:solidFill>
                  <a:srgbClr val="FFFF00"/>
                </a:solidFill>
              </a:rPr>
              <a:t>Nineveh’s redemption, </a:t>
            </a:r>
          </a:p>
          <a:p>
            <a:pPr marL="342900" indent="-342900">
              <a:buFont typeface="Wingdings" charset="2"/>
              <a:buChar char="ü"/>
            </a:pPr>
            <a:r>
              <a:rPr lang="en-US" sz="1200" dirty="0">
                <a:solidFill>
                  <a:srgbClr val="FFFF00"/>
                </a:solidFill>
              </a:rPr>
              <a:t>Jonah’s resentment, </a:t>
            </a:r>
            <a:r>
              <a:rPr lang="en-US" sz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and</a:t>
            </a:r>
            <a:r>
              <a:rPr lang="en-US" sz="1200" dirty="0">
                <a:solidFill>
                  <a:srgbClr val="FFFF00"/>
                </a:solidFill>
              </a:rPr>
              <a:t> </a:t>
            </a:r>
          </a:p>
          <a:p>
            <a:pPr marL="342900" indent="-342900">
              <a:buFont typeface="Wingdings" charset="2"/>
              <a:buChar char="ü"/>
            </a:pPr>
            <a:r>
              <a:rPr lang="en-US" sz="1200" dirty="0">
                <a:solidFill>
                  <a:srgbClr val="FFFF00"/>
                </a:solidFill>
              </a:rPr>
              <a:t>God’s reminders.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3FCC2-2380-A740-8E2A-5E70ED4EE8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37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book spends more time showing the error of the prophet than it does establishing the sin of the condemned!!!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23FCC2-2380-A740-8E2A-5E70ED4EE8C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9676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Jonah whittling on God’s end of the stick; sitting in God’s seat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23FCC2-2380-A740-8E2A-5E70ED4EE8C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923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Nineveh was a sinful city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23FCC2-2380-A740-8E2A-5E70ED4EE8C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2150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Even with his resentment, selfishness, anger, wrath, rebellion, …</a:t>
            </a:r>
          </a:p>
          <a:p>
            <a:r>
              <a:rPr lang="en-US" dirty="0"/>
              <a:t>There is more errors recorded of this prophet than the city he teaches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23FCC2-2380-A740-8E2A-5E70ED4EE8C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344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1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3464"/>
            <a:ext cx="8382000" cy="1146464"/>
          </a:xfrm>
        </p:spPr>
        <p:txBody>
          <a:bodyPr>
            <a:normAutofit/>
          </a:bodyPr>
          <a:lstStyle>
            <a:lvl1pPr algn="ctr">
              <a:defRPr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882" y="1475509"/>
            <a:ext cx="8382000" cy="5225861"/>
          </a:xfrm>
        </p:spPr>
        <p:txBody>
          <a:bodyPr anchor="t"/>
          <a:lstStyle>
            <a:lvl1pPr marL="0" indent="0">
              <a:buNone/>
              <a:defRPr sz="4000" b="1">
                <a:solidFill>
                  <a:schemeClr val="bg2">
                    <a:lumMod val="50000"/>
                  </a:schemeClr>
                </a:solidFill>
              </a:defRPr>
            </a:lvl1pPr>
            <a:lvl2pPr marL="404813" indent="-400050">
              <a:buFont typeface="Wingdings" panose="05000000000000000000" pitchFamily="2" charset="2"/>
              <a:buChar char="v"/>
              <a:defRPr sz="3600" b="1">
                <a:solidFill>
                  <a:schemeClr val="bg2">
                    <a:lumMod val="50000"/>
                  </a:schemeClr>
                </a:solidFill>
              </a:defRPr>
            </a:lvl2pPr>
            <a:lvl3pPr marL="862013" indent="-400050">
              <a:buFont typeface="Wingdings" panose="05000000000000000000" pitchFamily="2" charset="2"/>
              <a:buChar char="Ø"/>
              <a:defRPr sz="3600">
                <a:solidFill>
                  <a:schemeClr val="bg2">
                    <a:lumMod val="50000"/>
                  </a:schemeClr>
                </a:solidFill>
              </a:defRPr>
            </a:lvl3pPr>
            <a:lvl4pPr marL="1319213" indent="-400050">
              <a:buSzPct val="70000"/>
              <a:buFont typeface="Wingdings" panose="05000000000000000000" pitchFamily="2" charset="2"/>
              <a:buChar char="q"/>
              <a:defRPr sz="3200">
                <a:solidFill>
                  <a:schemeClr val="bg2">
                    <a:lumMod val="50000"/>
                  </a:schemeClr>
                </a:solidFill>
              </a:defRPr>
            </a:lvl4pPr>
            <a:lvl5pPr marL="1776413" indent="-457200">
              <a:defRPr sz="2800"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73D0889-79F9-4EF6-B460-E726AA348DDF}"/>
              </a:ext>
            </a:extLst>
          </p:cNvPr>
          <p:cNvCxnSpPr/>
          <p:nvPr userDrawn="1"/>
        </p:nvCxnSpPr>
        <p:spPr>
          <a:xfrm>
            <a:off x="270164" y="1267691"/>
            <a:ext cx="8645236" cy="0"/>
          </a:xfrm>
          <a:prstGeom prst="line">
            <a:avLst/>
          </a:prstGeom>
          <a:ln w="127000">
            <a:solidFill>
              <a:schemeClr val="bg1">
                <a:lumMod val="95000"/>
                <a:lumOff val="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3030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Jonah and vine.jpg">
            <a:extLst>
              <a:ext uri="{FF2B5EF4-FFF2-40B4-BE49-F238E27FC236}">
                <a16:creationId xmlns:a16="http://schemas.microsoft.com/office/drawing/2014/main" id="{A91CAD52-8F6D-40A1-A63A-AC2641403A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34"/>
            <a:ext cx="4946074" cy="6850065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CAFFF0-3E68-4F7C-8C89-57D0DED4778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946074" y="7934"/>
            <a:ext cx="4197926" cy="6850066"/>
          </a:xfrm>
        </p:spPr>
        <p:txBody>
          <a:bodyPr anchor="t"/>
          <a:lstStyle>
            <a:lvl1pPr marL="404813" indent="-404813">
              <a:buSzPct val="85000"/>
              <a:buFont typeface="Wingdings" panose="05000000000000000000" pitchFamily="2" charset="2"/>
              <a:buChar char="q"/>
              <a:defRPr sz="3200"/>
            </a:lvl1pPr>
            <a:lvl2pPr marL="747713" indent="-338138">
              <a:buSzPct val="85000"/>
              <a:buFont typeface="Wingdings" panose="05000000000000000000" pitchFamily="2" charset="2"/>
              <a:buChar char="v"/>
              <a:defRPr sz="3200"/>
            </a:lvl2pPr>
            <a:lvl3pPr marL="1090613" indent="-342900">
              <a:buSzPct val="85000"/>
              <a:buFont typeface="Wingdings" panose="05000000000000000000" pitchFamily="2" charset="2"/>
              <a:buChar char="Ø"/>
              <a:defRPr sz="2800"/>
            </a:lvl3pPr>
            <a:lvl4pPr marL="914400" indent="-228600">
              <a:defRPr sz="240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78900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832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110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841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483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BFECD78-3C8E-49F2-8FAB-59489D168ABB}" type="datetimeFigureOut">
              <a:rPr lang="en-US" smtClean="0"/>
              <a:t>12/15/2019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6600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96" r:id="rId3"/>
    <p:sldLayoutId id="2147483681" r:id="rId4"/>
    <p:sldLayoutId id="2147483684" r:id="rId5"/>
    <p:sldLayoutId id="2147483685" r:id="rId6"/>
    <p:sldLayoutId id="2147483687" r:id="rId7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jonah slidewide.jp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80"/>
            <a:ext cx="9141143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09325" y="4508117"/>
            <a:ext cx="354662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/>
              <a:t>We all know the story, but have we really gotten </a:t>
            </a:r>
            <a:r>
              <a:rPr lang="en-US" sz="2800" b="1" i="1" u="sng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the point</a:t>
            </a:r>
            <a:r>
              <a:rPr lang="en-US" sz="28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017107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B8BC33B-3EC8-4932-A9FD-207F23F46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Jonah </a:t>
            </a:r>
            <a:br>
              <a:rPr lang="en-US" dirty="0"/>
            </a:br>
            <a:r>
              <a:rPr lang="en-US" dirty="0"/>
              <a:t>Wrath of Man – Mercy of God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4E9386-2BB7-45DC-925C-507C95B89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Lessons</a:t>
            </a:r>
          </a:p>
          <a:p>
            <a:pPr lvl="1"/>
            <a:r>
              <a:rPr lang="en-US" dirty="0"/>
              <a:t>Jonah’s Faults</a:t>
            </a:r>
          </a:p>
          <a:p>
            <a:pPr lvl="2"/>
            <a:r>
              <a:rPr lang="en-US" dirty="0"/>
              <a:t>Wrath</a:t>
            </a:r>
          </a:p>
          <a:p>
            <a:pPr lvl="2"/>
            <a:r>
              <a:rPr lang="en-US" dirty="0"/>
              <a:t>Pride, prejudice, and superiority of the Jew</a:t>
            </a:r>
          </a:p>
          <a:p>
            <a:pPr lvl="2"/>
            <a:r>
              <a:rPr lang="en-US" dirty="0"/>
              <a:t>Selfishness</a:t>
            </a:r>
          </a:p>
          <a:p>
            <a:pPr lvl="3"/>
            <a:r>
              <a:rPr lang="en-US" dirty="0"/>
              <a:t>Rejoiced in the Gourd that he did not labor for</a:t>
            </a:r>
          </a:p>
          <a:p>
            <a:pPr lvl="3"/>
            <a:r>
              <a:rPr lang="en-US" dirty="0"/>
              <a:t>Despised mercy of God over 120,000 people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517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B8BC33B-3EC8-4932-A9FD-207F23F46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Jonah </a:t>
            </a:r>
            <a:br>
              <a:rPr lang="en-US" dirty="0"/>
            </a:br>
            <a:r>
              <a:rPr lang="en-US" dirty="0"/>
              <a:t>Wrath of Man – Mercy of God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4E9386-2BB7-45DC-925C-507C95B89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Lessons</a:t>
            </a:r>
          </a:p>
          <a:p>
            <a:pPr lvl="1"/>
            <a:r>
              <a:rPr lang="en-US" dirty="0"/>
              <a:t>God’s Mercy</a:t>
            </a:r>
          </a:p>
          <a:p>
            <a:pPr lvl="2"/>
            <a:r>
              <a:rPr lang="en-US" dirty="0"/>
              <a:t>4:2, Jonah knew of God’s Mercy</a:t>
            </a:r>
          </a:p>
          <a:p>
            <a:pPr lvl="2"/>
            <a:r>
              <a:rPr lang="en-US" dirty="0"/>
              <a:t>3:5-9, Nineveh hoped for God’s Mercy</a:t>
            </a:r>
          </a:p>
          <a:p>
            <a:pPr lvl="2"/>
            <a:r>
              <a:rPr lang="en-US" dirty="0"/>
              <a:t>4:11, God provided Nineveh Instruction of righteousness</a:t>
            </a:r>
          </a:p>
        </p:txBody>
      </p:sp>
    </p:spTree>
    <p:extLst>
      <p:ext uri="{BB962C8B-B14F-4D97-AF65-F5344CB8AC3E}">
        <p14:creationId xmlns:p14="http://schemas.microsoft.com/office/powerpoint/2010/main" val="3723911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B8BC33B-3EC8-4932-A9FD-207F23F46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Jonah </a:t>
            </a:r>
            <a:br>
              <a:rPr lang="en-US" dirty="0"/>
            </a:br>
            <a:r>
              <a:rPr lang="en-US" dirty="0"/>
              <a:t>Wrath of Man – Mercy of God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4E9386-2BB7-45DC-925C-507C95B89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Lessons</a:t>
            </a:r>
          </a:p>
          <a:p>
            <a:pPr lvl="1"/>
            <a:r>
              <a:rPr lang="en-US" dirty="0"/>
              <a:t>God’s Mercy</a:t>
            </a:r>
          </a:p>
          <a:p>
            <a:pPr lvl="2"/>
            <a:r>
              <a:rPr lang="en-US" dirty="0"/>
              <a:t>On Nineveh</a:t>
            </a:r>
          </a:p>
          <a:p>
            <a:pPr lvl="3"/>
            <a:r>
              <a:rPr lang="en-US" dirty="0"/>
              <a:t>3:10, God saw their works, that they turned from their evil way and God repented of the evil</a:t>
            </a:r>
          </a:p>
        </p:txBody>
      </p:sp>
    </p:spTree>
    <p:extLst>
      <p:ext uri="{BB962C8B-B14F-4D97-AF65-F5344CB8AC3E}">
        <p14:creationId xmlns:p14="http://schemas.microsoft.com/office/powerpoint/2010/main" val="830463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B8BC33B-3EC8-4932-A9FD-207F23F46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Jonah </a:t>
            </a:r>
            <a:br>
              <a:rPr lang="en-US" dirty="0"/>
            </a:br>
            <a:r>
              <a:rPr lang="en-US" dirty="0"/>
              <a:t>Wrath of Man – Mercy of God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4E9386-2BB7-45DC-925C-507C95B89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Lessons</a:t>
            </a:r>
          </a:p>
          <a:p>
            <a:pPr lvl="1"/>
            <a:r>
              <a:rPr lang="en-US" dirty="0"/>
              <a:t>God’s Mercy</a:t>
            </a:r>
          </a:p>
          <a:p>
            <a:pPr lvl="2"/>
            <a:r>
              <a:rPr lang="en-US" dirty="0"/>
              <a:t>On Jonah</a:t>
            </a:r>
          </a:p>
          <a:p>
            <a:pPr lvl="3"/>
            <a:r>
              <a:rPr lang="en-US" dirty="0"/>
              <a:t>1:2-3, Jonah fled from God</a:t>
            </a:r>
          </a:p>
          <a:p>
            <a:pPr lvl="3"/>
            <a:r>
              <a:rPr lang="en-US" dirty="0"/>
              <a:t>1:4-14, Storm battered the ship</a:t>
            </a:r>
          </a:p>
          <a:p>
            <a:pPr lvl="3"/>
            <a:r>
              <a:rPr lang="en-US" dirty="0"/>
              <a:t>1:15-2:10, Fish swallowed Jonah</a:t>
            </a:r>
          </a:p>
          <a:p>
            <a:pPr lvl="3"/>
            <a:r>
              <a:rPr lang="en-US" dirty="0"/>
              <a:t>4:6-11, seen in the gourd and following interaction</a:t>
            </a:r>
          </a:p>
        </p:txBody>
      </p:sp>
    </p:spTree>
    <p:extLst>
      <p:ext uri="{BB962C8B-B14F-4D97-AF65-F5344CB8AC3E}">
        <p14:creationId xmlns:p14="http://schemas.microsoft.com/office/powerpoint/2010/main" val="2664260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B8BC33B-3EC8-4932-A9FD-207F23F46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Jonah </a:t>
            </a:r>
            <a:br>
              <a:rPr lang="en-US" dirty="0"/>
            </a:br>
            <a:r>
              <a:rPr lang="en-US" dirty="0"/>
              <a:t>Wrath of Man – Mercy of God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4E9386-2BB7-45DC-925C-507C95B89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Lessons</a:t>
            </a:r>
          </a:p>
          <a:p>
            <a:pPr lvl="1"/>
            <a:r>
              <a:rPr lang="en-US" dirty="0"/>
              <a:t>God’s Mercy</a:t>
            </a:r>
          </a:p>
          <a:p>
            <a:pPr lvl="1"/>
            <a:r>
              <a:rPr lang="en-US" dirty="0"/>
              <a:t>God’s Patience </a:t>
            </a:r>
          </a:p>
          <a:p>
            <a:pPr lvl="2"/>
            <a:r>
              <a:rPr lang="en-US" dirty="0"/>
              <a:t>Seen in his mercy</a:t>
            </a:r>
          </a:p>
          <a:p>
            <a:pPr lvl="2"/>
            <a:r>
              <a:rPr lang="en-US" dirty="0"/>
              <a:t>Gen 19:15-22, Lot Lingered at the destruction of Sodom &amp; Gomorrah </a:t>
            </a:r>
          </a:p>
        </p:txBody>
      </p:sp>
    </p:spTree>
    <p:extLst>
      <p:ext uri="{BB962C8B-B14F-4D97-AF65-F5344CB8AC3E}">
        <p14:creationId xmlns:p14="http://schemas.microsoft.com/office/powerpoint/2010/main" val="4117812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B8BC33B-3EC8-4932-A9FD-207F23F46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Jonah </a:t>
            </a:r>
            <a:br>
              <a:rPr lang="en-US" dirty="0"/>
            </a:br>
            <a:r>
              <a:rPr lang="en-US" dirty="0"/>
              <a:t>Wrath of Man – Mercy of God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4E9386-2BB7-45DC-925C-507C95B89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Lessons</a:t>
            </a:r>
          </a:p>
          <a:p>
            <a:pPr lvl="1"/>
            <a:r>
              <a:rPr lang="en-US" dirty="0"/>
              <a:t>God’s Wrath</a:t>
            </a:r>
          </a:p>
          <a:p>
            <a:pPr lvl="2"/>
            <a:r>
              <a:rPr lang="en-US" dirty="0"/>
              <a:t>Real</a:t>
            </a:r>
          </a:p>
          <a:p>
            <a:pPr lvl="3"/>
            <a:r>
              <a:rPr lang="en-US" dirty="0"/>
              <a:t>Nah 1:2-3, eventual judgment against Nineveh </a:t>
            </a:r>
          </a:p>
          <a:p>
            <a:pPr lvl="3"/>
            <a:r>
              <a:rPr lang="en-US" dirty="0"/>
              <a:t>Mt 24:36-39, Noah and flood</a:t>
            </a:r>
          </a:p>
          <a:p>
            <a:pPr lvl="3"/>
            <a:r>
              <a:rPr lang="en-US" dirty="0"/>
              <a:t>II Pet 3:1-13, Warnings of final Judgment</a:t>
            </a:r>
          </a:p>
        </p:txBody>
      </p:sp>
    </p:spTree>
    <p:extLst>
      <p:ext uri="{BB962C8B-B14F-4D97-AF65-F5344CB8AC3E}">
        <p14:creationId xmlns:p14="http://schemas.microsoft.com/office/powerpoint/2010/main" val="3530520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B8BC33B-3EC8-4932-A9FD-207F23F46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Jonah </a:t>
            </a:r>
            <a:br>
              <a:rPr lang="en-US" dirty="0"/>
            </a:br>
            <a:r>
              <a:rPr lang="en-US" dirty="0"/>
              <a:t>Wrath of Man – Mercy of God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4E9386-2BB7-45DC-925C-507C95B89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Lessons</a:t>
            </a:r>
          </a:p>
          <a:p>
            <a:pPr lvl="1"/>
            <a:r>
              <a:rPr lang="en-US" dirty="0"/>
              <a:t>Balancing God’s Wrath &amp; God’s Mercy</a:t>
            </a:r>
          </a:p>
          <a:p>
            <a:pPr lvl="2"/>
            <a:r>
              <a:rPr lang="en-US" dirty="0"/>
              <a:t>Adhere to his instructions</a:t>
            </a:r>
          </a:p>
          <a:p>
            <a:pPr lvl="2"/>
            <a:r>
              <a:rPr lang="en-US" dirty="0"/>
              <a:t>Jam 2:13, God’s Mercy Triumphs over his wrath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370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B8BC33B-3EC8-4932-A9FD-207F23F46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Jonah </a:t>
            </a:r>
            <a:br>
              <a:rPr lang="en-US" dirty="0"/>
            </a:br>
            <a:r>
              <a:rPr lang="en-US" dirty="0"/>
              <a:t>Wrath of Man – Mercy of God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4E9386-2BB7-45DC-925C-507C95B89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Lessons</a:t>
            </a:r>
          </a:p>
          <a:p>
            <a:pPr lvl="1"/>
            <a:r>
              <a:rPr lang="en-US" dirty="0"/>
              <a:t>God Judged Ninevites Worthy of Mercy</a:t>
            </a:r>
          </a:p>
          <a:p>
            <a:pPr lvl="1"/>
            <a:r>
              <a:rPr lang="en-US" dirty="0"/>
              <a:t>God Judged Jonah Worthy of Mercy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850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B8BC33B-3EC8-4932-A9FD-207F23F46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Jonah </a:t>
            </a:r>
            <a:br>
              <a:rPr lang="en-US" dirty="0"/>
            </a:br>
            <a:r>
              <a:rPr lang="en-US" dirty="0"/>
              <a:t>Wrath of Man – Mercy of God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4E9386-2BB7-45DC-925C-507C95B89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Lessons</a:t>
            </a:r>
          </a:p>
          <a:p>
            <a:pPr lvl="1"/>
            <a:r>
              <a:rPr lang="en-US" dirty="0"/>
              <a:t>Greatness of the Mercy of God</a:t>
            </a:r>
          </a:p>
          <a:p>
            <a:pPr lvl="1"/>
            <a:r>
              <a:rPr lang="en-US" dirty="0"/>
              <a:t>Unrighteousness of Man’s Wrath</a:t>
            </a:r>
          </a:p>
          <a:p>
            <a:pPr lvl="1"/>
            <a:r>
              <a:rPr lang="en-US" dirty="0"/>
              <a:t>Patience of </a:t>
            </a:r>
            <a:r>
              <a:rPr lang="en-US"/>
              <a:t>God with Man’s Sin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834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onah tarshish nineveh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385"/>
            <a:ext cx="9144000" cy="567335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-1" y="5685027"/>
            <a:ext cx="9143999" cy="107721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God </a:t>
            </a:r>
            <a:r>
              <a:rPr lang="en-US" sz="3200" b="1" i="1" dirty="0"/>
              <a:t>required</a:t>
            </a:r>
            <a:r>
              <a:rPr lang="en-US" sz="3200" b="1" dirty="0"/>
              <a:t> Jonah to </a:t>
            </a:r>
            <a:r>
              <a:rPr lang="en-US" sz="3200" b="1" i="1" dirty="0"/>
              <a:t>report</a:t>
            </a:r>
            <a:r>
              <a:rPr lang="en-US" sz="3200" b="1" dirty="0"/>
              <a:t>         .</a:t>
            </a:r>
          </a:p>
          <a:p>
            <a:pPr algn="ctr"/>
            <a:r>
              <a:rPr lang="en-US" sz="3200" b="1" dirty="0"/>
              <a:t>to </a:t>
            </a:r>
            <a:r>
              <a:rPr lang="en-US" sz="3200" b="1" dirty="0">
                <a:solidFill>
                  <a:srgbClr val="FFFF00"/>
                </a:solidFill>
              </a:rPr>
              <a:t>Nineveh</a:t>
            </a:r>
            <a:r>
              <a:rPr lang="en-US" sz="3200" b="1" dirty="0"/>
              <a:t>, </a:t>
            </a:r>
            <a:r>
              <a:rPr lang="en-US" sz="3200" b="1" u="sng" dirty="0">
                <a:solidFill>
                  <a:srgbClr val="FFFF00"/>
                </a:solidFill>
              </a:rPr>
              <a:t>1:1-2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5" name="Bent-Up Arrow 4"/>
          <p:cNvSpPr/>
          <p:nvPr/>
        </p:nvSpPr>
        <p:spPr>
          <a:xfrm>
            <a:off x="7241978" y="2996329"/>
            <a:ext cx="1902021" cy="3161958"/>
          </a:xfrm>
          <a:prstGeom prst="bentUpArrow">
            <a:avLst>
              <a:gd name="adj1" fmla="val 9716"/>
              <a:gd name="adj2" fmla="val 12209"/>
              <a:gd name="adj3" fmla="val 24563"/>
            </a:avLst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5049537"/>
            <a:ext cx="72419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1:3, But Jonah </a:t>
            </a:r>
            <a:r>
              <a:rPr lang="en-US" sz="2800" b="1" i="1" dirty="0">
                <a:solidFill>
                  <a:schemeClr val="bg1"/>
                </a:solidFill>
              </a:rPr>
              <a:t>retreated</a:t>
            </a:r>
            <a:r>
              <a:rPr lang="en-US" sz="2800" b="1" dirty="0">
                <a:solidFill>
                  <a:schemeClr val="bg1"/>
                </a:solidFill>
              </a:rPr>
              <a:t> toward </a:t>
            </a:r>
            <a:r>
              <a:rPr lang="en-US" sz="2800" b="1" dirty="0">
                <a:solidFill>
                  <a:srgbClr val="FF0000"/>
                </a:solidFill>
              </a:rPr>
              <a:t>Tarshish</a:t>
            </a:r>
            <a:r>
              <a:rPr lang="en-US" sz="2800" b="1" dirty="0">
                <a:solidFill>
                  <a:schemeClr val="bg1"/>
                </a:solidFill>
              </a:rPr>
              <a:t>!</a:t>
            </a:r>
          </a:p>
        </p:txBody>
      </p:sp>
      <p:cxnSp>
        <p:nvCxnSpPr>
          <p:cNvPr id="11" name="Curved Connector 10"/>
          <p:cNvCxnSpPr/>
          <p:nvPr/>
        </p:nvCxnSpPr>
        <p:spPr>
          <a:xfrm rot="10800000">
            <a:off x="1422825" y="1458023"/>
            <a:ext cx="5974958" cy="2539152"/>
          </a:xfrm>
          <a:prstGeom prst="curvedConnector3">
            <a:avLst>
              <a:gd name="adj1" fmla="val 64402"/>
            </a:avLst>
          </a:prstGeom>
          <a:ln w="1905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094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6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Jonah tempes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488" y="-23514"/>
            <a:ext cx="9158488" cy="6881514"/>
          </a:xfrm>
          <a:prstGeom prst="rect">
            <a:avLst/>
          </a:prstGeom>
        </p:spPr>
      </p:pic>
      <p:sp>
        <p:nvSpPr>
          <p:cNvPr id="5" name="Oval Callout 4"/>
          <p:cNvSpPr/>
          <p:nvPr/>
        </p:nvSpPr>
        <p:spPr>
          <a:xfrm>
            <a:off x="4122217" y="4420487"/>
            <a:ext cx="916048" cy="909079"/>
          </a:xfrm>
          <a:prstGeom prst="wedgeEllipseCallout">
            <a:avLst>
              <a:gd name="adj1" fmla="val 217803"/>
              <a:gd name="adj2" fmla="val -20772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23465" y="5715000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b="1" i="1" dirty="0">
                <a:solidFill>
                  <a:schemeClr val="tx2">
                    <a:lumMod val="10000"/>
                  </a:schemeClr>
                </a:solidFill>
              </a:rPr>
              <a:t>“So they picked up Jonah, threw him into the sea, and the sea stopped its raging.”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15032" y="-23514"/>
            <a:ext cx="3828968" cy="3400511"/>
          </a:xfrm>
          <a:solidFill>
            <a:schemeClr val="tx1">
              <a:lumMod val="95000"/>
            </a:schemeClr>
          </a:solidFill>
        </p:spPr>
        <p:txBody>
          <a:bodyPr>
            <a:normAutofit/>
          </a:bodyPr>
          <a:lstStyle/>
          <a:p>
            <a:pPr marL="256032" indent="-182880">
              <a:spcBef>
                <a:spcPts val="600"/>
              </a:spcBef>
            </a:pPr>
            <a:r>
              <a:rPr lang="en-US" sz="2400" b="1" dirty="0">
                <a:solidFill>
                  <a:schemeClr val="bg1"/>
                </a:solidFill>
              </a:rPr>
              <a:t>God then </a:t>
            </a:r>
            <a:r>
              <a:rPr lang="en-US" sz="2400" b="1" i="1" dirty="0">
                <a:solidFill>
                  <a:schemeClr val="bg1"/>
                </a:solidFill>
              </a:rPr>
              <a:t>reigns </a:t>
            </a:r>
            <a:r>
              <a:rPr lang="en-US" sz="2400" b="1" dirty="0">
                <a:solidFill>
                  <a:schemeClr val="bg1"/>
                </a:solidFill>
              </a:rPr>
              <a:t>Jonah with a </a:t>
            </a:r>
            <a:r>
              <a:rPr lang="en-US" sz="2400" b="1" i="1" dirty="0">
                <a:solidFill>
                  <a:schemeClr val="bg1"/>
                </a:solidFill>
              </a:rPr>
              <a:t>raging</a:t>
            </a:r>
            <a:r>
              <a:rPr lang="en-US" sz="2400" b="1" dirty="0">
                <a:solidFill>
                  <a:schemeClr val="bg1"/>
                </a:solidFill>
              </a:rPr>
              <a:t> tempest, </a:t>
            </a:r>
            <a:r>
              <a:rPr lang="en-US" sz="2400" b="1" u="sng" dirty="0">
                <a:solidFill>
                  <a:schemeClr val="bg1"/>
                </a:solidFill>
              </a:rPr>
              <a:t>1:4-9</a:t>
            </a:r>
            <a:endParaRPr lang="en-US" sz="2400" b="1" dirty="0">
              <a:solidFill>
                <a:schemeClr val="bg1"/>
              </a:solidFill>
            </a:endParaRPr>
          </a:p>
          <a:p>
            <a:pPr marL="256032" indent="-182880">
              <a:spcBef>
                <a:spcPts val="600"/>
              </a:spcBef>
            </a:pPr>
            <a:r>
              <a:rPr lang="en-US" sz="2400" b="1" dirty="0">
                <a:solidFill>
                  <a:schemeClr val="bg1"/>
                </a:solidFill>
              </a:rPr>
              <a:t>Jonah realizes and reports the resolution, </a:t>
            </a:r>
            <a:r>
              <a:rPr lang="en-US" sz="2400" b="1" u="sng" dirty="0">
                <a:solidFill>
                  <a:schemeClr val="bg1"/>
                </a:solidFill>
              </a:rPr>
              <a:t>1:9-12</a:t>
            </a:r>
            <a:endParaRPr lang="en-US" sz="2400" b="1" dirty="0">
              <a:solidFill>
                <a:schemeClr val="bg1"/>
              </a:solidFill>
            </a:endParaRPr>
          </a:p>
          <a:p>
            <a:pPr marL="256032" indent="-182880">
              <a:spcBef>
                <a:spcPts val="600"/>
              </a:spcBef>
            </a:pPr>
            <a:r>
              <a:rPr lang="en-US" sz="2400" b="1" dirty="0">
                <a:solidFill>
                  <a:schemeClr val="bg1"/>
                </a:solidFill>
              </a:rPr>
              <a:t>The sailors are reluctant, but relent, </a:t>
            </a:r>
            <a:r>
              <a:rPr lang="en-US" sz="2400" b="1" u="sng" dirty="0">
                <a:solidFill>
                  <a:schemeClr val="bg1"/>
                </a:solidFill>
              </a:rPr>
              <a:t>1:13-16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8" name="Oval Callout 7"/>
          <p:cNvSpPr/>
          <p:nvPr/>
        </p:nvSpPr>
        <p:spPr>
          <a:xfrm>
            <a:off x="858882" y="4614794"/>
            <a:ext cx="1728000" cy="853563"/>
          </a:xfrm>
          <a:prstGeom prst="wedgeEllipseCallout">
            <a:avLst>
              <a:gd name="adj1" fmla="val 138302"/>
              <a:gd name="adj2" fmla="val -14736"/>
            </a:avLst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076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Jonah-whaleshark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54" b="8654"/>
          <a:stretch>
            <a:fillRect/>
          </a:stretch>
        </p:blipFill>
        <p:spPr>
          <a:xfrm>
            <a:off x="-1" y="0"/>
            <a:ext cx="9122979" cy="5017287"/>
          </a:xfrm>
        </p:spPr>
      </p:pic>
      <p:sp>
        <p:nvSpPr>
          <p:cNvPr id="5" name="TextBox 4"/>
          <p:cNvSpPr txBox="1"/>
          <p:nvPr/>
        </p:nvSpPr>
        <p:spPr>
          <a:xfrm>
            <a:off x="379142" y="4659761"/>
            <a:ext cx="8508380" cy="193899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chemeClr val="tx1">
                    <a:lumMod val="95000"/>
                  </a:schemeClr>
                </a:solidFill>
              </a:rPr>
              <a:t>“And the Lord appointed a great fish to swallow Jonah, and Jonah was in the stomach of the fish three days and three nights.” </a:t>
            </a:r>
            <a:r>
              <a:rPr lang="en-US" sz="2400" b="1" u="sng" dirty="0">
                <a:solidFill>
                  <a:schemeClr val="tx1">
                    <a:lumMod val="95000"/>
                  </a:schemeClr>
                </a:solidFill>
              </a:rPr>
              <a:t>1:17</a:t>
            </a:r>
            <a:endParaRPr lang="en-US" sz="2400" b="1" dirty="0">
              <a:solidFill>
                <a:schemeClr val="tx1">
                  <a:lumMod val="95000"/>
                </a:schemeClr>
              </a:solidFill>
            </a:endParaRPr>
          </a:p>
          <a:p>
            <a:pPr algn="ctr"/>
            <a:r>
              <a:rPr lang="en-US" sz="2400" b="1" i="1" dirty="0">
                <a:solidFill>
                  <a:schemeClr val="tx1">
                    <a:lumMod val="95000"/>
                  </a:schemeClr>
                </a:solidFill>
              </a:rPr>
              <a:t>“</a:t>
            </a:r>
            <a:r>
              <a:rPr lang="en-US" sz="2400" b="1" i="1" u="sng" dirty="0">
                <a:solidFill>
                  <a:schemeClr val="tx1">
                    <a:lumMod val="95000"/>
                  </a:schemeClr>
                </a:solidFill>
              </a:rPr>
              <a:t>Then</a:t>
            </a:r>
            <a:r>
              <a:rPr lang="en-US" sz="2400" b="1" i="1" dirty="0">
                <a:solidFill>
                  <a:schemeClr val="tx1">
                    <a:lumMod val="95000"/>
                  </a:schemeClr>
                </a:solidFill>
              </a:rPr>
              <a:t> Jonah prayed to the Lord his God from the stomach of the fish…”</a:t>
            </a:r>
            <a:r>
              <a:rPr lang="en-US" sz="2400" b="1" dirty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en-US" sz="2400" b="1" u="sng" dirty="0">
                <a:solidFill>
                  <a:schemeClr val="tx1">
                    <a:lumMod val="95000"/>
                  </a:schemeClr>
                </a:solidFill>
              </a:rPr>
              <a:t>2:1-9</a:t>
            </a:r>
            <a:endParaRPr lang="en-US" sz="2400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795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Jonah beach.jpg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84" t="2074" r="1592" b="2141"/>
          <a:stretch/>
        </p:blipFill>
        <p:spPr>
          <a:xfrm>
            <a:off x="12776" y="0"/>
            <a:ext cx="9131224" cy="6858000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6549" y="0"/>
            <a:ext cx="8765740" cy="1994481"/>
          </a:xfrm>
          <a:solidFill>
            <a:schemeClr val="bg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</a:rPr>
              <a:t>“Then the Lord commanded the fish, and it vomited Jonah up on dry land.” </a:t>
            </a:r>
            <a:r>
              <a:rPr lang="en-US" sz="2800" b="1" u="sng" dirty="0">
                <a:solidFill>
                  <a:schemeClr val="accent1">
                    <a:lumMod val="75000"/>
                  </a:schemeClr>
                </a:solidFill>
              </a:rPr>
              <a:t>2:10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</a:rPr>
              <a:t>“Now the word of the Lord came to Jonah a second time, saying: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113" y="2326288"/>
            <a:ext cx="3726651" cy="4401205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rtlCol="0">
            <a:normAutofit lnSpcReduction="10000"/>
          </a:bodyPr>
          <a:lstStyle/>
          <a:p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</a:rPr>
              <a:t>‘Arise, go to Nineveh the great city and proclaim to it the proclamation which I am going to tell you.’” </a:t>
            </a:r>
            <a:r>
              <a:rPr lang="en-US" sz="2800" b="1" u="sng" dirty="0">
                <a:solidFill>
                  <a:schemeClr val="accent1">
                    <a:lumMod val="75000"/>
                  </a:schemeClr>
                </a:solidFill>
              </a:rPr>
              <a:t>3:1-2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</a:rPr>
              <a:t>“So Jonah arose and went to Nineveh according to the word of the Lord…” </a:t>
            </a:r>
            <a:r>
              <a:rPr lang="en-US" sz="2800" b="1" u="sng" dirty="0">
                <a:solidFill>
                  <a:schemeClr val="accent1">
                    <a:lumMod val="75000"/>
                  </a:schemeClr>
                </a:solidFill>
              </a:rPr>
              <a:t>3:3a</a:t>
            </a:r>
            <a:endParaRPr lang="en-US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964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ineveh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65" t="1548" r="706" b="1432"/>
          <a:stretch/>
        </p:blipFill>
        <p:spPr>
          <a:xfrm>
            <a:off x="1054" y="-1"/>
            <a:ext cx="9142945" cy="51497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54" y="5149733"/>
            <a:ext cx="9141892" cy="1708267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 anchor="ctr"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sz="3200" b="1" dirty="0">
                <a:solidFill>
                  <a:srgbClr val="C4BD97"/>
                </a:solidFill>
              </a:rPr>
              <a:t>Nineveh’s repentance, </a:t>
            </a:r>
            <a:r>
              <a:rPr lang="en-US" sz="3200" b="1" u="sng" dirty="0">
                <a:solidFill>
                  <a:srgbClr val="FFFF00"/>
                </a:solidFill>
              </a:rPr>
              <a:t>3:4-9</a:t>
            </a:r>
            <a:endParaRPr lang="en-US" sz="32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spcAft>
                <a:spcPts val="600"/>
              </a:spcAft>
            </a:pPr>
            <a:r>
              <a:rPr lang="en-US" sz="32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God relents and Nineveh is redeemed, </a:t>
            </a:r>
            <a:r>
              <a:rPr lang="en-US" sz="3200" b="1" u="sng" dirty="0">
                <a:solidFill>
                  <a:srgbClr val="FFFF00"/>
                </a:solidFill>
              </a:rPr>
              <a:t>3:10</a:t>
            </a:r>
            <a:r>
              <a:rPr lang="en-US" sz="32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735241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3E078A3-FD6C-4DF9-A9E7-448CB7CBCCD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Jonah’s Resentment, 4:1-3</a:t>
            </a:r>
          </a:p>
          <a:p>
            <a:r>
              <a:rPr lang="en-US" dirty="0"/>
              <a:t>Jonah Hoped for God’s Wrath, 4:4-5</a:t>
            </a:r>
          </a:p>
          <a:p>
            <a:r>
              <a:rPr lang="en-US" dirty="0"/>
              <a:t>God’s Patience &amp; Mercy, 4:6-11</a:t>
            </a:r>
          </a:p>
          <a:p>
            <a:pPr lvl="1"/>
            <a:r>
              <a:rPr lang="en-US" dirty="0"/>
              <a:t>For Nineveh</a:t>
            </a:r>
          </a:p>
          <a:p>
            <a:pPr lvl="1"/>
            <a:r>
              <a:rPr lang="en-US" dirty="0"/>
              <a:t>For Jonah</a:t>
            </a:r>
          </a:p>
        </p:txBody>
      </p:sp>
    </p:spTree>
    <p:extLst>
      <p:ext uri="{BB962C8B-B14F-4D97-AF65-F5344CB8AC3E}">
        <p14:creationId xmlns:p14="http://schemas.microsoft.com/office/powerpoint/2010/main" val="4013620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B8BC33B-3EC8-4932-A9FD-207F23F46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Jonah </a:t>
            </a:r>
            <a:br>
              <a:rPr lang="en-US" dirty="0"/>
            </a:br>
            <a:r>
              <a:rPr lang="en-US" dirty="0"/>
              <a:t>Wrath of Man – Mercy of God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4E9386-2BB7-45DC-925C-507C95B89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Lessons</a:t>
            </a:r>
          </a:p>
          <a:p>
            <a:pPr lvl="1"/>
            <a:r>
              <a:rPr lang="en-US" dirty="0"/>
              <a:t>Jonah’s Faults</a:t>
            </a:r>
          </a:p>
          <a:p>
            <a:pPr lvl="2"/>
            <a:r>
              <a:rPr lang="en-US" dirty="0"/>
              <a:t>Wrath</a:t>
            </a:r>
          </a:p>
          <a:p>
            <a:pPr lvl="3"/>
            <a:r>
              <a:rPr lang="en-US" dirty="0"/>
              <a:t>Nineveh was worthy of Gods wrath!</a:t>
            </a:r>
          </a:p>
          <a:p>
            <a:pPr lvl="3"/>
            <a:r>
              <a:rPr lang="en-US" dirty="0"/>
              <a:t>1:2, God judged wicked</a:t>
            </a:r>
          </a:p>
          <a:p>
            <a:pPr lvl="3"/>
            <a:r>
              <a:rPr lang="en-US" dirty="0"/>
              <a:t>3:8, evil way, violence in their hands</a:t>
            </a:r>
          </a:p>
          <a:p>
            <a:pPr lvl="3"/>
            <a:r>
              <a:rPr lang="en-US" dirty="0"/>
              <a:t>Nah 3:1, Woe to the bloody city! it is all full of lies and robbery</a:t>
            </a:r>
          </a:p>
        </p:txBody>
      </p:sp>
    </p:spTree>
    <p:extLst>
      <p:ext uri="{BB962C8B-B14F-4D97-AF65-F5344CB8AC3E}">
        <p14:creationId xmlns:p14="http://schemas.microsoft.com/office/powerpoint/2010/main" val="2586836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B8BC33B-3EC8-4932-A9FD-207F23F46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Jonah </a:t>
            </a:r>
            <a:br>
              <a:rPr lang="en-US" dirty="0"/>
            </a:br>
            <a:r>
              <a:rPr lang="en-US" dirty="0"/>
              <a:t>Wrath of Man – Mercy of God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4E9386-2BB7-45DC-925C-507C95B89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Lessons</a:t>
            </a:r>
          </a:p>
          <a:p>
            <a:pPr lvl="1"/>
            <a:r>
              <a:rPr lang="en-US" dirty="0"/>
              <a:t>Jonah’s Faults</a:t>
            </a:r>
          </a:p>
          <a:p>
            <a:pPr lvl="2"/>
            <a:r>
              <a:rPr lang="en-US" dirty="0"/>
              <a:t>Wrath</a:t>
            </a:r>
          </a:p>
          <a:p>
            <a:pPr lvl="3"/>
            <a:r>
              <a:rPr lang="en-US" dirty="0"/>
              <a:t>Jonah’s deep resentment toward Nineveh</a:t>
            </a:r>
          </a:p>
          <a:p>
            <a:pPr lvl="3"/>
            <a:r>
              <a:rPr lang="en-US" dirty="0"/>
              <a:t>4:1, exceedingly displeased</a:t>
            </a:r>
          </a:p>
          <a:p>
            <a:pPr lvl="3"/>
            <a:r>
              <a:rPr lang="en-US" dirty="0"/>
              <a:t>4:5, sat and watched the city hoping for its destruction</a:t>
            </a:r>
          </a:p>
          <a:p>
            <a:pPr lvl="3"/>
            <a:r>
              <a:rPr lang="en-US" dirty="0"/>
              <a:t>Jam 1:20, For the wrath of man worketh not the righteousness of God.</a:t>
            </a:r>
          </a:p>
        </p:txBody>
      </p:sp>
    </p:spTree>
    <p:extLst>
      <p:ext uri="{BB962C8B-B14F-4D97-AF65-F5344CB8AC3E}">
        <p14:creationId xmlns:p14="http://schemas.microsoft.com/office/powerpoint/2010/main" val="2498262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760</TotalTime>
  <Words>743</Words>
  <Application>Microsoft Office PowerPoint</Application>
  <PresentationFormat>On-screen Show (4:3)</PresentationFormat>
  <Paragraphs>110</Paragraphs>
  <Slides>18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Calibri</vt:lpstr>
      <vt:lpstr>Century Gothic</vt:lpstr>
      <vt:lpstr>Wingdings</vt:lpstr>
      <vt:lpstr>Wingdings 3</vt:lpstr>
      <vt:lpstr>Slice</vt:lpstr>
      <vt:lpstr>PowerPoint Presentation</vt:lpstr>
      <vt:lpstr>PowerPoint Presentation</vt:lpstr>
      <vt:lpstr>“So they picked up Jonah, threw him into the sea, and the sea stopped its raging.”</vt:lpstr>
      <vt:lpstr>PowerPoint Presentation</vt:lpstr>
      <vt:lpstr>PowerPoint Presentation</vt:lpstr>
      <vt:lpstr>PowerPoint Presentation</vt:lpstr>
      <vt:lpstr>PowerPoint Presentation</vt:lpstr>
      <vt:lpstr>Jonah  Wrath of Man – Mercy of God</vt:lpstr>
      <vt:lpstr>Jonah  Wrath of Man – Mercy of God</vt:lpstr>
      <vt:lpstr>Jonah  Wrath of Man – Mercy of God</vt:lpstr>
      <vt:lpstr>Jonah  Wrath of Man – Mercy of God</vt:lpstr>
      <vt:lpstr>Jonah  Wrath of Man – Mercy of God</vt:lpstr>
      <vt:lpstr>Jonah  Wrath of Man – Mercy of God</vt:lpstr>
      <vt:lpstr>Jonah  Wrath of Man – Mercy of God</vt:lpstr>
      <vt:lpstr>Jonah  Wrath of Man – Mercy of God</vt:lpstr>
      <vt:lpstr>Jonah  Wrath of Man – Mercy of God</vt:lpstr>
      <vt:lpstr>Jonah  Wrath of Man – Mercy of God</vt:lpstr>
      <vt:lpstr>Jonah  Wrath of Man – Mercy of God</vt:lpstr>
    </vt:vector>
  </TitlesOfParts>
  <Company>Southside Church of Christ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Philip Strong</dc:creator>
  <cp:lastModifiedBy>Ross Ward</cp:lastModifiedBy>
  <cp:revision>108</cp:revision>
  <cp:lastPrinted>2012-10-23T15:09:21Z</cp:lastPrinted>
  <dcterms:created xsi:type="dcterms:W3CDTF">2012-10-20T03:32:52Z</dcterms:created>
  <dcterms:modified xsi:type="dcterms:W3CDTF">2019-12-15T15:52:57Z</dcterms:modified>
</cp:coreProperties>
</file>