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8"/>
  </p:notesMasterIdLst>
  <p:handoutMasterIdLst>
    <p:handoutMasterId r:id="rId19"/>
  </p:handoutMasterIdLst>
  <p:sldIdLst>
    <p:sldId id="298" r:id="rId2"/>
    <p:sldId id="282" r:id="rId3"/>
    <p:sldId id="297" r:id="rId4"/>
    <p:sldId id="296" r:id="rId5"/>
    <p:sldId id="256" r:id="rId6"/>
    <p:sldId id="289" r:id="rId7"/>
    <p:sldId id="293" r:id="rId8"/>
    <p:sldId id="290" r:id="rId9"/>
    <p:sldId id="291" r:id="rId10"/>
    <p:sldId id="299" r:id="rId11"/>
    <p:sldId id="292" r:id="rId12"/>
    <p:sldId id="294" r:id="rId13"/>
    <p:sldId id="295" r:id="rId14"/>
    <p:sldId id="265" r:id="rId15"/>
    <p:sldId id="281" r:id="rId16"/>
    <p:sldId id="266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5634" autoAdjust="0"/>
  </p:normalViewPr>
  <p:slideViewPr>
    <p:cSldViewPr>
      <p:cViewPr varScale="1">
        <p:scale>
          <a:sx n="78" d="100"/>
          <a:sy n="78" d="100"/>
        </p:scale>
        <p:origin x="168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3162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18AE7BB-ECA9-449F-82B8-D216F7884A9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2DE2DB8-674B-4EA5-8D6F-8D07D0C03FF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056E7D-CD30-4DBC-B55A-29FF790F4E2F}" type="datetimeFigureOut">
              <a:rPr lang="en-US" smtClean="0"/>
              <a:t>2/23/2020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E0EBAA7-2708-4971-9B70-8DE405DED60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F8E0FF4-8FBC-4B40-A0D1-7607FF6340D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9F9237-8DC5-4E10-ABD4-32C41B9A0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7831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8BAD25-6F4A-4D17-BCA0-B26B1410ED11}" type="datetimeFigureOut">
              <a:rPr lang="en-US" smtClean="0"/>
              <a:t>2/23/2020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91A9F6-3DA7-4E13-B51C-5D59D5082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4195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91A9F6-3DA7-4E13-B51C-5D59D5082AC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5367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91A9F6-3DA7-4E13-B51C-5D59D5082AC0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3118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91A9F6-3DA7-4E13-B51C-5D59D5082AC0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6351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91A9F6-3DA7-4E13-B51C-5D59D5082AC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3002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91A9F6-3DA7-4E13-B51C-5D59D5082AC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677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/>
              <a:t>No person is ever instructed to pray to an apostle, angel, or other being. Only divinity.  </a:t>
            </a:r>
          </a:p>
          <a:p>
            <a:pPr lvl="0"/>
            <a:r>
              <a:rPr lang="en-US" dirty="0"/>
              <a:t>In the church the Elders have some accountability; here they had elders and deacons</a:t>
            </a:r>
          </a:p>
          <a:p>
            <a:r>
              <a:rPr lang="en-US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91A9F6-3DA7-4E13-B51C-5D59D5082AC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3368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/>
              <a:t>No person is ever instructed to pray to an apostle, angel, or other being. Only divinity.  </a:t>
            </a:r>
          </a:p>
          <a:p>
            <a:pPr lvl="0"/>
            <a:r>
              <a:rPr lang="en-US" dirty="0"/>
              <a:t>In the church the Elders have some accountability; here they had elders and deacons</a:t>
            </a:r>
          </a:p>
          <a:p>
            <a:r>
              <a:rPr lang="en-US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91A9F6-3DA7-4E13-B51C-5D59D5082AC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2876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91A9F6-3DA7-4E13-B51C-5D59D5082AC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4000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It does not mean he does not love them; that he wants them to fail. On the contrary; it is the only way they can succeed!!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91A9F6-3DA7-4E13-B51C-5D59D5082AC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2163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Turns the care of the churches over to God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It does not mean he does not love them; that he wants them to fail. On the contrary; it is the only way they can succeed!!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91A9F6-3DA7-4E13-B51C-5D59D5082AC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4127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91A9F6-3DA7-4E13-B51C-5D59D5082AC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2816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34FA19C9-C55D-4AC6-AC56-AF2C5C00E68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2400" y="714018"/>
            <a:ext cx="7848600" cy="614398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752600"/>
          </a:xfrm>
        </p:spPr>
        <p:txBody>
          <a:bodyPr bIns="0" anchor="t">
            <a:normAutofit/>
          </a:bodyPr>
          <a:lstStyle>
            <a:lvl1pPr algn="l"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96319" y="3531205"/>
            <a:ext cx="5618515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600" b="0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8112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erson standing in front of a computer&#10;&#10;Description automatically generated">
            <a:extLst>
              <a:ext uri="{FF2B5EF4-FFF2-40B4-BE49-F238E27FC236}">
                <a16:creationId xmlns:a16="http://schemas.microsoft.com/office/drawing/2014/main" id="{158D9114-E164-4975-8976-21027F45A1E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81" r="7616"/>
          <a:stretch/>
        </p:blipFill>
        <p:spPr>
          <a:xfrm>
            <a:off x="0" y="0"/>
            <a:ext cx="9220200" cy="60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1841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utoShape 15">
            <a:extLst>
              <a:ext uri="{FF2B5EF4-FFF2-40B4-BE49-F238E27FC236}">
                <a16:creationId xmlns:a16="http://schemas.microsoft.com/office/drawing/2014/main" id="{9D48180E-27BC-4034-96E7-FF5466F20A6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38200" y="1407246"/>
            <a:ext cx="7848600" cy="4829313"/>
          </a:xfrm>
          <a:prstGeom prst="roundRect">
            <a:avLst>
              <a:gd name="adj" fmla="val 10278"/>
            </a:avLst>
          </a:prstGeom>
          <a:solidFill>
            <a:srgbClr val="FFFFFF">
              <a:alpha val="81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152400"/>
            <a:ext cx="6571343" cy="1049235"/>
          </a:xfrm>
        </p:spPr>
        <p:txBody>
          <a:bodyPr anchor="ctr">
            <a:noAutofit/>
          </a:bodyPr>
          <a:lstStyle>
            <a:lvl1pPr algn="ctr">
              <a:defRPr sz="4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4862" y="1441883"/>
            <a:ext cx="7848600" cy="4648198"/>
          </a:xfrm>
        </p:spPr>
        <p:txBody>
          <a:bodyPr anchor="t"/>
          <a:lstStyle>
            <a:lvl1pPr marL="0" indent="0">
              <a:buSzPct val="85000"/>
              <a:buFont typeface="Wingdings" panose="05000000000000000000" pitchFamily="2" charset="2"/>
              <a:buNone/>
              <a:defRPr sz="3200" b="1"/>
            </a:lvl1pPr>
            <a:lvl2pPr marL="457200" indent="-457200">
              <a:buSzPct val="85000"/>
              <a:buFont typeface="Wingdings" panose="05000000000000000000" pitchFamily="2" charset="2"/>
              <a:buChar char="v"/>
              <a:defRPr sz="3200"/>
            </a:lvl2pPr>
            <a:lvl3pPr marL="914400" indent="-457200">
              <a:buSzPct val="85000"/>
              <a:buFont typeface="Wingdings" panose="05000000000000000000" pitchFamily="2" charset="2"/>
              <a:buChar char="Ø"/>
              <a:defRPr sz="2800"/>
            </a:lvl3pPr>
            <a:lvl4pPr>
              <a:defRPr sz="2400"/>
            </a:lvl4pPr>
            <a:lvl5pPr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295400"/>
            <a:ext cx="6571343" cy="0"/>
          </a:xfrm>
          <a:prstGeom prst="line">
            <a:avLst/>
          </a:prstGeom>
          <a:ln w="7620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8909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1756130"/>
            <a:ext cx="5617002" cy="1887950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2" y="3806196"/>
            <a:ext cx="5617002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1443491" y="3804985"/>
            <a:ext cx="561700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6044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15">
            <a:extLst>
              <a:ext uri="{FF2B5EF4-FFF2-40B4-BE49-F238E27FC236}">
                <a16:creationId xmlns:a16="http://schemas.microsoft.com/office/drawing/2014/main" id="{EE19A50A-9EB5-4F1B-BA9A-36F0F62B06F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914401"/>
            <a:ext cx="9144000" cy="5943594"/>
          </a:xfrm>
          <a:prstGeom prst="roundRect">
            <a:avLst>
              <a:gd name="adj" fmla="val 10278"/>
            </a:avLst>
          </a:prstGeom>
          <a:solidFill>
            <a:srgbClr val="FFFFFF">
              <a:alpha val="81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" y="995819"/>
            <a:ext cx="4493182" cy="5862182"/>
          </a:xfrm>
        </p:spPr>
        <p:txBody>
          <a:bodyPr/>
          <a:lstStyle>
            <a:lvl1pPr marL="342900" indent="-342900">
              <a:buFont typeface="Wingdings" panose="05000000000000000000" pitchFamily="2" charset="2"/>
              <a:buChar char="v"/>
              <a:defRPr sz="2800"/>
            </a:lvl1pPr>
            <a:lvl2pPr marL="571500" indent="-228600">
              <a:buFont typeface="Wingdings" panose="05000000000000000000" pitchFamily="2" charset="2"/>
              <a:buChar char="§"/>
              <a:defRPr sz="2400"/>
            </a:lvl2pPr>
          </a:lstStyle>
          <a:p>
            <a:pPr lvl="0"/>
            <a:r>
              <a:rPr lang="en-US" dirty="0"/>
              <a:t>Click to edit Master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1132" y="995820"/>
            <a:ext cx="4492868" cy="5862180"/>
          </a:xfrm>
        </p:spPr>
        <p:txBody>
          <a:bodyPr/>
          <a:lstStyle>
            <a:lvl1pPr marL="342900" indent="-342900">
              <a:buFont typeface="Wingdings" panose="05000000000000000000" pitchFamily="2" charset="2"/>
              <a:buChar char="v"/>
              <a:defRPr sz="2800"/>
            </a:lvl1pPr>
            <a:lvl2pPr marL="571500" indent="-228600">
              <a:buFont typeface="Wingdings" panose="05000000000000000000" pitchFamily="2" charset="2"/>
              <a:buChar char="§"/>
              <a:defRPr sz="2400"/>
            </a:lvl2pPr>
          </a:lstStyle>
          <a:p>
            <a:pPr lvl="0"/>
            <a:r>
              <a:rPr lang="en-US" dirty="0"/>
              <a:t>Click to edit Master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33" name="Straight Connector 32"/>
          <p:cNvCxnSpPr>
            <a:cxnSpLocks/>
          </p:cNvCxnSpPr>
          <p:nvPr/>
        </p:nvCxnSpPr>
        <p:spPr>
          <a:xfrm flipV="1">
            <a:off x="76200" y="990593"/>
            <a:ext cx="9067800" cy="6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" name="Title 7">
            <a:extLst>
              <a:ext uri="{FF2B5EF4-FFF2-40B4-BE49-F238E27FC236}">
                <a16:creationId xmlns:a16="http://schemas.microsoft.com/office/drawing/2014/main" id="{1DCB1B12-CBF1-4987-B83B-DB77DB4D2B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3491" y="152401"/>
            <a:ext cx="6571343" cy="609600"/>
          </a:xfrm>
        </p:spPr>
        <p:txBody>
          <a:bodyPr/>
          <a:lstStyle/>
          <a:p>
            <a:r>
              <a:rPr lang="en-US" dirty="0"/>
              <a:t>Click to edit Master title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3A60F59-5B9E-42EE-8C64-BD3146487BCB}"/>
              </a:ext>
            </a:extLst>
          </p:cNvPr>
          <p:cNvCxnSpPr>
            <a:cxnSpLocks/>
          </p:cNvCxnSpPr>
          <p:nvPr userDrawn="1"/>
        </p:nvCxnSpPr>
        <p:spPr>
          <a:xfrm>
            <a:off x="4648200" y="990593"/>
            <a:ext cx="0" cy="6019801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1800324-6FF0-4412-A929-ECAB3BEF5911}"/>
              </a:ext>
            </a:extLst>
          </p:cNvPr>
          <p:cNvCxnSpPr>
            <a:cxnSpLocks/>
          </p:cNvCxnSpPr>
          <p:nvPr userDrawn="1"/>
        </p:nvCxnSpPr>
        <p:spPr>
          <a:xfrm>
            <a:off x="76200" y="990599"/>
            <a:ext cx="0" cy="6019801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6261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164"/>
            <a:ext cx="6571344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9550"/>
            <a:ext cx="312576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3491" y="2824270"/>
            <a:ext cx="3125766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9182" y="2023004"/>
            <a:ext cx="31256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89182" y="2821491"/>
            <a:ext cx="31256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106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1443491" y="111876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76200"/>
            <a:ext cx="6571343" cy="104923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5606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46003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76200"/>
            <a:ext cx="2819400" cy="2247117"/>
          </a:xfrm>
        </p:spPr>
        <p:txBody>
          <a:bodyPr wrap="square" anchor="b">
            <a:normAutofit/>
          </a:bodyPr>
          <a:lstStyle>
            <a:lvl1pPr algn="ctr">
              <a:defRPr sz="3200" b="0"/>
            </a:lvl1pPr>
          </a:lstStyle>
          <a:p>
            <a:r>
              <a:rPr lang="en-US" dirty="0"/>
              <a:t>Click to edit Master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90352" y="304825"/>
            <a:ext cx="5977448" cy="6096000"/>
          </a:xfrm>
        </p:spPr>
        <p:txBody>
          <a:bodyPr anchor="t"/>
          <a:lstStyle>
            <a:lvl1pPr marL="0" indent="0">
              <a:buSzPct val="85000"/>
              <a:buFont typeface="Wingdings" panose="05000000000000000000" pitchFamily="2" charset="2"/>
              <a:buNone/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-457200">
              <a:buSzPct val="85000"/>
              <a:buFont typeface="Wingdings" panose="05000000000000000000" pitchFamily="2" charset="2"/>
              <a:buChar char="v"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00100" indent="-342900">
              <a:buSzPct val="85000"/>
              <a:buFont typeface="Wingdings" panose="05000000000000000000" pitchFamily="2" charset="2"/>
              <a:buChar char="Ø"/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143000" indent="-342900">
              <a:buFont typeface="Wingdings" panose="05000000000000000000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" y="2401084"/>
            <a:ext cx="2819400" cy="3052589"/>
          </a:xfrm>
        </p:spPr>
        <p:txBody>
          <a:bodyPr anchor="ctr">
            <a:normAutofit/>
          </a:bodyPr>
          <a:lstStyle>
            <a:lvl1pPr marL="0" indent="0" algn="ctr">
              <a:buNone/>
              <a:defRPr sz="3600" b="1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7" name="Straight Connector 16"/>
          <p:cNvCxnSpPr>
            <a:cxnSpLocks/>
          </p:cNvCxnSpPr>
          <p:nvPr/>
        </p:nvCxnSpPr>
        <p:spPr>
          <a:xfrm>
            <a:off x="76200" y="2362200"/>
            <a:ext cx="289560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B9BB0B2-9D46-478B-8106-48F85D8C394E}"/>
              </a:ext>
            </a:extLst>
          </p:cNvPr>
          <p:cNvCxnSpPr>
            <a:cxnSpLocks/>
          </p:cNvCxnSpPr>
          <p:nvPr userDrawn="1"/>
        </p:nvCxnSpPr>
        <p:spPr>
          <a:xfrm>
            <a:off x="2971800" y="0"/>
            <a:ext cx="21176" cy="609600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2086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015734"/>
            <a:ext cx="9144000" cy="407952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1538" r="12500" b="-1538"/>
          <a:stretch/>
        </p:blipFill>
        <p:spPr>
          <a:xfrm>
            <a:off x="-1" y="6095253"/>
            <a:ext cx="9144001" cy="774727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0" y="6101127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3491" y="804520"/>
            <a:ext cx="6571343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5733"/>
            <a:ext cx="6571343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46542" y="330370"/>
            <a:ext cx="2368292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C39D0D-F4A6-4E82-847A-4ADB78DBE494}" type="datetimeFigureOut">
              <a:rPr lang="en-US" smtClean="0"/>
              <a:t>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3491" y="329308"/>
            <a:ext cx="403400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7725" y="798973"/>
            <a:ext cx="795746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CF18A540-D4C3-4404-B766-FF82EB74B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393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9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0DA2397-BC96-4333-B9E1-1061D1A455F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“Thoughts” from Philippians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D53E58-5E81-41A4-B363-F8E4A2AA773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4628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3F128BC-EFD9-41B4-B513-7B50904F13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Individual Thought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977A65E7-A31B-4390-BB98-62D467A197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Paul Identifies How Results are Achieved</a:t>
            </a:r>
          </a:p>
          <a:p>
            <a:pPr lvl="1"/>
            <a:r>
              <a:rPr lang="en-US" dirty="0"/>
              <a:t>2:13, For it is God which worketh in you</a:t>
            </a:r>
          </a:p>
          <a:p>
            <a:pPr lvl="2"/>
            <a:r>
              <a:rPr lang="en-US" dirty="0"/>
              <a:t>1:6, that he which hath begun a good work in you will perform it until the day of Jesus Christ </a:t>
            </a:r>
          </a:p>
          <a:p>
            <a:pPr lvl="1"/>
            <a:r>
              <a:rPr lang="en-US" dirty="0"/>
              <a:t>It is God</a:t>
            </a:r>
          </a:p>
          <a:p>
            <a:pPr lvl="2"/>
            <a:r>
              <a:rPr lang="en-US" dirty="0"/>
              <a:t>Divinity is capable</a:t>
            </a:r>
          </a:p>
          <a:p>
            <a:pPr lvl="2"/>
            <a:r>
              <a:rPr lang="en-US" dirty="0"/>
              <a:t>Divinity is qualified</a:t>
            </a:r>
          </a:p>
          <a:p>
            <a:pPr lvl="1"/>
            <a:r>
              <a:rPr lang="en-US" dirty="0"/>
              <a:t>Dependence on God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0F66B2B-D1B1-41C0-AE04-E4DE4B274119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Work Out Salvation</a:t>
            </a:r>
          </a:p>
        </p:txBody>
      </p:sp>
    </p:spTree>
    <p:extLst>
      <p:ext uri="{BB962C8B-B14F-4D97-AF65-F5344CB8AC3E}">
        <p14:creationId xmlns:p14="http://schemas.microsoft.com/office/powerpoint/2010/main" val="1302511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3F128BC-EFD9-41B4-B513-7B50904F13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Individual Thought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977A65E7-A31B-4390-BB98-62D467A197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God’s Will &amp; Pleasure </a:t>
            </a:r>
          </a:p>
          <a:p>
            <a:pPr lvl="1"/>
            <a:r>
              <a:rPr lang="en-US" dirty="0"/>
              <a:t>2:13, God’s will and do of his pleasure</a:t>
            </a:r>
          </a:p>
          <a:p>
            <a:pPr lvl="2"/>
            <a:r>
              <a:rPr lang="en-US" dirty="0"/>
              <a:t>I Cor 10:13, Protection</a:t>
            </a:r>
          </a:p>
          <a:p>
            <a:pPr lvl="2"/>
            <a:r>
              <a:rPr lang="en-US" dirty="0"/>
              <a:t>Rom 15:13, Now the God of hope fill you with all joy and peace </a:t>
            </a:r>
          </a:p>
          <a:p>
            <a:pPr lvl="2"/>
            <a:r>
              <a:rPr lang="en-US" dirty="0"/>
              <a:t>Heb 13:20-21, Now the God of peace, … Make you perfect in every good work to do his will, working in you that which is well pleasing in his sight</a:t>
            </a:r>
          </a:p>
          <a:p>
            <a:pPr lvl="2"/>
            <a:r>
              <a:rPr lang="en-US" dirty="0"/>
              <a:t>Heb 12:5-11, correction and Chastisement </a:t>
            </a:r>
          </a:p>
          <a:p>
            <a:pPr lvl="2"/>
            <a:endParaRPr lang="en-US" dirty="0"/>
          </a:p>
          <a:p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0F66B2B-D1B1-41C0-AE04-E4DE4B274119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Work Out Salvation</a:t>
            </a:r>
          </a:p>
        </p:txBody>
      </p:sp>
    </p:spTree>
    <p:extLst>
      <p:ext uri="{BB962C8B-B14F-4D97-AF65-F5344CB8AC3E}">
        <p14:creationId xmlns:p14="http://schemas.microsoft.com/office/powerpoint/2010/main" val="2868674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3F128BC-EFD9-41B4-B513-7B50904F13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Individual Thought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977A65E7-A31B-4390-BB98-62D467A197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Paul’s Concern and Love for Christians</a:t>
            </a:r>
          </a:p>
          <a:p>
            <a:pPr lvl="1"/>
            <a:r>
              <a:rPr lang="en-US" dirty="0"/>
              <a:t>Phil 1:3-11, Paul’s heartache and efforts</a:t>
            </a:r>
          </a:p>
          <a:p>
            <a:pPr lvl="2"/>
            <a:r>
              <a:rPr lang="en-US" dirty="0"/>
              <a:t>Similar statements for other churches where he worked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0F66B2B-D1B1-41C0-AE04-E4DE4B274119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Work Out Salvation</a:t>
            </a:r>
          </a:p>
        </p:txBody>
      </p:sp>
    </p:spTree>
    <p:extLst>
      <p:ext uri="{BB962C8B-B14F-4D97-AF65-F5344CB8AC3E}">
        <p14:creationId xmlns:p14="http://schemas.microsoft.com/office/powerpoint/2010/main" val="3875735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3F128BC-EFD9-41B4-B513-7B50904F13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Individual Thought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977A65E7-A31B-4390-BB98-62D467A197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Paul’s Concern and Love for Local Churches</a:t>
            </a:r>
          </a:p>
          <a:p>
            <a:pPr lvl="1"/>
            <a:r>
              <a:rPr lang="en-US" dirty="0"/>
              <a:t>Acts 14:19-23, churches of Galatia</a:t>
            </a:r>
          </a:p>
          <a:p>
            <a:pPr lvl="2"/>
            <a:r>
              <a:rPr lang="en-US" dirty="0"/>
              <a:t>Vs. 23, Paul ordained elders in every church</a:t>
            </a:r>
          </a:p>
          <a:p>
            <a:pPr lvl="2"/>
            <a:r>
              <a:rPr lang="en-US" dirty="0"/>
              <a:t>Vs. 23, Paul left them to the Lord</a:t>
            </a:r>
          </a:p>
          <a:p>
            <a:pPr lvl="2"/>
            <a:r>
              <a:rPr lang="en-US" dirty="0"/>
              <a:t>1 Pet 5:2, elders oversee the local church </a:t>
            </a:r>
          </a:p>
          <a:p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0F66B2B-D1B1-41C0-AE04-E4DE4B274119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Work Out Salvation</a:t>
            </a:r>
          </a:p>
        </p:txBody>
      </p:sp>
    </p:spTree>
    <p:extLst>
      <p:ext uri="{BB962C8B-B14F-4D97-AF65-F5344CB8AC3E}">
        <p14:creationId xmlns:p14="http://schemas.microsoft.com/office/powerpoint/2010/main" val="3679198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3F128BC-EFD9-41B4-B513-7B50904F13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dirty="0"/>
            </a:br>
            <a:r>
              <a:rPr lang="en-US" dirty="0"/>
              <a:t>Summary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3F556E9-90A7-4885-BA35-5479634E82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1"/>
            <a:r>
              <a:rPr lang="en-US" dirty="0"/>
              <a:t>Philippian Christian Response to The Gospel</a:t>
            </a:r>
          </a:p>
          <a:p>
            <a:pPr lvl="1"/>
            <a:r>
              <a:rPr lang="en-US" dirty="0"/>
              <a:t>Paul Assigns Accountability</a:t>
            </a:r>
          </a:p>
          <a:p>
            <a:pPr lvl="1"/>
            <a:r>
              <a:rPr lang="en-US" dirty="0"/>
              <a:t>Paul Identifies the Effort</a:t>
            </a:r>
          </a:p>
          <a:p>
            <a:pPr lvl="1"/>
            <a:r>
              <a:rPr lang="en-US" dirty="0"/>
              <a:t>Paul Identifies How Results are Achieved</a:t>
            </a:r>
          </a:p>
          <a:p>
            <a:pPr lvl="2"/>
            <a:r>
              <a:rPr lang="en-US" dirty="0"/>
              <a:t>God’s Will &amp; Pleasure </a:t>
            </a:r>
          </a:p>
          <a:p>
            <a:pPr lvl="1"/>
            <a:r>
              <a:rPr lang="en-US" dirty="0"/>
              <a:t>Paul’s Concern and Love for Christians</a:t>
            </a:r>
          </a:p>
          <a:p>
            <a:pPr lvl="1"/>
            <a:r>
              <a:rPr lang="en-US" dirty="0"/>
              <a:t>Paul’s Concern and Love for Local Churches</a:t>
            </a:r>
          </a:p>
        </p:txBody>
      </p:sp>
    </p:spTree>
    <p:extLst>
      <p:ext uri="{BB962C8B-B14F-4D97-AF65-F5344CB8AC3E}">
        <p14:creationId xmlns:p14="http://schemas.microsoft.com/office/powerpoint/2010/main" val="889346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3F128BC-EFD9-41B4-B513-7B50904F13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dirty="0"/>
            </a:br>
            <a:r>
              <a:rPr lang="en-US" dirty="0"/>
              <a:t>Lessons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3F556E9-90A7-4885-BA35-5479634E82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Individual Accountability</a:t>
            </a:r>
          </a:p>
          <a:p>
            <a:r>
              <a:rPr lang="en-US" dirty="0"/>
              <a:t>Reliance on God</a:t>
            </a:r>
          </a:p>
          <a:p>
            <a:r>
              <a:rPr lang="en-US" dirty="0"/>
              <a:t>All Aspects of Christianity </a:t>
            </a:r>
          </a:p>
          <a:p>
            <a:pPr lvl="1"/>
            <a:r>
              <a:rPr lang="en-US" dirty="0"/>
              <a:t>Christian</a:t>
            </a:r>
          </a:p>
          <a:p>
            <a:pPr lvl="1"/>
            <a:r>
              <a:rPr lang="en-US" dirty="0"/>
              <a:t>Church</a:t>
            </a:r>
          </a:p>
          <a:p>
            <a:pPr lvl="1"/>
            <a:r>
              <a:rPr lang="en-US" dirty="0"/>
              <a:t>Family</a:t>
            </a:r>
          </a:p>
          <a:p>
            <a:pPr lvl="2"/>
            <a:r>
              <a:rPr lang="en-US" dirty="0"/>
              <a:t>Same reasoning can be applied to the Family </a:t>
            </a:r>
          </a:p>
        </p:txBody>
      </p:sp>
    </p:spTree>
    <p:extLst>
      <p:ext uri="{BB962C8B-B14F-4D97-AF65-F5344CB8AC3E}">
        <p14:creationId xmlns:p14="http://schemas.microsoft.com/office/powerpoint/2010/main" val="1640228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9FB6FEB-FEF2-45CB-9619-70B5FDBFB9B3}"/>
              </a:ext>
            </a:extLst>
          </p:cNvPr>
          <p:cNvSpPr txBox="1"/>
          <p:nvPr/>
        </p:nvSpPr>
        <p:spPr>
          <a:xfrm>
            <a:off x="-114300" y="0"/>
            <a:ext cx="9372600" cy="10156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softEdge rad="1143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Arial" panose="020B0604020202020204" pitchFamily="34" charset="0"/>
                <a:cs typeface="Arial" panose="020B0604020202020204" pitchFamily="34" charset="0"/>
              </a:rPr>
              <a:t>Faith in God &amp; His Way</a:t>
            </a:r>
            <a:endParaRPr lang="en-US" sz="16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47311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AB7A66-B4F9-4CC9-B911-701C1ECCC70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Mind – </a:t>
            </a:r>
            <a:r>
              <a:rPr lang="en-US" dirty="0" err="1"/>
              <a:t>phroneo</a:t>
            </a:r>
            <a:r>
              <a:rPr lang="en-US" dirty="0"/>
              <a:t>̄ – 11x</a:t>
            </a:r>
          </a:p>
          <a:p>
            <a:pPr lvl="1"/>
            <a:r>
              <a:rPr lang="en-US" dirty="0"/>
              <a:t>Strong’s, to exercise the mind,</a:t>
            </a:r>
          </a:p>
          <a:p>
            <a:r>
              <a:rPr lang="en-US" dirty="0"/>
              <a:t>Mind – </a:t>
            </a:r>
            <a:r>
              <a:rPr lang="en-US" dirty="0" err="1"/>
              <a:t>noēma</a:t>
            </a:r>
            <a:r>
              <a:rPr lang="en-US" dirty="0"/>
              <a:t> – 6x</a:t>
            </a:r>
          </a:p>
          <a:p>
            <a:pPr lvl="1"/>
            <a:r>
              <a:rPr lang="en-US" dirty="0"/>
              <a:t>Strong’s, the intellect, disposition, mind, thought.</a:t>
            </a:r>
          </a:p>
          <a:p>
            <a:r>
              <a:rPr lang="en-US" dirty="0"/>
              <a:t>Like mind – </a:t>
            </a:r>
            <a:r>
              <a:rPr lang="en-US" dirty="0" err="1"/>
              <a:t>isopsuchos</a:t>
            </a:r>
            <a:r>
              <a:rPr lang="en-US" dirty="0"/>
              <a:t>–1x</a:t>
            </a:r>
          </a:p>
          <a:p>
            <a:pPr lvl="1"/>
            <a:r>
              <a:rPr lang="en-US" dirty="0"/>
              <a:t>Strong’s, of similar spirit: - likeminded.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522585B-3744-4652-B878-53EE99511EF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Count – </a:t>
            </a:r>
            <a:r>
              <a:rPr lang="en-US" dirty="0" err="1"/>
              <a:t>logizomai</a:t>
            </a:r>
            <a:r>
              <a:rPr lang="en-US" dirty="0"/>
              <a:t> – 2x</a:t>
            </a:r>
          </a:p>
          <a:p>
            <a:pPr lvl="1"/>
            <a:r>
              <a:rPr lang="en-US" dirty="0"/>
              <a:t>Strong’s, to take an inventory, that is, estimate</a:t>
            </a:r>
          </a:p>
          <a:p>
            <a:r>
              <a:rPr lang="en-US" dirty="0"/>
              <a:t>Count – </a:t>
            </a:r>
            <a:r>
              <a:rPr lang="en-US" dirty="0" err="1"/>
              <a:t>hēgeomai</a:t>
            </a:r>
            <a:r>
              <a:rPr lang="en-US" dirty="0"/>
              <a:t> – 6x</a:t>
            </a:r>
          </a:p>
          <a:p>
            <a:pPr lvl="1"/>
            <a:r>
              <a:rPr lang="en-US" dirty="0"/>
              <a:t>Strong’s, figuratively to deem, that is, consider</a:t>
            </a:r>
          </a:p>
          <a:p>
            <a:r>
              <a:rPr lang="en-US" dirty="0"/>
              <a:t>Careful – </a:t>
            </a:r>
            <a:r>
              <a:rPr lang="en-US" dirty="0" err="1"/>
              <a:t>merimnao</a:t>
            </a:r>
            <a:r>
              <a:rPr lang="en-US" dirty="0"/>
              <a:t>̄ – 2x</a:t>
            </a:r>
          </a:p>
          <a:p>
            <a:pPr lvl="1"/>
            <a:r>
              <a:rPr lang="en-US" dirty="0"/>
              <a:t>Strong’s, to be anxious about, take thought.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6F8A25A4-AFCD-469A-95F9-60D31A5C4F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“Thoughts” From Philippians </a:t>
            </a:r>
          </a:p>
        </p:txBody>
      </p:sp>
    </p:spTree>
    <p:extLst>
      <p:ext uri="{BB962C8B-B14F-4D97-AF65-F5344CB8AC3E}">
        <p14:creationId xmlns:p14="http://schemas.microsoft.com/office/powerpoint/2010/main" val="27465089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F8A25A4-AFCD-469A-95F9-60D31A5C4F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“Thoughts” From Philippians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AB7A66-B4F9-4CC9-B911-701C1ECCC7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1:3-18, Paul’s Thoughts for them</a:t>
            </a:r>
          </a:p>
          <a:p>
            <a:pPr lvl="1"/>
            <a:r>
              <a:rPr lang="en-US" dirty="0"/>
              <a:t>Greatly Appreciated</a:t>
            </a:r>
          </a:p>
          <a:p>
            <a:r>
              <a:rPr lang="en-US" dirty="0"/>
              <a:t>1:19-26, Paul’s Thoughts of his Circumstances</a:t>
            </a:r>
          </a:p>
          <a:p>
            <a:pPr lvl="1"/>
            <a:r>
              <a:rPr lang="en-US" dirty="0"/>
              <a:t>Ready to go or stay</a:t>
            </a:r>
          </a:p>
          <a:p>
            <a:r>
              <a:rPr lang="en-US" dirty="0"/>
              <a:t>1:27-2:1-11, Same Thought as Jesus </a:t>
            </a:r>
          </a:p>
          <a:p>
            <a:pPr lvl="1"/>
            <a:r>
              <a:rPr lang="en-US" dirty="0"/>
              <a:t>Humble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75378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F8A25A4-AFCD-469A-95F9-60D31A5C4F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“Thoughts” From Philippians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AB7A66-B4F9-4CC9-B911-701C1ECCC7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2:12-13, Independent Thought</a:t>
            </a:r>
          </a:p>
          <a:p>
            <a:pPr lvl="1"/>
            <a:r>
              <a:rPr lang="en-US" dirty="0"/>
              <a:t>Personal Accountability</a:t>
            </a:r>
          </a:p>
          <a:p>
            <a:r>
              <a:rPr lang="en-US" dirty="0"/>
              <a:t>2:14-18, Encouraging Thought (Light)</a:t>
            </a:r>
          </a:p>
          <a:p>
            <a:pPr lvl="1"/>
            <a:r>
              <a:rPr lang="en-US" dirty="0"/>
              <a:t>not murmuring and disputing (Darkness)</a:t>
            </a:r>
          </a:p>
          <a:p>
            <a:r>
              <a:rPr lang="en-US" dirty="0"/>
              <a:t>2:19-3:21, Christian Doctrine Thought</a:t>
            </a:r>
          </a:p>
          <a:p>
            <a:pPr lvl="1"/>
            <a:r>
              <a:rPr lang="en-US" dirty="0"/>
              <a:t>not Judaizer</a:t>
            </a:r>
          </a:p>
          <a:p>
            <a:r>
              <a:rPr lang="en-US" dirty="0"/>
              <a:t>4:1-19, Joyful and Virtuous Thought </a:t>
            </a:r>
          </a:p>
          <a:p>
            <a:pPr lvl="1"/>
            <a:r>
              <a:rPr lang="en-US" dirty="0"/>
              <a:t>not anxious (burdens)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10541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8000585-2D73-4CC5-B353-2013C1923976}"/>
              </a:ext>
            </a:extLst>
          </p:cNvPr>
          <p:cNvSpPr txBox="1"/>
          <p:nvPr/>
        </p:nvSpPr>
        <p:spPr>
          <a:xfrm>
            <a:off x="1905000" y="6062014"/>
            <a:ext cx="5715000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softEdge rad="1143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Phil 2:12-13</a:t>
            </a:r>
          </a:p>
        </p:txBody>
      </p:sp>
    </p:spTree>
    <p:extLst>
      <p:ext uri="{BB962C8B-B14F-4D97-AF65-F5344CB8AC3E}">
        <p14:creationId xmlns:p14="http://schemas.microsoft.com/office/powerpoint/2010/main" val="31349535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3F128BC-EFD9-41B4-B513-7B50904F13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Individual Thought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977A65E7-A31B-4390-BB98-62D467A197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Philippian Christians</a:t>
            </a:r>
          </a:p>
          <a:p>
            <a:pPr lvl="1"/>
            <a:r>
              <a:rPr lang="en-US" dirty="0"/>
              <a:t>They accepted Paul’s message</a:t>
            </a:r>
          </a:p>
          <a:p>
            <a:pPr lvl="2"/>
            <a:r>
              <a:rPr lang="en-US" dirty="0"/>
              <a:t>1:5, For your fellowship in the gospel from the first day until now</a:t>
            </a:r>
          </a:p>
          <a:p>
            <a:pPr lvl="1"/>
            <a:r>
              <a:rPr lang="en-US" dirty="0"/>
              <a:t>Paul’s absence would require more effort</a:t>
            </a:r>
          </a:p>
          <a:p>
            <a:pPr lvl="2"/>
            <a:r>
              <a:rPr lang="en-US" dirty="0"/>
              <a:t>3:1-21, warning of Judaizes</a:t>
            </a:r>
          </a:p>
          <a:p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0F66B2B-D1B1-41C0-AE04-E4DE4B274119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Work Out Salvation</a:t>
            </a:r>
          </a:p>
        </p:txBody>
      </p:sp>
    </p:spTree>
    <p:extLst>
      <p:ext uri="{BB962C8B-B14F-4D97-AF65-F5344CB8AC3E}">
        <p14:creationId xmlns:p14="http://schemas.microsoft.com/office/powerpoint/2010/main" val="1421080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3F128BC-EFD9-41B4-B513-7B50904F13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Individual Thought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977A65E7-A31B-4390-BB98-62D467A197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Paul Assigns Accountability</a:t>
            </a:r>
          </a:p>
          <a:p>
            <a:pPr lvl="1"/>
            <a:r>
              <a:rPr lang="en-US" dirty="0"/>
              <a:t>2:12, Workout your Own Salvation</a:t>
            </a:r>
          </a:p>
          <a:p>
            <a:pPr lvl="2"/>
            <a:r>
              <a:rPr lang="en-US" dirty="0"/>
              <a:t>I Jn 4:1, Try the spirits </a:t>
            </a:r>
          </a:p>
          <a:p>
            <a:pPr lvl="2"/>
            <a:r>
              <a:rPr lang="en-US" dirty="0"/>
              <a:t>I Thes 5:19-21, prove all things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0F66B2B-D1B1-41C0-AE04-E4DE4B274119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Work Out Salvation</a:t>
            </a:r>
          </a:p>
        </p:txBody>
      </p:sp>
    </p:spTree>
    <p:extLst>
      <p:ext uri="{BB962C8B-B14F-4D97-AF65-F5344CB8AC3E}">
        <p14:creationId xmlns:p14="http://schemas.microsoft.com/office/powerpoint/2010/main" val="3986414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3F128BC-EFD9-41B4-B513-7B50904F13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Individual Thought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977A65E7-A31B-4390-BB98-62D467A197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Paul Identifies the Effort</a:t>
            </a:r>
          </a:p>
          <a:p>
            <a:pPr lvl="1"/>
            <a:r>
              <a:rPr lang="en-US" dirty="0"/>
              <a:t>2:12, with fear and trembling</a:t>
            </a:r>
          </a:p>
          <a:p>
            <a:pPr lvl="2"/>
            <a:r>
              <a:rPr lang="en-US" dirty="0"/>
              <a:t>Vincent, serious caution</a:t>
            </a:r>
          </a:p>
          <a:p>
            <a:pPr lvl="2"/>
            <a:r>
              <a:rPr lang="en-US" dirty="0"/>
              <a:t>Albert Barns, with that kind of anxiety which one has who feels that he has an important interest at stake, and that he is in danger of losing it</a:t>
            </a:r>
          </a:p>
          <a:p>
            <a:pPr lvl="2"/>
            <a:r>
              <a:rPr lang="en-US" dirty="0"/>
              <a:t>Reverence and Awe</a:t>
            </a:r>
          </a:p>
          <a:p>
            <a:pPr lvl="1"/>
            <a:r>
              <a:rPr lang="en-US" dirty="0"/>
              <a:t>Eph 6:5, Same as servant to master</a:t>
            </a:r>
          </a:p>
          <a:p>
            <a:pPr lvl="1"/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0F66B2B-D1B1-41C0-AE04-E4DE4B274119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Work Out Salvation</a:t>
            </a:r>
          </a:p>
        </p:txBody>
      </p:sp>
    </p:spTree>
    <p:extLst>
      <p:ext uri="{BB962C8B-B14F-4D97-AF65-F5344CB8AC3E}">
        <p14:creationId xmlns:p14="http://schemas.microsoft.com/office/powerpoint/2010/main" val="4145484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3F128BC-EFD9-41B4-B513-7B50904F13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Individual Thought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977A65E7-A31B-4390-BB98-62D467A197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Paul Identifies How Results are Achieved</a:t>
            </a:r>
          </a:p>
          <a:p>
            <a:pPr lvl="1"/>
            <a:r>
              <a:rPr lang="en-US" dirty="0"/>
              <a:t>2:13, For it is God which worketh in you</a:t>
            </a:r>
          </a:p>
          <a:p>
            <a:pPr lvl="2"/>
            <a:r>
              <a:rPr lang="en-US" dirty="0"/>
              <a:t>1:6, he which hath begun a good work in you will perform it…</a:t>
            </a:r>
          </a:p>
          <a:p>
            <a:pPr lvl="2"/>
            <a:r>
              <a:rPr lang="en-US" dirty="0"/>
              <a:t>Not Paul</a:t>
            </a:r>
          </a:p>
          <a:p>
            <a:pPr lvl="2"/>
            <a:r>
              <a:rPr lang="en-US" dirty="0"/>
              <a:t>Not another apostles/minister</a:t>
            </a:r>
          </a:p>
          <a:p>
            <a:pPr lvl="2"/>
            <a:r>
              <a:rPr lang="en-US" dirty="0"/>
              <a:t>Not the Church (qualify)</a:t>
            </a:r>
          </a:p>
          <a:p>
            <a:pPr lvl="2"/>
            <a:r>
              <a:rPr lang="en-US" dirty="0"/>
              <a:t>Not an Angel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0F66B2B-D1B1-41C0-AE04-E4DE4B274119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Work Out Salvation</a:t>
            </a:r>
          </a:p>
        </p:txBody>
      </p:sp>
    </p:spTree>
    <p:extLst>
      <p:ext uri="{BB962C8B-B14F-4D97-AF65-F5344CB8AC3E}">
        <p14:creationId xmlns:p14="http://schemas.microsoft.com/office/powerpoint/2010/main" val="524115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504</TotalTime>
  <Words>781</Words>
  <Application>Microsoft Office PowerPoint</Application>
  <PresentationFormat>On-screen Show (4:3)</PresentationFormat>
  <Paragraphs>127</Paragraphs>
  <Slides>16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Gill Sans MT</vt:lpstr>
      <vt:lpstr>Wingdings</vt:lpstr>
      <vt:lpstr>Gallery</vt:lpstr>
      <vt:lpstr>“Thoughts” from Philippians</vt:lpstr>
      <vt:lpstr>“Thoughts” From Philippians </vt:lpstr>
      <vt:lpstr>“Thoughts” From Philippians </vt:lpstr>
      <vt:lpstr>“Thoughts” From Philippians </vt:lpstr>
      <vt:lpstr>PowerPoint Presentation</vt:lpstr>
      <vt:lpstr>Individual Thought</vt:lpstr>
      <vt:lpstr>Individual Thought</vt:lpstr>
      <vt:lpstr>Individual Thought</vt:lpstr>
      <vt:lpstr>Individual Thought</vt:lpstr>
      <vt:lpstr>Individual Thought</vt:lpstr>
      <vt:lpstr>Individual Thought</vt:lpstr>
      <vt:lpstr>Individual Thought</vt:lpstr>
      <vt:lpstr>Individual Thought</vt:lpstr>
      <vt:lpstr> Summary</vt:lpstr>
      <vt:lpstr> Lessons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Unity</dc:title>
  <dc:creator>Ross U Ward</dc:creator>
  <cp:lastModifiedBy>Ross Ward</cp:lastModifiedBy>
  <cp:revision>194</cp:revision>
  <dcterms:created xsi:type="dcterms:W3CDTF">2012-02-17T02:53:15Z</dcterms:created>
  <dcterms:modified xsi:type="dcterms:W3CDTF">2020-02-23T19:51:03Z</dcterms:modified>
</cp:coreProperties>
</file>