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98" r:id="rId2"/>
    <p:sldId id="282" r:id="rId3"/>
    <p:sldId id="297" r:id="rId4"/>
    <p:sldId id="296" r:id="rId5"/>
    <p:sldId id="256" r:id="rId6"/>
    <p:sldId id="289" r:id="rId7"/>
    <p:sldId id="293" r:id="rId8"/>
    <p:sldId id="290" r:id="rId9"/>
    <p:sldId id="291" r:id="rId10"/>
    <p:sldId id="299" r:id="rId11"/>
    <p:sldId id="292" r:id="rId12"/>
    <p:sldId id="294" r:id="rId13"/>
    <p:sldId id="295" r:id="rId14"/>
    <p:sldId id="265" r:id="rId15"/>
    <p:sldId id="281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34" autoAdjust="0"/>
  </p:normalViewPr>
  <p:slideViewPr>
    <p:cSldViewPr>
      <p:cViewPr varScale="1">
        <p:scale>
          <a:sx n="78" d="100"/>
          <a:sy n="78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16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8AE7BB-ECA9-449F-82B8-D216F7884A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DE2DB8-674B-4EA5-8D6F-8D07D0C03F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56E7D-CD30-4DBC-B55A-29FF790F4E2F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0EBAA7-2708-4971-9B70-8DE405DED6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E0FF4-8FBC-4B40-A0D1-7607FF6340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F9237-8DC5-4E10-ABD4-32C41B9A0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83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BAD25-6F4A-4D17-BCA0-B26B1410ED1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1A9F6-3DA7-4E13-B51C-5D59D5082A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1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36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11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3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00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7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No person is ever instructed to pray to an apostle, angel, or other being. Only divinity.  </a:t>
            </a:r>
          </a:p>
          <a:p>
            <a:pPr lvl="0"/>
            <a:r>
              <a:rPr lang="en-US" dirty="0"/>
              <a:t>In the church the Elders have some accountability; here they had elders and deacons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36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No person is ever instructed to pray to an apostle, angel, or other being. Only divinity.  </a:t>
            </a:r>
          </a:p>
          <a:p>
            <a:pPr lvl="0"/>
            <a:r>
              <a:rPr lang="en-US" dirty="0"/>
              <a:t>In the church the Elders have some accountability; here they had elders and deacons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8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00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does not mean he does not love them; that he wants them to fail. On the contrary; it is the only way they can succeed!!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16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Turns the care of the churches over to God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It does not mean he does not love them; that he wants them to fail. On the contrary; it is the only way they can succeed!!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12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91A9F6-3DA7-4E13-B51C-5D59D5082AC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8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4FA19C9-C55D-4AC6-AC56-AF2C5C00E6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714018"/>
            <a:ext cx="7848600" cy="61439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52600"/>
          </a:xfrm>
        </p:spPr>
        <p:txBody>
          <a:bodyPr bIns="0"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1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standing in front of a computer&#10;&#10;Description automatically generated">
            <a:extLst>
              <a:ext uri="{FF2B5EF4-FFF2-40B4-BE49-F238E27FC236}">
                <a16:creationId xmlns:a16="http://schemas.microsoft.com/office/drawing/2014/main" id="{158D9114-E164-4975-8976-21027F45A1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81" r="7616"/>
          <a:stretch/>
        </p:blipFill>
        <p:spPr>
          <a:xfrm>
            <a:off x="0" y="0"/>
            <a:ext cx="92202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41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5">
            <a:extLst>
              <a:ext uri="{FF2B5EF4-FFF2-40B4-BE49-F238E27FC236}">
                <a16:creationId xmlns:a16="http://schemas.microsoft.com/office/drawing/2014/main" id="{9D48180E-27BC-4034-96E7-FF5466F20A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200" y="1407246"/>
            <a:ext cx="7848600" cy="4829313"/>
          </a:xfrm>
          <a:prstGeom prst="roundRect">
            <a:avLst>
              <a:gd name="adj" fmla="val 10278"/>
            </a:avLst>
          </a:prstGeom>
          <a:solidFill>
            <a:srgbClr val="FFFFFF">
              <a:alpha val="81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52400"/>
            <a:ext cx="6571343" cy="1049235"/>
          </a:xfrm>
        </p:spPr>
        <p:txBody>
          <a:bodyPr anchor="ctr">
            <a:noAutofit/>
          </a:bodyPr>
          <a:lstStyle>
            <a:lvl1pPr algn="ctr">
              <a:defRPr sz="4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862" y="1441883"/>
            <a:ext cx="7848600" cy="4648198"/>
          </a:xfrm>
        </p:spPr>
        <p:txBody>
          <a:bodyPr anchor="t"/>
          <a:lstStyle>
            <a:lvl1pPr marL="0" indent="0">
              <a:buSzPct val="85000"/>
              <a:buFont typeface="Wingdings" panose="05000000000000000000" pitchFamily="2" charset="2"/>
              <a:buNone/>
              <a:defRPr sz="3200" b="1"/>
            </a:lvl1pPr>
            <a:lvl2pPr marL="457200" indent="-457200">
              <a:buSzPct val="85000"/>
              <a:buFont typeface="Wingdings" panose="05000000000000000000" pitchFamily="2" charset="2"/>
              <a:buChar char="v"/>
              <a:defRPr sz="3200"/>
            </a:lvl2pPr>
            <a:lvl3pPr marL="914400" indent="-457200">
              <a:buSzPct val="85000"/>
              <a:buFont typeface="Wingdings" panose="05000000000000000000" pitchFamily="2" charset="2"/>
              <a:buChar char="Ø"/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295400"/>
            <a:ext cx="6571343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90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04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5">
            <a:extLst>
              <a:ext uri="{FF2B5EF4-FFF2-40B4-BE49-F238E27FC236}">
                <a16:creationId xmlns:a16="http://schemas.microsoft.com/office/drawing/2014/main" id="{EE19A50A-9EB5-4F1B-BA9A-36F0F62B0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914401"/>
            <a:ext cx="9144000" cy="5943594"/>
          </a:xfrm>
          <a:prstGeom prst="roundRect">
            <a:avLst>
              <a:gd name="adj" fmla="val 10278"/>
            </a:avLst>
          </a:prstGeom>
          <a:solidFill>
            <a:srgbClr val="FFFFFF">
              <a:alpha val="81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995819"/>
            <a:ext cx="4493182" cy="5862182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v"/>
              <a:defRPr sz="2800"/>
            </a:lvl1pPr>
            <a:lvl2pPr marL="571500" indent="-228600">
              <a:buFont typeface="Wingdings" panose="05000000000000000000" pitchFamily="2" charset="2"/>
              <a:buChar char="§"/>
              <a:defRPr sz="2400"/>
            </a:lvl2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132" y="995820"/>
            <a:ext cx="4492868" cy="586218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v"/>
              <a:defRPr sz="2800"/>
            </a:lvl1pPr>
            <a:lvl2pPr marL="571500" indent="-228600">
              <a:buFont typeface="Wingdings" panose="05000000000000000000" pitchFamily="2" charset="2"/>
              <a:buChar char="§"/>
              <a:defRPr sz="2400"/>
            </a:lvl2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 flipV="1">
            <a:off x="76200" y="990593"/>
            <a:ext cx="9067800" cy="6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itle 7">
            <a:extLst>
              <a:ext uri="{FF2B5EF4-FFF2-40B4-BE49-F238E27FC236}">
                <a16:creationId xmlns:a16="http://schemas.microsoft.com/office/drawing/2014/main" id="{1DCB1B12-CBF1-4987-B83B-DB77DB4D2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1" y="152401"/>
            <a:ext cx="6571343" cy="609600"/>
          </a:xfrm>
        </p:spPr>
        <p:txBody>
          <a:bodyPr/>
          <a:lstStyle/>
          <a:p>
            <a:r>
              <a:rPr lang="en-US" dirty="0"/>
              <a:t>Click to edit Master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3A60F59-5B9E-42EE-8C64-BD3146487BCB}"/>
              </a:ext>
            </a:extLst>
          </p:cNvPr>
          <p:cNvCxnSpPr>
            <a:cxnSpLocks/>
          </p:cNvCxnSpPr>
          <p:nvPr userDrawn="1"/>
        </p:nvCxnSpPr>
        <p:spPr>
          <a:xfrm>
            <a:off x="4648200" y="990593"/>
            <a:ext cx="0" cy="6019801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1800324-6FF0-4412-A929-ECAB3BEF5911}"/>
              </a:ext>
            </a:extLst>
          </p:cNvPr>
          <p:cNvCxnSpPr>
            <a:cxnSpLocks/>
          </p:cNvCxnSpPr>
          <p:nvPr userDrawn="1"/>
        </p:nvCxnSpPr>
        <p:spPr>
          <a:xfrm>
            <a:off x="76200" y="990599"/>
            <a:ext cx="0" cy="6019801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2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0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11876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76200"/>
            <a:ext cx="6571343" cy="1049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60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600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2819400" cy="2247117"/>
          </a:xfrm>
        </p:spPr>
        <p:txBody>
          <a:bodyPr wrap="square" anchor="b">
            <a:normAutofit/>
          </a:bodyPr>
          <a:lstStyle>
            <a:lvl1pPr algn="ctr">
              <a:defRPr sz="3200" b="0"/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352" y="304825"/>
            <a:ext cx="5977448" cy="6096000"/>
          </a:xfrm>
        </p:spPr>
        <p:txBody>
          <a:bodyPr anchor="t"/>
          <a:lstStyle>
            <a:lvl1pPr marL="0" indent="0">
              <a:buSzPct val="85000"/>
              <a:buFont typeface="Wingdings" panose="05000000000000000000" pitchFamily="2" charset="2"/>
              <a:buNone/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457200">
              <a:buSzPct val="85000"/>
              <a:buFont typeface="Wingdings" panose="05000000000000000000" pitchFamily="2" charset="2"/>
              <a:buChar char="v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0100" indent="-342900">
              <a:buSzPct val="85000"/>
              <a:buFont typeface="Wingdings" panose="05000000000000000000" pitchFamily="2" charset="2"/>
              <a:buChar char="Ø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430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401084"/>
            <a:ext cx="2819400" cy="30525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b="1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76200" y="2362200"/>
            <a:ext cx="289560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9BB0B2-9D46-478B-8106-48F85D8C394E}"/>
              </a:ext>
            </a:extLst>
          </p:cNvPr>
          <p:cNvCxnSpPr>
            <a:cxnSpLocks/>
          </p:cNvCxnSpPr>
          <p:nvPr userDrawn="1"/>
        </p:nvCxnSpPr>
        <p:spPr>
          <a:xfrm>
            <a:off x="2971800" y="0"/>
            <a:ext cx="21176" cy="60960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08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9D0D-F4A6-4E82-847A-4ADB78DBE494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F18A540-D4C3-4404-B766-FF82EB74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9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9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DA2397-BC96-4333-B9E1-1061D1A45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“Thoughts” from Philippians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53E58-5E81-41A4-B363-F8E4A2AA77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62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 Identifies How Results are Achieved</a:t>
            </a:r>
          </a:p>
          <a:p>
            <a:pPr lvl="1"/>
            <a:r>
              <a:rPr lang="en-US" dirty="0"/>
              <a:t>2:13, For it is God which worketh in you</a:t>
            </a:r>
          </a:p>
          <a:p>
            <a:pPr lvl="2"/>
            <a:r>
              <a:rPr lang="en-US" dirty="0"/>
              <a:t>1:6, that he which hath begun a good work in you will perform it until the day of Jesus Christ </a:t>
            </a:r>
          </a:p>
          <a:p>
            <a:pPr lvl="1"/>
            <a:r>
              <a:rPr lang="en-US" dirty="0"/>
              <a:t>It is God</a:t>
            </a:r>
          </a:p>
          <a:p>
            <a:pPr lvl="2"/>
            <a:r>
              <a:rPr lang="en-US" dirty="0"/>
              <a:t>Divinity is capable</a:t>
            </a:r>
          </a:p>
          <a:p>
            <a:pPr lvl="2"/>
            <a:r>
              <a:rPr lang="en-US" dirty="0"/>
              <a:t>Divinity is qualified</a:t>
            </a:r>
          </a:p>
          <a:p>
            <a:pPr lvl="1"/>
            <a:r>
              <a:rPr lang="en-US" dirty="0"/>
              <a:t>Dependence on God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130251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God’s Will &amp; Pleasure </a:t>
            </a:r>
          </a:p>
          <a:p>
            <a:pPr lvl="1"/>
            <a:r>
              <a:rPr lang="en-US" dirty="0"/>
              <a:t>2:13, God’s will and do of his pleasure</a:t>
            </a:r>
          </a:p>
          <a:p>
            <a:pPr lvl="2"/>
            <a:r>
              <a:rPr lang="en-US" dirty="0"/>
              <a:t>I Cor 10:13, Protection</a:t>
            </a:r>
          </a:p>
          <a:p>
            <a:pPr lvl="2"/>
            <a:r>
              <a:rPr lang="en-US" dirty="0"/>
              <a:t>Rom 15:13, Now the God of hope fill you with all joy and peace </a:t>
            </a:r>
          </a:p>
          <a:p>
            <a:pPr lvl="2"/>
            <a:r>
              <a:rPr lang="en-US" dirty="0"/>
              <a:t>Heb 13:20-21, Now the God of peace, … Make you perfect in every good work to do his will, working in you that which is well pleasing in his sight</a:t>
            </a:r>
          </a:p>
          <a:p>
            <a:pPr lvl="2"/>
            <a:r>
              <a:rPr lang="en-US" dirty="0"/>
              <a:t>Heb 12:5-11, correction and Chastisement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286867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Paul’s Concern and Love for Christians</a:t>
            </a:r>
          </a:p>
          <a:p>
            <a:pPr lvl="1"/>
            <a:r>
              <a:rPr lang="en-US" dirty="0"/>
              <a:t>Phil 1:3-11, Paul’s heartache and efforts</a:t>
            </a:r>
          </a:p>
          <a:p>
            <a:pPr lvl="2"/>
            <a:r>
              <a:rPr lang="en-US" dirty="0"/>
              <a:t>Similar statements for other churches where he worked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387573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Paul’s Concern and Love for Local Churches</a:t>
            </a:r>
          </a:p>
          <a:p>
            <a:pPr lvl="1"/>
            <a:r>
              <a:rPr lang="en-US" dirty="0"/>
              <a:t>Acts 14:19-23, churches of Galatia</a:t>
            </a:r>
          </a:p>
          <a:p>
            <a:pPr lvl="2"/>
            <a:r>
              <a:rPr lang="en-US" dirty="0"/>
              <a:t>Vs. 23, Paul ordained elders in every church</a:t>
            </a:r>
          </a:p>
          <a:p>
            <a:pPr lvl="2"/>
            <a:r>
              <a:rPr lang="en-US" dirty="0"/>
              <a:t>Vs. 23, Paul left them to the Lord</a:t>
            </a:r>
          </a:p>
          <a:p>
            <a:pPr lvl="2"/>
            <a:r>
              <a:rPr lang="en-US" dirty="0"/>
              <a:t>1 Pet 5:2, elders oversee the local church 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367919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F556E9-90A7-4885-BA35-5479634E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/>
              <a:t>Philippian Christian Response to The Gospel</a:t>
            </a:r>
          </a:p>
          <a:p>
            <a:pPr lvl="1"/>
            <a:r>
              <a:rPr lang="en-US" dirty="0"/>
              <a:t>Paul Assigns Accountability</a:t>
            </a:r>
          </a:p>
          <a:p>
            <a:pPr lvl="1"/>
            <a:r>
              <a:rPr lang="en-US" dirty="0"/>
              <a:t>Paul Identifies the Effort</a:t>
            </a:r>
          </a:p>
          <a:p>
            <a:pPr lvl="1"/>
            <a:r>
              <a:rPr lang="en-US" dirty="0"/>
              <a:t>Paul Identifies How Results are Achieved</a:t>
            </a:r>
          </a:p>
          <a:p>
            <a:pPr lvl="2"/>
            <a:r>
              <a:rPr lang="en-US" dirty="0"/>
              <a:t>God’s Will &amp; Pleasure </a:t>
            </a:r>
          </a:p>
          <a:p>
            <a:pPr lvl="1"/>
            <a:r>
              <a:rPr lang="en-US" dirty="0"/>
              <a:t>Paul’s Concern and Love for Christians</a:t>
            </a:r>
          </a:p>
          <a:p>
            <a:pPr lvl="1"/>
            <a:r>
              <a:rPr lang="en-US" dirty="0"/>
              <a:t>Paul’s Concern and Love for Local Churches</a:t>
            </a:r>
          </a:p>
        </p:txBody>
      </p:sp>
    </p:spTree>
    <p:extLst>
      <p:ext uri="{BB962C8B-B14F-4D97-AF65-F5344CB8AC3E}">
        <p14:creationId xmlns:p14="http://schemas.microsoft.com/office/powerpoint/2010/main" val="8893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Lessons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F556E9-90A7-4885-BA35-5479634E8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 Accountability</a:t>
            </a:r>
          </a:p>
          <a:p>
            <a:r>
              <a:rPr lang="en-US" dirty="0"/>
              <a:t>Reliance on God</a:t>
            </a:r>
          </a:p>
          <a:p>
            <a:r>
              <a:rPr lang="en-US" dirty="0"/>
              <a:t>All Aspects of Christianity </a:t>
            </a:r>
          </a:p>
          <a:p>
            <a:pPr lvl="1"/>
            <a:r>
              <a:rPr lang="en-US" dirty="0"/>
              <a:t>Christian</a:t>
            </a:r>
          </a:p>
          <a:p>
            <a:pPr lvl="1"/>
            <a:r>
              <a:rPr lang="en-US" dirty="0"/>
              <a:t>Church</a:t>
            </a:r>
          </a:p>
          <a:p>
            <a:pPr lvl="1"/>
            <a:r>
              <a:rPr lang="en-US" dirty="0"/>
              <a:t>Family</a:t>
            </a:r>
          </a:p>
          <a:p>
            <a:pPr lvl="2"/>
            <a:r>
              <a:rPr lang="en-US" dirty="0"/>
              <a:t>Same reasoning can be applied to the Family </a:t>
            </a:r>
          </a:p>
        </p:txBody>
      </p:sp>
    </p:spTree>
    <p:extLst>
      <p:ext uri="{BB962C8B-B14F-4D97-AF65-F5344CB8AC3E}">
        <p14:creationId xmlns:p14="http://schemas.microsoft.com/office/powerpoint/2010/main" val="16402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FB6FEB-FEF2-45CB-9619-70B5FDBFB9B3}"/>
              </a:ext>
            </a:extLst>
          </p:cNvPr>
          <p:cNvSpPr txBox="1"/>
          <p:nvPr/>
        </p:nvSpPr>
        <p:spPr>
          <a:xfrm>
            <a:off x="-114300" y="0"/>
            <a:ext cx="93726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143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Faith in God &amp; His Way</a:t>
            </a:r>
            <a:endParaRPr lang="en-US" sz="1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73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B7A66-B4F9-4CC9-B911-701C1ECCC7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Mind – </a:t>
            </a:r>
            <a:r>
              <a:rPr lang="en-US" dirty="0" err="1"/>
              <a:t>phroneo</a:t>
            </a:r>
            <a:r>
              <a:rPr lang="en-US" dirty="0"/>
              <a:t>̄ – 11x</a:t>
            </a:r>
          </a:p>
          <a:p>
            <a:pPr lvl="1"/>
            <a:r>
              <a:rPr lang="en-US" dirty="0"/>
              <a:t>Strong’s, to exercise the mind,</a:t>
            </a:r>
          </a:p>
          <a:p>
            <a:r>
              <a:rPr lang="en-US" dirty="0"/>
              <a:t>Mind – </a:t>
            </a:r>
            <a:r>
              <a:rPr lang="en-US" dirty="0" err="1"/>
              <a:t>noēma</a:t>
            </a:r>
            <a:r>
              <a:rPr lang="en-US" dirty="0"/>
              <a:t> – 6x</a:t>
            </a:r>
          </a:p>
          <a:p>
            <a:pPr lvl="1"/>
            <a:r>
              <a:rPr lang="en-US" dirty="0"/>
              <a:t>Strong’s, the intellect, disposition, mind, thought.</a:t>
            </a:r>
          </a:p>
          <a:p>
            <a:r>
              <a:rPr lang="en-US" dirty="0"/>
              <a:t>Like mind – </a:t>
            </a:r>
            <a:r>
              <a:rPr lang="en-US" dirty="0" err="1"/>
              <a:t>isopsuchos</a:t>
            </a:r>
            <a:r>
              <a:rPr lang="en-US" dirty="0"/>
              <a:t>–1x</a:t>
            </a:r>
          </a:p>
          <a:p>
            <a:pPr lvl="1"/>
            <a:r>
              <a:rPr lang="en-US" dirty="0"/>
              <a:t>Strong’s, of similar spirit: - likeminded.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22585B-3744-4652-B878-53EE99511E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Count – </a:t>
            </a:r>
            <a:r>
              <a:rPr lang="en-US" dirty="0" err="1"/>
              <a:t>logizomai</a:t>
            </a:r>
            <a:r>
              <a:rPr lang="en-US" dirty="0"/>
              <a:t> – 2x</a:t>
            </a:r>
          </a:p>
          <a:p>
            <a:pPr lvl="1"/>
            <a:r>
              <a:rPr lang="en-US" dirty="0"/>
              <a:t>Strong’s, to take an inventory, that is, estimate</a:t>
            </a:r>
          </a:p>
          <a:p>
            <a:r>
              <a:rPr lang="en-US" dirty="0"/>
              <a:t>Count – </a:t>
            </a:r>
            <a:r>
              <a:rPr lang="en-US" dirty="0" err="1"/>
              <a:t>hēgeomai</a:t>
            </a:r>
            <a:r>
              <a:rPr lang="en-US" dirty="0"/>
              <a:t> – 6x</a:t>
            </a:r>
          </a:p>
          <a:p>
            <a:pPr lvl="1"/>
            <a:r>
              <a:rPr lang="en-US" dirty="0"/>
              <a:t>Strong’s, figuratively to deem, that is, consider</a:t>
            </a:r>
          </a:p>
          <a:p>
            <a:r>
              <a:rPr lang="en-US" dirty="0"/>
              <a:t>Careful – </a:t>
            </a:r>
            <a:r>
              <a:rPr lang="en-US" dirty="0" err="1"/>
              <a:t>merimnao</a:t>
            </a:r>
            <a:r>
              <a:rPr lang="en-US" dirty="0"/>
              <a:t>̄ – 2x</a:t>
            </a:r>
          </a:p>
          <a:p>
            <a:pPr lvl="1"/>
            <a:r>
              <a:rPr lang="en-US" dirty="0"/>
              <a:t>Strong’s, to be anxious about, take thought.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F8A25A4-AFCD-469A-95F9-60D31A5C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“Thoughts” From Philippians </a:t>
            </a:r>
          </a:p>
        </p:txBody>
      </p:sp>
    </p:spTree>
    <p:extLst>
      <p:ext uri="{BB962C8B-B14F-4D97-AF65-F5344CB8AC3E}">
        <p14:creationId xmlns:p14="http://schemas.microsoft.com/office/powerpoint/2010/main" val="274650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8A25A4-AFCD-469A-95F9-60D31A5C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“Thoughts” From Philippians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B7A66-B4F9-4CC9-B911-701C1ECCC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1:3-18, Paul’s Thoughts for them</a:t>
            </a:r>
          </a:p>
          <a:p>
            <a:pPr lvl="1"/>
            <a:r>
              <a:rPr lang="en-US" dirty="0"/>
              <a:t>Greatly Appreciated</a:t>
            </a:r>
          </a:p>
          <a:p>
            <a:r>
              <a:rPr lang="en-US" dirty="0"/>
              <a:t>1:19-26, Paul’s Thoughts of his Circumstances</a:t>
            </a:r>
          </a:p>
          <a:p>
            <a:pPr lvl="1"/>
            <a:r>
              <a:rPr lang="en-US" dirty="0"/>
              <a:t>Ready to go or stay</a:t>
            </a:r>
          </a:p>
          <a:p>
            <a:r>
              <a:rPr lang="en-US" dirty="0"/>
              <a:t>1:27-2:1-11, Same Thought as Jesus </a:t>
            </a:r>
          </a:p>
          <a:p>
            <a:pPr lvl="1"/>
            <a:r>
              <a:rPr lang="en-US" dirty="0"/>
              <a:t>Humble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8A25A4-AFCD-469A-95F9-60D31A5C4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“Thoughts” From Philippians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B7A66-B4F9-4CC9-B911-701C1ECCC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2:12-13, Independent Thought</a:t>
            </a:r>
          </a:p>
          <a:p>
            <a:pPr lvl="1"/>
            <a:r>
              <a:rPr lang="en-US" dirty="0"/>
              <a:t>Personal Accountability</a:t>
            </a:r>
          </a:p>
          <a:p>
            <a:r>
              <a:rPr lang="en-US" dirty="0"/>
              <a:t>2:14-18, Encouraging Thought (Light)</a:t>
            </a:r>
          </a:p>
          <a:p>
            <a:pPr lvl="1"/>
            <a:r>
              <a:rPr lang="en-US" dirty="0"/>
              <a:t>not murmuring and disputing (Darkness)</a:t>
            </a:r>
          </a:p>
          <a:p>
            <a:r>
              <a:rPr lang="en-US" dirty="0"/>
              <a:t>2:19-3:21, Christian Doctrine Thought</a:t>
            </a:r>
          </a:p>
          <a:p>
            <a:pPr lvl="1"/>
            <a:r>
              <a:rPr lang="en-US" dirty="0"/>
              <a:t>not Judaizer</a:t>
            </a:r>
          </a:p>
          <a:p>
            <a:r>
              <a:rPr lang="en-US" dirty="0"/>
              <a:t>4:1-19, Joyful and Virtuous Thought </a:t>
            </a:r>
          </a:p>
          <a:p>
            <a:pPr lvl="1"/>
            <a:r>
              <a:rPr lang="en-US" dirty="0"/>
              <a:t>not anxious (burdens)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54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000585-2D73-4CC5-B353-2013C1923976}"/>
              </a:ext>
            </a:extLst>
          </p:cNvPr>
          <p:cNvSpPr txBox="1"/>
          <p:nvPr/>
        </p:nvSpPr>
        <p:spPr>
          <a:xfrm>
            <a:off x="1905000" y="6062014"/>
            <a:ext cx="5715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143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Phil 2:12-13</a:t>
            </a:r>
          </a:p>
        </p:txBody>
      </p:sp>
    </p:spTree>
    <p:extLst>
      <p:ext uri="{BB962C8B-B14F-4D97-AF65-F5344CB8AC3E}">
        <p14:creationId xmlns:p14="http://schemas.microsoft.com/office/powerpoint/2010/main" val="313495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Philippian Christians</a:t>
            </a:r>
          </a:p>
          <a:p>
            <a:pPr lvl="1"/>
            <a:r>
              <a:rPr lang="en-US" dirty="0"/>
              <a:t>They accepted Paul’s message</a:t>
            </a:r>
          </a:p>
          <a:p>
            <a:pPr lvl="2"/>
            <a:r>
              <a:rPr lang="en-US" dirty="0"/>
              <a:t>1:5, For your fellowship in the gospel from the first day until now</a:t>
            </a:r>
          </a:p>
          <a:p>
            <a:pPr lvl="1"/>
            <a:r>
              <a:rPr lang="en-US" dirty="0"/>
              <a:t>Paul’s absence would require more effort</a:t>
            </a:r>
          </a:p>
          <a:p>
            <a:pPr lvl="2"/>
            <a:r>
              <a:rPr lang="en-US" dirty="0"/>
              <a:t>3:1-21, warning of Judaizes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142108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Paul Assigns Accountability</a:t>
            </a:r>
          </a:p>
          <a:p>
            <a:pPr lvl="1"/>
            <a:r>
              <a:rPr lang="en-US" dirty="0"/>
              <a:t>2:12, Workout your Own Salvation</a:t>
            </a:r>
          </a:p>
          <a:p>
            <a:pPr lvl="2"/>
            <a:r>
              <a:rPr lang="en-US" dirty="0"/>
              <a:t>I Jn 4:1, Try the spirits </a:t>
            </a:r>
          </a:p>
          <a:p>
            <a:pPr lvl="2"/>
            <a:r>
              <a:rPr lang="en-US" dirty="0"/>
              <a:t>I Thes 5:19-21, prove all things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39864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 Identifies the Effort</a:t>
            </a:r>
          </a:p>
          <a:p>
            <a:pPr lvl="1"/>
            <a:r>
              <a:rPr lang="en-US" dirty="0"/>
              <a:t>2:12, with fear and trembling</a:t>
            </a:r>
          </a:p>
          <a:p>
            <a:pPr lvl="2"/>
            <a:r>
              <a:rPr lang="en-US" dirty="0"/>
              <a:t>Vincent, serious caution</a:t>
            </a:r>
          </a:p>
          <a:p>
            <a:pPr lvl="2"/>
            <a:r>
              <a:rPr lang="en-US" dirty="0"/>
              <a:t>Albert Barns, with that kind of anxiety which one has who feels that he has an important interest at stake, and that he is in danger of losing it</a:t>
            </a:r>
          </a:p>
          <a:p>
            <a:pPr lvl="2"/>
            <a:r>
              <a:rPr lang="en-US" dirty="0"/>
              <a:t>Reverence and Awe</a:t>
            </a:r>
          </a:p>
          <a:p>
            <a:pPr lvl="1"/>
            <a:r>
              <a:rPr lang="en-US" dirty="0"/>
              <a:t>Eph 6:5, Same as servant to master</a:t>
            </a:r>
          </a:p>
          <a:p>
            <a:pPr lvl="1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414548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128BC-EFD9-41B4-B513-7B50904F1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Thought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7A65E7-A31B-4390-BB98-62D467A19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 Identifies How Results are Achieved</a:t>
            </a:r>
          </a:p>
          <a:p>
            <a:pPr lvl="1"/>
            <a:r>
              <a:rPr lang="en-US" dirty="0"/>
              <a:t>2:13, For it is God which worketh in you</a:t>
            </a:r>
          </a:p>
          <a:p>
            <a:pPr lvl="2"/>
            <a:r>
              <a:rPr lang="en-US" dirty="0"/>
              <a:t>1:6, he which hath begun a good work in you will perform it…</a:t>
            </a:r>
          </a:p>
          <a:p>
            <a:pPr lvl="2"/>
            <a:r>
              <a:rPr lang="en-US" dirty="0"/>
              <a:t>Not Paul</a:t>
            </a:r>
          </a:p>
          <a:p>
            <a:pPr lvl="2"/>
            <a:r>
              <a:rPr lang="en-US" dirty="0"/>
              <a:t>Not another apostles/minister</a:t>
            </a:r>
          </a:p>
          <a:p>
            <a:pPr lvl="2"/>
            <a:r>
              <a:rPr lang="en-US" dirty="0"/>
              <a:t>Not the Church (qualify)</a:t>
            </a:r>
          </a:p>
          <a:p>
            <a:pPr lvl="2"/>
            <a:r>
              <a:rPr lang="en-US" dirty="0"/>
              <a:t>Not an Angel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F66B2B-D1B1-41C0-AE04-E4DE4B274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Work Out Salvation</a:t>
            </a:r>
          </a:p>
        </p:txBody>
      </p:sp>
    </p:spTree>
    <p:extLst>
      <p:ext uri="{BB962C8B-B14F-4D97-AF65-F5344CB8AC3E}">
        <p14:creationId xmlns:p14="http://schemas.microsoft.com/office/powerpoint/2010/main" val="52411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504</TotalTime>
  <Words>781</Words>
  <Application>Microsoft Office PowerPoint</Application>
  <PresentationFormat>On-screen Show (4:3)</PresentationFormat>
  <Paragraphs>127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Wingdings</vt:lpstr>
      <vt:lpstr>Gallery</vt:lpstr>
      <vt:lpstr>“Thoughts” from Philippians</vt:lpstr>
      <vt:lpstr>“Thoughts” From Philippians </vt:lpstr>
      <vt:lpstr>“Thoughts” From Philippians </vt:lpstr>
      <vt:lpstr>“Thoughts” From Philippians </vt:lpstr>
      <vt:lpstr>PowerPoint Presentation</vt:lpstr>
      <vt:lpstr>Individual Thought</vt:lpstr>
      <vt:lpstr>Individual Thought</vt:lpstr>
      <vt:lpstr>Individual Thought</vt:lpstr>
      <vt:lpstr>Individual Thought</vt:lpstr>
      <vt:lpstr>Individual Thought</vt:lpstr>
      <vt:lpstr>Individual Thought</vt:lpstr>
      <vt:lpstr>Individual Thought</vt:lpstr>
      <vt:lpstr>Individual Thought</vt:lpstr>
      <vt:lpstr> Summary</vt:lpstr>
      <vt:lpstr> Lessons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Unity</dc:title>
  <dc:creator>Ross U Ward</dc:creator>
  <cp:lastModifiedBy>Ross Ward</cp:lastModifiedBy>
  <cp:revision>194</cp:revision>
  <dcterms:created xsi:type="dcterms:W3CDTF">2012-02-17T02:53:15Z</dcterms:created>
  <dcterms:modified xsi:type="dcterms:W3CDTF">2020-02-23T19:51:03Z</dcterms:modified>
</cp:coreProperties>
</file>