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59" r:id="rId7"/>
    <p:sldId id="267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03" autoAdjust="0"/>
  </p:normalViewPr>
  <p:slideViewPr>
    <p:cSldViewPr snapToGrid="0">
      <p:cViewPr varScale="1">
        <p:scale>
          <a:sx n="76" d="100"/>
          <a:sy n="76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171EA-6864-4CFA-84A8-422136824E8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D34-486D-4B0F-BE2A-AD5416535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8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Noted man of History; Paul Revere; though his message was not such good news; it was important news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3F9D34-486D-4B0F-BE2A-AD54165354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3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good message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announce good news 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preacher of the gospel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3F9D34-486D-4B0F-BE2A-AD54165354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4A1C7D9-3ECB-4C5B-AC75-06C9A8A049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" b="17621"/>
          <a:stretch/>
        </p:blipFill>
        <p:spPr>
          <a:xfrm>
            <a:off x="10392" y="0"/>
            <a:ext cx="9144000" cy="76450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0"/>
            <a:ext cx="6473536" cy="174567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6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4336" y="6387766"/>
            <a:ext cx="6858000" cy="66501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9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45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7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056-5C7F-48CA-A27E-832ED9C7F050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CA1A-A3FF-481A-9072-D920E8BAF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056-5C7F-48CA-A27E-832ED9C7F050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CA1A-A3FF-481A-9072-D920E8BAF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1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5056-5C7F-48CA-A27E-832ED9C7F050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CA1A-A3FF-481A-9072-D920E8BAF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7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71" y="114300"/>
            <a:ext cx="3404848" cy="1569027"/>
          </a:xfrm>
        </p:spPr>
        <p:txBody>
          <a:bodyPr anchor="ctr">
            <a:noAutofit/>
          </a:bodyPr>
          <a:lstStyle>
            <a:lvl1pPr algn="ctr"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114300"/>
            <a:ext cx="5256609" cy="6743700"/>
          </a:xfrm>
        </p:spPr>
        <p:txBody>
          <a:bodyPr/>
          <a:lstStyle>
            <a:lvl1pPr marL="0" indent="0">
              <a:buNone/>
              <a:defRPr sz="3600" b="1"/>
            </a:lvl1pPr>
            <a:lvl2pPr marL="465138" indent="-461963">
              <a:buFont typeface="Wingdings" panose="05000000000000000000" pitchFamily="2" charset="2"/>
              <a:buChar char="v"/>
              <a:defRPr sz="3200"/>
            </a:lvl2pPr>
            <a:lvl3pPr marL="798513" indent="-344488">
              <a:buFont typeface="Wingdings" panose="05000000000000000000" pitchFamily="2" charset="2"/>
              <a:buChar char="Ø"/>
              <a:defRPr sz="2800"/>
            </a:lvl3pPr>
            <a:lvl4pPr marL="1204913" indent="-290513">
              <a:defRPr sz="2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40974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920F90-CF83-4708-A361-F05959BA4D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8" t="19256" r="25986" b="19744"/>
          <a:stretch/>
        </p:blipFill>
        <p:spPr>
          <a:xfrm>
            <a:off x="174171" y="2276696"/>
            <a:ext cx="3404848" cy="46433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7D8DEF-D40B-4E54-B4BD-BBEE3475D10E}"/>
              </a:ext>
            </a:extLst>
          </p:cNvPr>
          <p:cNvCxnSpPr/>
          <p:nvPr userDrawn="1"/>
        </p:nvCxnSpPr>
        <p:spPr>
          <a:xfrm>
            <a:off x="3709555" y="0"/>
            <a:ext cx="0" cy="6858000"/>
          </a:xfrm>
          <a:prstGeom prst="line">
            <a:avLst/>
          </a:prstGeom>
          <a:ln w="889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4C05F4-706B-4B48-9BBF-2C5FBC7FAC90}"/>
              </a:ext>
            </a:extLst>
          </p:cNvPr>
          <p:cNvCxnSpPr>
            <a:cxnSpLocks/>
          </p:cNvCxnSpPr>
          <p:nvPr userDrawn="1"/>
        </p:nvCxnSpPr>
        <p:spPr>
          <a:xfrm>
            <a:off x="0" y="1922318"/>
            <a:ext cx="3709555" cy="0"/>
          </a:xfrm>
          <a:prstGeom prst="line">
            <a:avLst/>
          </a:prstGeom>
          <a:ln w="889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88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5056-5C7F-48CA-A27E-832ED9C7F050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ECA1A-A3FF-481A-9072-D920E8BAF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39A9-C89A-451D-9FDE-335076330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0"/>
            <a:ext cx="6473536" cy="1014761"/>
          </a:xfrm>
        </p:spPr>
        <p:txBody>
          <a:bodyPr/>
          <a:lstStyle/>
          <a:p>
            <a:r>
              <a:rPr lang="en-US" dirty="0"/>
              <a:t>The Gospel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CC6D12-C165-4117-AC44-A0856E4B03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Mk 1:14-15</a:t>
            </a:r>
          </a:p>
        </p:txBody>
      </p:sp>
    </p:spTree>
    <p:extLst>
      <p:ext uri="{BB962C8B-B14F-4D97-AF65-F5344CB8AC3E}">
        <p14:creationId xmlns:p14="http://schemas.microsoft.com/office/powerpoint/2010/main" val="271667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Definitions</a:t>
            </a:r>
          </a:p>
          <a:p>
            <a:pPr lvl="1"/>
            <a:r>
              <a:rPr lang="en-US" dirty="0"/>
              <a:t>Gospel – </a:t>
            </a:r>
            <a:r>
              <a:rPr lang="en-US" dirty="0" err="1"/>
              <a:t>euangelion</a:t>
            </a:r>
            <a:endParaRPr lang="en-US" dirty="0"/>
          </a:p>
          <a:p>
            <a:pPr lvl="2"/>
            <a:r>
              <a:rPr lang="en-US" dirty="0"/>
              <a:t>Strong’s, a good message</a:t>
            </a:r>
          </a:p>
          <a:p>
            <a:pPr lvl="1"/>
            <a:r>
              <a:rPr lang="en-US" dirty="0"/>
              <a:t> Evangelize – </a:t>
            </a:r>
            <a:r>
              <a:rPr lang="en-US" dirty="0" err="1"/>
              <a:t>euangelizo</a:t>
            </a:r>
            <a:r>
              <a:rPr lang="en-US" dirty="0"/>
              <a:t>̄</a:t>
            </a:r>
          </a:p>
          <a:p>
            <a:pPr lvl="2"/>
            <a:r>
              <a:rPr lang="en-US" dirty="0"/>
              <a:t>Strong’s, to announce good news (“evangelize”) </a:t>
            </a:r>
          </a:p>
          <a:p>
            <a:pPr lvl="1"/>
            <a:r>
              <a:rPr lang="en-US" dirty="0"/>
              <a:t>Evangelist – </a:t>
            </a:r>
            <a:r>
              <a:rPr lang="en-US" dirty="0" err="1"/>
              <a:t>euangelistēs</a:t>
            </a:r>
            <a:endParaRPr lang="en-US" dirty="0"/>
          </a:p>
          <a:p>
            <a:pPr lvl="2"/>
            <a:r>
              <a:rPr lang="en-US" dirty="0"/>
              <a:t>Strong’s, a preacher of the gospel: - evangelist.</a:t>
            </a:r>
          </a:p>
          <a:p>
            <a:pPr lvl="2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B7588-4FDD-43BC-8B6B-BBE865D8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7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Promise &amp; Hope of The Gospel</a:t>
            </a:r>
          </a:p>
          <a:p>
            <a:pPr lvl="1"/>
            <a:r>
              <a:rPr lang="en-US" dirty="0"/>
              <a:t>Acts 20:24, Gospel of the Grace of God</a:t>
            </a:r>
          </a:p>
          <a:p>
            <a:pPr lvl="1"/>
            <a:r>
              <a:rPr lang="en-US" dirty="0"/>
              <a:t>Tit 2:11-15, For the grace of God that bringeth salvation hath appeared to all men</a:t>
            </a:r>
          </a:p>
          <a:p>
            <a:pPr lvl="1"/>
            <a:r>
              <a:rPr lang="en-US" dirty="0"/>
              <a:t>Jn 3:16-21, Messiah has Come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B7588-4FDD-43BC-8B6B-BBE865D8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6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Promise &amp; Hope of The Gospel</a:t>
            </a:r>
          </a:p>
          <a:p>
            <a:pPr lvl="1"/>
            <a:r>
              <a:rPr lang="en-US" dirty="0"/>
              <a:t>Jn 3:16-21, Salvation has Come</a:t>
            </a:r>
          </a:p>
          <a:p>
            <a:pPr lvl="2"/>
            <a:r>
              <a:rPr lang="en-US" dirty="0"/>
              <a:t>Jn 1:29, Forgiveness of sins has come</a:t>
            </a:r>
          </a:p>
          <a:p>
            <a:pPr lvl="2"/>
            <a:r>
              <a:rPr lang="en-US" dirty="0"/>
              <a:t>Tit 2:11-15, For the grace of God that bringeth salvation hath appeared to all men</a:t>
            </a:r>
          </a:p>
          <a:p>
            <a:pPr lvl="3"/>
            <a:r>
              <a:rPr lang="en-US" dirty="0"/>
              <a:t>Vs. 14, Redeemed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B7588-4FDD-43BC-8B6B-BBE865D8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Promise &amp; Hope of The Gospel</a:t>
            </a:r>
          </a:p>
          <a:p>
            <a:pPr lvl="1"/>
            <a:r>
              <a:rPr lang="en-US" dirty="0"/>
              <a:t>Jn 3:16-21, Eternal Life Revealed</a:t>
            </a:r>
          </a:p>
          <a:p>
            <a:pPr lvl="2"/>
            <a:r>
              <a:rPr lang="en-US" dirty="0"/>
              <a:t>Jn 6:68-69, Jesus had the words of Eternal Life</a:t>
            </a:r>
          </a:p>
          <a:p>
            <a:pPr lvl="2"/>
            <a:r>
              <a:rPr lang="en-US" dirty="0"/>
              <a:t>I Cor 15, believe in the resurrection </a:t>
            </a:r>
          </a:p>
          <a:p>
            <a:pPr lvl="2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B7588-4FDD-43BC-8B6B-BBE865D8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Gospel Involves Action</a:t>
            </a:r>
          </a:p>
          <a:p>
            <a:pPr lvl="1"/>
            <a:r>
              <a:rPr lang="en-US" dirty="0"/>
              <a:t>Heb 4:2, Must be put to use</a:t>
            </a:r>
          </a:p>
          <a:p>
            <a:pPr lvl="1"/>
            <a:r>
              <a:rPr lang="en-US" dirty="0"/>
              <a:t>Jn 3:16-21, Enlightens</a:t>
            </a:r>
          </a:p>
          <a:p>
            <a:pPr lvl="2"/>
            <a:r>
              <a:rPr lang="en-US" dirty="0"/>
              <a:t>II Cor 4:1-4, God of World Hides</a:t>
            </a:r>
          </a:p>
          <a:p>
            <a:pPr lvl="1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0960A0-4A48-40C9-BE40-0077F35CB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2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Gospel Involves Action</a:t>
            </a:r>
          </a:p>
          <a:p>
            <a:pPr lvl="1"/>
            <a:r>
              <a:rPr lang="en-US" dirty="0"/>
              <a:t>Rom 10:16, Obeying the Gospel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295C99-1DB7-4B08-BEA7-49E29E6F6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Gospel Involves Action</a:t>
            </a:r>
          </a:p>
          <a:p>
            <a:pPr lvl="1"/>
            <a:r>
              <a:rPr lang="en-US" dirty="0"/>
              <a:t>Acts 2 - The Messiah Has Come</a:t>
            </a:r>
          </a:p>
          <a:p>
            <a:pPr lvl="2"/>
            <a:r>
              <a:rPr lang="en-US" dirty="0"/>
              <a:t>Vs. 22, Jesus approved by God showed by miracles </a:t>
            </a:r>
          </a:p>
          <a:p>
            <a:pPr lvl="2"/>
            <a:r>
              <a:rPr lang="en-US" dirty="0"/>
              <a:t>Vs. 23, Jesus death was foreknown and foretold </a:t>
            </a:r>
          </a:p>
          <a:p>
            <a:pPr lvl="2"/>
            <a:r>
              <a:rPr lang="en-US" dirty="0"/>
              <a:t>Vs. 24, Jesus was raised from the Dead</a:t>
            </a:r>
          </a:p>
          <a:p>
            <a:pPr lvl="2"/>
            <a:r>
              <a:rPr lang="en-US" dirty="0"/>
              <a:t>Vs. 25-31, prophecy and empty tomb Proof</a:t>
            </a:r>
          </a:p>
          <a:p>
            <a:pPr lvl="2"/>
            <a:r>
              <a:rPr lang="en-US" dirty="0"/>
              <a:t>Vs. 32-36, Jesus is now reigning on David’s throne </a:t>
            </a:r>
          </a:p>
          <a:p>
            <a:pPr lvl="2"/>
            <a:r>
              <a:rPr lang="en-US" dirty="0"/>
              <a:t>Vs. 37-41, The response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DAB56D-7705-474D-A22C-13AC3FB76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2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305B-C373-432C-87F2-09D5068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The Gospel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98E46-6512-4F8D-9B6B-BBDB9B0D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Defining Terms</a:t>
            </a:r>
          </a:p>
          <a:p>
            <a:pPr lvl="2"/>
            <a:r>
              <a:rPr lang="en-US" dirty="0"/>
              <a:t>Gospel, Evangelize, Evangelist</a:t>
            </a:r>
          </a:p>
          <a:p>
            <a:pPr lvl="1"/>
            <a:r>
              <a:rPr lang="en-US" dirty="0"/>
              <a:t>Promise and Hope in the Gospel</a:t>
            </a:r>
          </a:p>
          <a:p>
            <a:pPr lvl="2"/>
            <a:r>
              <a:rPr lang="en-US" dirty="0"/>
              <a:t>Gospel of Grace</a:t>
            </a:r>
          </a:p>
          <a:p>
            <a:pPr lvl="2"/>
            <a:r>
              <a:rPr lang="en-US" dirty="0"/>
              <a:t>Messiah has Come</a:t>
            </a:r>
          </a:p>
          <a:p>
            <a:pPr lvl="2"/>
            <a:r>
              <a:rPr lang="en-US" dirty="0"/>
              <a:t>Salvation has Come</a:t>
            </a:r>
          </a:p>
          <a:p>
            <a:pPr lvl="2"/>
            <a:r>
              <a:rPr lang="en-US" dirty="0"/>
              <a:t>Eternal Life Revealed</a:t>
            </a:r>
          </a:p>
          <a:p>
            <a:pPr lvl="1"/>
            <a:r>
              <a:rPr lang="en-US" dirty="0"/>
              <a:t>Gospel Involves Action</a:t>
            </a:r>
          </a:p>
          <a:p>
            <a:pPr lvl="2"/>
            <a:r>
              <a:rPr lang="en-US" dirty="0"/>
              <a:t>Enlightens</a:t>
            </a:r>
          </a:p>
          <a:p>
            <a:pPr lvl="2"/>
            <a:r>
              <a:rPr lang="en-US" dirty="0"/>
              <a:t>Obey the Gospel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B7588-4FDD-43BC-8B6B-BBE865D8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4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337</Words>
  <Application>Microsoft Office PowerPoint</Application>
  <PresentationFormat>On-screen Show (4:3)</PresentationFormat>
  <Paragraphs>61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The Gospel</vt:lpstr>
      <vt:lpstr>The Gospel </vt:lpstr>
      <vt:lpstr>The Gospel </vt:lpstr>
      <vt:lpstr>The Gospel </vt:lpstr>
      <vt:lpstr>The Gospel </vt:lpstr>
      <vt:lpstr>The Gospel </vt:lpstr>
      <vt:lpstr>The Gospel </vt:lpstr>
      <vt:lpstr>The Gospel </vt:lpstr>
      <vt:lpstr>The Gospel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</dc:title>
  <dc:creator>Ross Ward</dc:creator>
  <cp:lastModifiedBy>Ross Ward</cp:lastModifiedBy>
  <cp:revision>21</cp:revision>
  <dcterms:created xsi:type="dcterms:W3CDTF">2020-03-06T20:38:17Z</dcterms:created>
  <dcterms:modified xsi:type="dcterms:W3CDTF">2020-03-08T14:02:16Z</dcterms:modified>
</cp:coreProperties>
</file>