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04" r:id="rId3"/>
    <p:sldId id="305" r:id="rId4"/>
    <p:sldId id="303" r:id="rId5"/>
    <p:sldId id="306" r:id="rId6"/>
    <p:sldId id="283" r:id="rId7"/>
    <p:sldId id="311" r:id="rId8"/>
    <p:sldId id="288" r:id="rId9"/>
    <p:sldId id="289" r:id="rId10"/>
    <p:sldId id="307" r:id="rId11"/>
    <p:sldId id="310" r:id="rId12"/>
    <p:sldId id="284" r:id="rId13"/>
    <p:sldId id="309" r:id="rId14"/>
    <p:sldId id="294" r:id="rId15"/>
    <p:sldId id="290" r:id="rId16"/>
    <p:sldId id="287" r:id="rId17"/>
    <p:sldId id="297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9DAA3"/>
    <a:srgbClr val="F1E499"/>
    <a:srgbClr val="EEF6BC"/>
    <a:srgbClr val="FFCC66"/>
    <a:srgbClr val="333399"/>
    <a:srgbClr val="6600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5" autoAdjust="0"/>
  </p:normalViewPr>
  <p:slideViewPr>
    <p:cSldViewPr>
      <p:cViewPr varScale="1">
        <p:scale>
          <a:sx n="81" d="100"/>
          <a:sy n="81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-1524" y="2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231D-E7D2-466E-BE31-B256B3D63533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11CFE-4EBF-43A0-94C5-B6105F15D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0A2C8-E96D-43C2-ABCC-6CE67EC803A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corona virus and all going on it seems many are talking a look at worship.  What is approved and acceptable as well as what is forbidden</a:t>
            </a:r>
          </a:p>
        </p:txBody>
      </p:sp>
    </p:spTree>
    <p:extLst>
      <p:ext uri="{BB962C8B-B14F-4D97-AF65-F5344CB8AC3E}">
        <p14:creationId xmlns:p14="http://schemas.microsoft.com/office/powerpoint/2010/main" val="83316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90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testament was valuable for learning; </a:t>
            </a:r>
          </a:p>
          <a:p>
            <a:r>
              <a:rPr lang="en-US" dirty="0"/>
              <a:t>Hebrew’s correlates OT devotions to NT Doctrines</a:t>
            </a:r>
          </a:p>
          <a:p>
            <a:r>
              <a:rPr lang="en-US" dirty="0"/>
              <a:t>Gal, schoolmaster</a:t>
            </a:r>
          </a:p>
        </p:txBody>
      </p:sp>
    </p:spTree>
    <p:extLst>
      <p:ext uri="{BB962C8B-B14F-4D97-AF65-F5344CB8AC3E}">
        <p14:creationId xmlns:p14="http://schemas.microsoft.com/office/powerpoint/2010/main" val="352111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18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2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Consecrated - Reserved for a special purpose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to be Holy, this does not make us God, nor worthy of Worship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0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words carried great meaning to the Jew and Gentile alike!!</a:t>
            </a:r>
          </a:p>
          <a:p>
            <a:r>
              <a:rPr lang="en-US" dirty="0"/>
              <a:t>They all understood the sacred nature of a “Temple” whether it was Herod’s or one to an idol</a:t>
            </a:r>
          </a:p>
          <a:p>
            <a:r>
              <a:rPr lang="en-US" dirty="0"/>
              <a:t>Do not desecrate the Temple of God </a:t>
            </a:r>
          </a:p>
        </p:txBody>
      </p:sp>
    </p:spTree>
    <p:extLst>
      <p:ext uri="{BB962C8B-B14F-4D97-AF65-F5344CB8AC3E}">
        <p14:creationId xmlns:p14="http://schemas.microsoft.com/office/powerpoint/2010/main" val="155418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Holy, Saint, sanctified, sanctuary, sanctification</a:t>
            </a:r>
          </a:p>
          <a:p>
            <a:r>
              <a:rPr lang="en-US" dirty="0"/>
              <a:t>All same word, different forms of speech. </a:t>
            </a:r>
          </a:p>
        </p:txBody>
      </p:sp>
    </p:spTree>
    <p:extLst>
      <p:ext uri="{BB962C8B-B14F-4D97-AF65-F5344CB8AC3E}">
        <p14:creationId xmlns:p14="http://schemas.microsoft.com/office/powerpoint/2010/main" val="3005667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19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are Holy, then we bring Praise to God </a:t>
            </a:r>
          </a:p>
        </p:txBody>
      </p:sp>
    </p:spTree>
    <p:extLst>
      <p:ext uri="{BB962C8B-B14F-4D97-AF65-F5344CB8AC3E}">
        <p14:creationId xmlns:p14="http://schemas.microsoft.com/office/powerpoint/2010/main" val="199364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the importance of all these attributes</a:t>
            </a:r>
          </a:p>
          <a:p>
            <a:r>
              <a:rPr lang="en-US" dirty="0"/>
              <a:t>we do not worship something or someone just because they are one of them</a:t>
            </a:r>
          </a:p>
          <a:p>
            <a:r>
              <a:rPr lang="en-US" dirty="0"/>
              <a:t>Actually we worship God because he is our Sovereign; that is it!!?? Is this true??</a:t>
            </a:r>
          </a:p>
        </p:txBody>
      </p:sp>
    </p:spTree>
    <p:extLst>
      <p:ext uri="{BB962C8B-B14F-4D97-AF65-F5344CB8AC3E}">
        <p14:creationId xmlns:p14="http://schemas.microsoft.com/office/powerpoint/2010/main" val="34476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9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</a:t>
            </a:r>
          </a:p>
        </p:txBody>
      </p:sp>
    </p:spTree>
    <p:extLst>
      <p:ext uri="{BB962C8B-B14F-4D97-AF65-F5344CB8AC3E}">
        <p14:creationId xmlns:p14="http://schemas.microsoft.com/office/powerpoint/2010/main" val="329402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association of Holy with God and purity; </a:t>
            </a:r>
          </a:p>
          <a:p>
            <a:r>
              <a:rPr lang="en-US" dirty="0"/>
              <a:t>Set aside for a special purpose or consecrated to God.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often think of sacred in correct terms, but we should add the factor of purity.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Consecrated – dedicated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3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Sanctified – Verb, action</a:t>
            </a:r>
          </a:p>
          <a:p>
            <a:r>
              <a:rPr lang="en-US" dirty="0"/>
              <a:t>Sanctification – Noun, state or condition. </a:t>
            </a:r>
          </a:p>
          <a:p>
            <a:r>
              <a:rPr lang="en-US" dirty="0"/>
              <a:t>Sanctuary – adjective, describes something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still carrying the idea of purity.  That idea does not leave the meaning of the word.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00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Testament Pattern</a:t>
            </a:r>
          </a:p>
          <a:p>
            <a:r>
              <a:rPr lang="en-US" dirty="0"/>
              <a:t>Emphasis on sacred for articles of worship</a:t>
            </a:r>
          </a:p>
          <a:p>
            <a:r>
              <a:rPr lang="en-US" dirty="0"/>
              <a:t>Many </a:t>
            </a:r>
            <a:r>
              <a:rPr lang="en-US" dirty="0" err="1"/>
              <a:t>many</a:t>
            </a:r>
            <a:r>
              <a:rPr lang="en-US" dirty="0"/>
              <a:t> things written about Holiness in Old Covenant. </a:t>
            </a:r>
          </a:p>
        </p:txBody>
      </p:sp>
    </p:spTree>
    <p:extLst>
      <p:ext uri="{BB962C8B-B14F-4D97-AF65-F5344CB8AC3E}">
        <p14:creationId xmlns:p14="http://schemas.microsoft.com/office/powerpoint/2010/main" val="3424601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Nadab &amp; Abihu immediately failing to meet the requirements of Holiness. </a:t>
            </a:r>
          </a:p>
        </p:txBody>
      </p:sp>
    </p:spTree>
    <p:extLst>
      <p:ext uri="{BB962C8B-B14F-4D97-AF65-F5344CB8AC3E}">
        <p14:creationId xmlns:p14="http://schemas.microsoft.com/office/powerpoint/2010/main" val="261065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2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2.jpg">
            <a:extLst>
              <a:ext uri="{FF2B5EF4-FFF2-40B4-BE49-F238E27FC236}">
                <a16:creationId xmlns:a16="http://schemas.microsoft.com/office/drawing/2014/main" id="{635A1BEC-5DCB-44A4-BE19-BB2CC2653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C9900">
                <a:tint val="45000"/>
                <a:satMod val="400000"/>
              </a:srgbClr>
            </a:duotone>
            <a:alphaModFix amt="50000"/>
          </a:blip>
          <a:srcRect r="1333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172200" cy="1143000"/>
          </a:xfrm>
          <a:solidFill>
            <a:srgbClr val="E9DAA3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477000" cy="5257800"/>
          </a:xfrm>
          <a:solidFill>
            <a:srgbClr val="E9DAA3"/>
          </a:solidFill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-452438">
              <a:buSzPct val="85000"/>
              <a:buFont typeface="Wingdings" panose="05000000000000000000" pitchFamily="2" charset="2"/>
              <a:buChar char="v"/>
              <a:defRPr sz="3600"/>
            </a:lvl2pPr>
            <a:lvl3pPr marL="914400" indent="-457200">
              <a:buSzPct val="85000"/>
              <a:buFont typeface="Wingdings" panose="05000000000000000000" pitchFamily="2" charset="2"/>
              <a:buChar char="Ø"/>
              <a:defRPr sz="3200"/>
            </a:lvl3pPr>
            <a:lvl4pPr marL="1371600" indent="-457200">
              <a:buSzPct val="85000"/>
              <a:buFont typeface="Wingdings" panose="05000000000000000000" pitchFamily="2" charset="2"/>
              <a:buChar char="q"/>
              <a:defRPr sz="2800"/>
            </a:lvl4pPr>
            <a:lvl5pPr marL="1714500" indent="-3429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Don McClain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W 65th St church of Christ / July 29,2007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67EC1A-459D-4CB5-A423-76398770BC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dissolv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2174"/>
            <a:ext cx="9144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B530F00D-3BD1-47D9-853D-D1AB3EFB61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Worship –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&amp; What is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Holy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EE0AF-4EF1-4764-9914-11B63FC6D66D}"/>
              </a:ext>
            </a:extLst>
          </p:cNvPr>
          <p:cNvSpPr/>
          <p:nvPr/>
        </p:nvSpPr>
        <p:spPr>
          <a:xfrm>
            <a:off x="1272639" y="4884104"/>
            <a:ext cx="3299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 1:13-16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Summarizing: </a:t>
            </a:r>
          </a:p>
          <a:p>
            <a:pPr lvl="1"/>
            <a:r>
              <a:rPr lang="en-US" dirty="0"/>
              <a:t>Defining: Holy</a:t>
            </a:r>
          </a:p>
          <a:p>
            <a:pPr lvl="2"/>
            <a:r>
              <a:rPr lang="en-US" dirty="0"/>
              <a:t>Pure</a:t>
            </a:r>
          </a:p>
          <a:p>
            <a:pPr lvl="2"/>
            <a:r>
              <a:rPr lang="en-US" dirty="0"/>
              <a:t>Consecrated to God</a:t>
            </a:r>
          </a:p>
          <a:p>
            <a:pPr lvl="1"/>
            <a:r>
              <a:rPr lang="en-US" dirty="0"/>
              <a:t>Old Testament Devotions</a:t>
            </a:r>
          </a:p>
          <a:p>
            <a:pPr lvl="2"/>
            <a:r>
              <a:rPr lang="en-US" dirty="0"/>
              <a:t>Holy! </a:t>
            </a:r>
          </a:p>
          <a:p>
            <a:pPr lvl="3"/>
            <a:r>
              <a:rPr lang="en-US" dirty="0"/>
              <a:t>Pure</a:t>
            </a:r>
          </a:p>
          <a:p>
            <a:pPr lvl="3"/>
            <a:r>
              <a:rPr lang="en-US" dirty="0"/>
              <a:t>Consecrated to God</a:t>
            </a:r>
          </a:p>
        </p:txBody>
      </p:sp>
    </p:spTree>
    <p:extLst>
      <p:ext uri="{BB962C8B-B14F-4D97-AF65-F5344CB8AC3E}">
        <p14:creationId xmlns:p14="http://schemas.microsoft.com/office/powerpoint/2010/main" val="2286863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Summarizing: </a:t>
            </a:r>
          </a:p>
          <a:p>
            <a:pPr lvl="1"/>
            <a:r>
              <a:rPr lang="en-US" dirty="0"/>
              <a:t>YET!</a:t>
            </a:r>
          </a:p>
          <a:p>
            <a:pPr lvl="2"/>
            <a:r>
              <a:rPr lang="en-US" dirty="0"/>
              <a:t>Only Worship God</a:t>
            </a:r>
          </a:p>
          <a:p>
            <a:pPr lvl="2"/>
            <a:r>
              <a:rPr lang="en-US" dirty="0"/>
              <a:t>What is Holy is not worthy of worship</a:t>
            </a:r>
          </a:p>
          <a:p>
            <a:pPr lvl="2"/>
            <a:r>
              <a:rPr lang="en-US" dirty="0"/>
              <a:t>Having or acquiring the attribute of Holiness does not qualify someone or something for Worship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1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Holy</a:t>
            </a:r>
            <a:br>
              <a:rPr lang="en-US" dirty="0"/>
            </a:br>
            <a:r>
              <a:rPr lang="en-US" dirty="0"/>
              <a:t> – The Christian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To Be Holy  </a:t>
            </a:r>
          </a:p>
          <a:p>
            <a:pPr lvl="1"/>
            <a:r>
              <a:rPr lang="en-US" dirty="0"/>
              <a:t>1 Pet 1:15-16, But as he which hath called you is holy, so be ye holy</a:t>
            </a:r>
          </a:p>
          <a:p>
            <a:pPr lvl="2"/>
            <a:r>
              <a:rPr lang="en-US" dirty="0"/>
              <a:t>God Created Us</a:t>
            </a:r>
          </a:p>
          <a:p>
            <a:pPr lvl="3"/>
            <a:r>
              <a:rPr lang="en-US" dirty="0"/>
              <a:t>He is Qualified to define</a:t>
            </a:r>
          </a:p>
          <a:p>
            <a:pPr lvl="3"/>
            <a:r>
              <a:rPr lang="en-US" dirty="0"/>
              <a:t>Consecrated to a special purpose; holy! </a:t>
            </a:r>
          </a:p>
          <a:p>
            <a:pPr lvl="2"/>
            <a:r>
              <a:rPr lang="en-US" dirty="0"/>
              <a:t>Something to Achieve </a:t>
            </a:r>
          </a:p>
        </p:txBody>
      </p:sp>
    </p:spTree>
    <p:extLst>
      <p:ext uri="{BB962C8B-B14F-4D97-AF65-F5344CB8AC3E}">
        <p14:creationId xmlns:p14="http://schemas.microsoft.com/office/powerpoint/2010/main" val="1324116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Holy</a:t>
            </a:r>
            <a:br>
              <a:rPr lang="en-US" dirty="0"/>
            </a:br>
            <a:r>
              <a:rPr lang="en-US" dirty="0"/>
              <a:t> – The Christian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To Be Holy  </a:t>
            </a:r>
          </a:p>
          <a:p>
            <a:pPr lvl="1"/>
            <a:r>
              <a:rPr lang="en-US" dirty="0"/>
              <a:t>1 Pet 2:5, a holy priesthood</a:t>
            </a:r>
          </a:p>
          <a:p>
            <a:pPr lvl="2"/>
            <a:r>
              <a:rPr lang="en-US" dirty="0"/>
              <a:t>Offer spiritual sacrifices</a:t>
            </a:r>
          </a:p>
          <a:p>
            <a:pPr lvl="2"/>
            <a:r>
              <a:rPr lang="en-US" dirty="0"/>
              <a:t>Priest – an earthly mediator between man and God </a:t>
            </a:r>
          </a:p>
          <a:p>
            <a:pPr lvl="1"/>
            <a:r>
              <a:rPr lang="en-US" dirty="0"/>
              <a:t>1 Pet 2:9, a holy nation (a people or countrymen)</a:t>
            </a:r>
          </a:p>
          <a:p>
            <a:pPr lvl="2"/>
            <a:r>
              <a:rPr lang="en-US" dirty="0"/>
              <a:t>Out of Darkness into Light</a:t>
            </a:r>
          </a:p>
        </p:txBody>
      </p:sp>
    </p:spTree>
    <p:extLst>
      <p:ext uri="{BB962C8B-B14F-4D97-AF65-F5344CB8AC3E}">
        <p14:creationId xmlns:p14="http://schemas.microsoft.com/office/powerpoint/2010/main" val="2575742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Holy</a:t>
            </a:r>
            <a:br>
              <a:rPr lang="en-US" dirty="0"/>
            </a:br>
            <a:r>
              <a:rPr lang="en-US" dirty="0"/>
              <a:t> – The Christian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Are To Be Holy  </a:t>
            </a:r>
          </a:p>
          <a:p>
            <a:pPr lvl="1"/>
            <a:r>
              <a:rPr lang="en-US" dirty="0"/>
              <a:t>Just as God is Holy</a:t>
            </a:r>
          </a:p>
          <a:p>
            <a:pPr lvl="2"/>
            <a:r>
              <a:rPr lang="en-US" dirty="0"/>
              <a:t>He Defines Holy</a:t>
            </a:r>
          </a:p>
          <a:p>
            <a:pPr lvl="1"/>
            <a:r>
              <a:rPr lang="en-US" dirty="0"/>
              <a:t>By Definition</a:t>
            </a:r>
          </a:p>
          <a:p>
            <a:pPr lvl="2"/>
            <a:r>
              <a:rPr lang="en-US" dirty="0"/>
              <a:t>Pure</a:t>
            </a:r>
          </a:p>
          <a:p>
            <a:pPr lvl="2"/>
            <a:r>
              <a:rPr lang="en-US" dirty="0"/>
              <a:t>Consecrated</a:t>
            </a:r>
          </a:p>
          <a:p>
            <a:pPr lvl="1"/>
            <a:r>
              <a:rPr lang="en-US" dirty="0"/>
              <a:t>Saint!</a:t>
            </a:r>
          </a:p>
          <a:p>
            <a:pPr lvl="2"/>
            <a:r>
              <a:rPr lang="en-US" dirty="0"/>
              <a:t>Greek “</a:t>
            </a:r>
            <a:r>
              <a:rPr lang="en-US" dirty="0" err="1"/>
              <a:t>Hagios</a:t>
            </a:r>
            <a:r>
              <a:rPr lang="en-US" dirty="0"/>
              <a:t>” (Holy) translated saint 62x</a:t>
            </a:r>
          </a:p>
        </p:txBody>
      </p:sp>
    </p:spTree>
    <p:extLst>
      <p:ext uri="{BB962C8B-B14F-4D97-AF65-F5344CB8AC3E}">
        <p14:creationId xmlns:p14="http://schemas.microsoft.com/office/powerpoint/2010/main" val="2889023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Holy</a:t>
            </a:r>
            <a:br>
              <a:rPr lang="en-US" dirty="0"/>
            </a:br>
            <a:r>
              <a:rPr lang="en-US" dirty="0"/>
              <a:t> – The Christian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“Temple of God”</a:t>
            </a:r>
          </a:p>
          <a:p>
            <a:pPr lvl="1"/>
            <a:r>
              <a:rPr lang="en-US" dirty="0"/>
              <a:t>1 Cor 3:16-17, you are the temple of God </a:t>
            </a:r>
          </a:p>
          <a:p>
            <a:pPr lvl="1"/>
            <a:r>
              <a:rPr lang="en-US" dirty="0"/>
              <a:t>1 Cor 6:12-20, not for lust of the flesh</a:t>
            </a:r>
          </a:p>
          <a:p>
            <a:pPr lvl="1"/>
            <a:r>
              <a:rPr lang="en-US" dirty="0"/>
              <a:t>2 Cor 6:14-18, do not  be unequally yoked…</a:t>
            </a:r>
          </a:p>
        </p:txBody>
      </p:sp>
    </p:spTree>
    <p:extLst>
      <p:ext uri="{BB962C8B-B14F-4D97-AF65-F5344CB8AC3E}">
        <p14:creationId xmlns:p14="http://schemas.microsoft.com/office/powerpoint/2010/main" val="183965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Holy?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 of Terms</a:t>
            </a:r>
          </a:p>
          <a:p>
            <a:pPr lvl="1"/>
            <a:r>
              <a:rPr lang="en-US" dirty="0"/>
              <a:t>Holy (Greek – </a:t>
            </a:r>
            <a:r>
              <a:rPr lang="en-US" dirty="0" err="1"/>
              <a:t>hagios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Strong’s, Sacred; physically pure, morally blameless, ceremonially consecrated</a:t>
            </a:r>
          </a:p>
          <a:p>
            <a:pPr lvl="2"/>
            <a:r>
              <a:rPr lang="en-US" dirty="0"/>
              <a:t>Vines, separated from sin and therefore consecrated to God. It is used of men and things in so far as they are devoted to God.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70CC52-7102-4091-B8E9-058A2C2EF7EF}"/>
              </a:ext>
            </a:extLst>
          </p:cNvPr>
          <p:cNvSpPr/>
          <p:nvPr/>
        </p:nvSpPr>
        <p:spPr>
          <a:xfrm>
            <a:off x="5257799" y="2835965"/>
            <a:ext cx="1447801" cy="4463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487BC0-7E91-4E2D-92DA-B18FAE8BBF5A}"/>
              </a:ext>
            </a:extLst>
          </p:cNvPr>
          <p:cNvSpPr/>
          <p:nvPr/>
        </p:nvSpPr>
        <p:spPr>
          <a:xfrm>
            <a:off x="3429000" y="3305300"/>
            <a:ext cx="1143000" cy="44631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E3A1BB-D076-45D9-8A8E-BAC9B906B6A8}"/>
              </a:ext>
            </a:extLst>
          </p:cNvPr>
          <p:cNvSpPr/>
          <p:nvPr/>
        </p:nvSpPr>
        <p:spPr>
          <a:xfrm>
            <a:off x="4800600" y="4278087"/>
            <a:ext cx="3505200" cy="4463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E224D8-E289-4A31-B3B9-79EFB1292738}"/>
              </a:ext>
            </a:extLst>
          </p:cNvPr>
          <p:cNvSpPr/>
          <p:nvPr/>
        </p:nvSpPr>
        <p:spPr>
          <a:xfrm>
            <a:off x="6019800" y="4735287"/>
            <a:ext cx="2362200" cy="4463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B67C8E-81C0-43E9-AA59-FB352D9C7D07}"/>
              </a:ext>
            </a:extLst>
          </p:cNvPr>
          <p:cNvCxnSpPr>
            <a:cxnSpLocks/>
          </p:cNvCxnSpPr>
          <p:nvPr/>
        </p:nvCxnSpPr>
        <p:spPr>
          <a:xfrm>
            <a:off x="6019800" y="3305300"/>
            <a:ext cx="685800" cy="1419100"/>
          </a:xfrm>
          <a:prstGeom prst="straightConnector1">
            <a:avLst/>
          </a:prstGeom>
          <a:ln w="66675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8664D6-16C5-48FB-87EA-9E90E8A95610}"/>
              </a:ext>
            </a:extLst>
          </p:cNvPr>
          <p:cNvCxnSpPr>
            <a:cxnSpLocks/>
          </p:cNvCxnSpPr>
          <p:nvPr/>
        </p:nvCxnSpPr>
        <p:spPr>
          <a:xfrm>
            <a:off x="4572000" y="3751614"/>
            <a:ext cx="533400" cy="526473"/>
          </a:xfrm>
          <a:prstGeom prst="straightConnector1">
            <a:avLst/>
          </a:prstGeom>
          <a:ln w="66675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00945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Holy?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Holy – Consecrated &amp; Pure         </a:t>
            </a:r>
          </a:p>
          <a:p>
            <a:pPr lvl="1"/>
            <a:r>
              <a:rPr lang="en-US" dirty="0"/>
              <a:t>Holy        Worship</a:t>
            </a:r>
          </a:p>
          <a:p>
            <a:pPr lvl="1"/>
            <a:r>
              <a:rPr lang="en-US" dirty="0"/>
              <a:t>Christians are to be Holy</a:t>
            </a:r>
          </a:p>
          <a:p>
            <a:pPr lvl="2"/>
            <a:r>
              <a:rPr lang="en-US" dirty="0"/>
              <a:t>Pure</a:t>
            </a:r>
          </a:p>
          <a:p>
            <a:pPr lvl="2"/>
            <a:r>
              <a:rPr lang="en-US" dirty="0"/>
              <a:t>Consecrated to God</a:t>
            </a:r>
          </a:p>
          <a:p>
            <a:pPr lvl="2"/>
            <a:r>
              <a:rPr lang="en-US" dirty="0"/>
              <a:t>A Saint!</a:t>
            </a:r>
          </a:p>
        </p:txBody>
      </p:sp>
      <p:sp>
        <p:nvSpPr>
          <p:cNvPr id="2" name="Not Equal 1">
            <a:extLst>
              <a:ext uri="{FF2B5EF4-FFF2-40B4-BE49-F238E27FC236}">
                <a16:creationId xmlns:a16="http://schemas.microsoft.com/office/drawing/2014/main" id="{354C3B9E-D884-4423-B9A2-CFC25C18205E}"/>
              </a:ext>
            </a:extLst>
          </p:cNvPr>
          <p:cNvSpPr/>
          <p:nvPr/>
        </p:nvSpPr>
        <p:spPr>
          <a:xfrm>
            <a:off x="4229100" y="3048000"/>
            <a:ext cx="685800" cy="457200"/>
          </a:xfrm>
          <a:prstGeom prst="mathNot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4608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Holy?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Christian</a:t>
            </a:r>
          </a:p>
          <a:p>
            <a:pPr lvl="1"/>
            <a:r>
              <a:rPr lang="en-US" dirty="0"/>
              <a:t>1 Pet 2:9, But ye are a chosen generation, a royal priesthood, a holy nation, a peculiar people; that ye should shew forth the praises of him who hath called you out of darkness into his marvelous light.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A8F580-EE58-4DE4-B3BF-441CDEDBED73}"/>
              </a:ext>
            </a:extLst>
          </p:cNvPr>
          <p:cNvSpPr/>
          <p:nvPr/>
        </p:nvSpPr>
        <p:spPr>
          <a:xfrm>
            <a:off x="3048000" y="5063095"/>
            <a:ext cx="3048000" cy="5987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1B491F-FCEF-45C7-9CD1-84BD01CE1EE0}"/>
              </a:ext>
            </a:extLst>
          </p:cNvPr>
          <p:cNvSpPr/>
          <p:nvPr/>
        </p:nvSpPr>
        <p:spPr>
          <a:xfrm>
            <a:off x="3048000" y="4465616"/>
            <a:ext cx="4495800" cy="5987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75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– 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Only God/Deity/Divinity </a:t>
            </a:r>
          </a:p>
          <a:p>
            <a:pPr lvl="2"/>
            <a:r>
              <a:rPr lang="en-US" dirty="0"/>
              <a:t>Sovereign</a:t>
            </a:r>
          </a:p>
          <a:p>
            <a:pPr lvl="2"/>
            <a:r>
              <a:rPr lang="en-US" dirty="0"/>
              <a:t>Omni-potent, -science, &amp; </a:t>
            </a:r>
          </a:p>
          <a:p>
            <a:pPr marL="457200" lvl="2" indent="0">
              <a:buNone/>
            </a:pPr>
            <a:r>
              <a:rPr lang="en-US" dirty="0"/>
              <a:t>     -present</a:t>
            </a:r>
          </a:p>
          <a:p>
            <a:pPr lvl="2"/>
            <a:r>
              <a:rPr lang="en-US" dirty="0"/>
              <a:t>Holy &amp; Righteous</a:t>
            </a:r>
          </a:p>
          <a:p>
            <a:pPr lvl="2"/>
            <a:r>
              <a:rPr lang="en-US" dirty="0"/>
              <a:t>Including Jesus &amp; Holy Spirit</a:t>
            </a:r>
          </a:p>
        </p:txBody>
      </p:sp>
    </p:spTree>
    <p:extLst>
      <p:ext uri="{BB962C8B-B14F-4D97-AF65-F5344CB8AC3E}">
        <p14:creationId xmlns:p14="http://schemas.microsoft.com/office/powerpoint/2010/main" val="3003954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– 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Not Spiritual Beings</a:t>
            </a:r>
          </a:p>
          <a:p>
            <a:pPr lvl="1"/>
            <a:r>
              <a:rPr lang="en-US" dirty="0"/>
              <a:t>Not Man</a:t>
            </a:r>
          </a:p>
          <a:p>
            <a:pPr lvl="2"/>
            <a:r>
              <a:rPr lang="en-US" dirty="0"/>
              <a:t>Nor Apostles</a:t>
            </a:r>
          </a:p>
          <a:p>
            <a:pPr lvl="1"/>
            <a:r>
              <a:rPr lang="en-US" dirty="0"/>
              <a:t>Not Objects</a:t>
            </a:r>
          </a:p>
        </p:txBody>
      </p:sp>
    </p:spTree>
    <p:extLst>
      <p:ext uri="{BB962C8B-B14F-4D97-AF65-F5344CB8AC3E}">
        <p14:creationId xmlns:p14="http://schemas.microsoft.com/office/powerpoint/2010/main" val="23212257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E3A1BB-D076-45D9-8A8E-BAC9B906B6A8}"/>
              </a:ext>
            </a:extLst>
          </p:cNvPr>
          <p:cNvSpPr/>
          <p:nvPr/>
        </p:nvSpPr>
        <p:spPr>
          <a:xfrm>
            <a:off x="4800600" y="4278087"/>
            <a:ext cx="3505200" cy="4463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E224D8-E289-4A31-B3B9-79EFB1292738}"/>
              </a:ext>
            </a:extLst>
          </p:cNvPr>
          <p:cNvSpPr/>
          <p:nvPr/>
        </p:nvSpPr>
        <p:spPr>
          <a:xfrm>
            <a:off x="6019800" y="4735287"/>
            <a:ext cx="2362200" cy="4463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B67C8E-81C0-43E9-AA59-FB352D9C7D07}"/>
              </a:ext>
            </a:extLst>
          </p:cNvPr>
          <p:cNvCxnSpPr>
            <a:cxnSpLocks/>
          </p:cNvCxnSpPr>
          <p:nvPr/>
        </p:nvCxnSpPr>
        <p:spPr>
          <a:xfrm>
            <a:off x="6019800" y="3305300"/>
            <a:ext cx="685800" cy="1419100"/>
          </a:xfrm>
          <a:prstGeom prst="straightConnector1">
            <a:avLst/>
          </a:prstGeom>
          <a:ln w="66675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8664D6-16C5-48FB-87EA-9E90E8A95610}"/>
              </a:ext>
            </a:extLst>
          </p:cNvPr>
          <p:cNvCxnSpPr>
            <a:cxnSpLocks/>
          </p:cNvCxnSpPr>
          <p:nvPr/>
        </p:nvCxnSpPr>
        <p:spPr>
          <a:xfrm>
            <a:off x="4572000" y="3751614"/>
            <a:ext cx="533400" cy="526473"/>
          </a:xfrm>
          <a:prstGeom prst="straightConnector1">
            <a:avLst/>
          </a:prstGeom>
          <a:ln w="66675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5960B-C939-4441-800A-BD004D6CC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Holy?</a:t>
            </a:r>
          </a:p>
          <a:p>
            <a:pPr lvl="1"/>
            <a:r>
              <a:rPr lang="en-US" dirty="0"/>
              <a:t>Define</a:t>
            </a:r>
          </a:p>
          <a:p>
            <a:pPr lvl="1"/>
            <a:r>
              <a:rPr lang="en-US" dirty="0"/>
              <a:t>Does this qualify an object to be Worshiped?</a:t>
            </a:r>
          </a:p>
        </p:txBody>
      </p:sp>
    </p:spTree>
    <p:extLst>
      <p:ext uri="{BB962C8B-B14F-4D97-AF65-F5344CB8AC3E}">
        <p14:creationId xmlns:p14="http://schemas.microsoft.com/office/powerpoint/2010/main" val="24556035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 of Terms</a:t>
            </a:r>
          </a:p>
          <a:p>
            <a:pPr lvl="1"/>
            <a:r>
              <a:rPr lang="en-US" dirty="0"/>
              <a:t>Holy (Greek – </a:t>
            </a:r>
            <a:r>
              <a:rPr lang="en-US" dirty="0" err="1"/>
              <a:t>hagios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Strong’s, Sacred; physically pure, morally blameless, ceremonially consecrated</a:t>
            </a:r>
          </a:p>
          <a:p>
            <a:pPr lvl="2"/>
            <a:r>
              <a:rPr lang="en-US" dirty="0"/>
              <a:t>Vines, separated from sin and therefore consecrated to God. It is used of men and things in so far as they are devoted to God.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70CC52-7102-4091-B8E9-058A2C2EF7EF}"/>
              </a:ext>
            </a:extLst>
          </p:cNvPr>
          <p:cNvSpPr/>
          <p:nvPr/>
        </p:nvSpPr>
        <p:spPr>
          <a:xfrm>
            <a:off x="5257799" y="2835965"/>
            <a:ext cx="1447801" cy="4463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487BC0-7E91-4E2D-92DA-B18FAE8BBF5A}"/>
              </a:ext>
            </a:extLst>
          </p:cNvPr>
          <p:cNvSpPr/>
          <p:nvPr/>
        </p:nvSpPr>
        <p:spPr>
          <a:xfrm>
            <a:off x="3429000" y="3305300"/>
            <a:ext cx="1143000" cy="44631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E3A1BB-D076-45D9-8A8E-BAC9B906B6A8}"/>
              </a:ext>
            </a:extLst>
          </p:cNvPr>
          <p:cNvSpPr/>
          <p:nvPr/>
        </p:nvSpPr>
        <p:spPr>
          <a:xfrm>
            <a:off x="4800600" y="4278087"/>
            <a:ext cx="3505200" cy="4463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E224D8-E289-4A31-B3B9-79EFB1292738}"/>
              </a:ext>
            </a:extLst>
          </p:cNvPr>
          <p:cNvSpPr/>
          <p:nvPr/>
        </p:nvSpPr>
        <p:spPr>
          <a:xfrm>
            <a:off x="6019800" y="4735287"/>
            <a:ext cx="2362200" cy="4463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B67C8E-81C0-43E9-AA59-FB352D9C7D07}"/>
              </a:ext>
            </a:extLst>
          </p:cNvPr>
          <p:cNvCxnSpPr>
            <a:cxnSpLocks/>
          </p:cNvCxnSpPr>
          <p:nvPr/>
        </p:nvCxnSpPr>
        <p:spPr>
          <a:xfrm>
            <a:off x="6019800" y="3305300"/>
            <a:ext cx="685800" cy="1419100"/>
          </a:xfrm>
          <a:prstGeom prst="straightConnector1">
            <a:avLst/>
          </a:prstGeom>
          <a:ln w="66675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8664D6-16C5-48FB-87EA-9E90E8A95610}"/>
              </a:ext>
            </a:extLst>
          </p:cNvPr>
          <p:cNvCxnSpPr>
            <a:cxnSpLocks/>
          </p:cNvCxnSpPr>
          <p:nvPr/>
        </p:nvCxnSpPr>
        <p:spPr>
          <a:xfrm>
            <a:off x="4572000" y="3751614"/>
            <a:ext cx="533400" cy="526473"/>
          </a:xfrm>
          <a:prstGeom prst="straightConnector1">
            <a:avLst/>
          </a:prstGeom>
          <a:ln w="66675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46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2" grpId="0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Terms</a:t>
            </a:r>
          </a:p>
          <a:p>
            <a:pPr lvl="1"/>
            <a:r>
              <a:rPr lang="en-US" dirty="0"/>
              <a:t>Sanctified (Greek – </a:t>
            </a:r>
            <a:r>
              <a:rPr lang="en-US" dirty="0" err="1"/>
              <a:t>hagiazo</a:t>
            </a:r>
            <a:r>
              <a:rPr lang="en-US" dirty="0"/>
              <a:t>̄) </a:t>
            </a:r>
          </a:p>
          <a:p>
            <a:pPr lvl="2"/>
            <a:r>
              <a:rPr lang="en-US" dirty="0"/>
              <a:t>Strong’s, to make holy</a:t>
            </a:r>
          </a:p>
          <a:p>
            <a:pPr lvl="1"/>
            <a:r>
              <a:rPr lang="en-US" dirty="0"/>
              <a:t>Sanctification (Greek – </a:t>
            </a:r>
            <a:r>
              <a:rPr lang="en-US" dirty="0" err="1"/>
              <a:t>hagiasmos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Strong’s, the state of purity</a:t>
            </a:r>
          </a:p>
          <a:p>
            <a:pPr lvl="1"/>
            <a:r>
              <a:rPr lang="en-US" dirty="0"/>
              <a:t>Sanctuary (Greek – </a:t>
            </a:r>
            <a:r>
              <a:rPr lang="en-US" dirty="0" err="1"/>
              <a:t>hagion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Strong’s, a sacred thing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ED1EB9-90BA-4E65-A72B-31CDC4478E08}"/>
              </a:ext>
            </a:extLst>
          </p:cNvPr>
          <p:cNvCxnSpPr>
            <a:cxnSpLocks/>
          </p:cNvCxnSpPr>
          <p:nvPr/>
        </p:nvCxnSpPr>
        <p:spPr>
          <a:xfrm>
            <a:off x="3124200" y="4648200"/>
            <a:ext cx="2286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70E6B7-8101-4E07-ACC0-BAEBF846DE7D}"/>
              </a:ext>
            </a:extLst>
          </p:cNvPr>
          <p:cNvCxnSpPr>
            <a:cxnSpLocks/>
          </p:cNvCxnSpPr>
          <p:nvPr/>
        </p:nvCxnSpPr>
        <p:spPr>
          <a:xfrm>
            <a:off x="7239000" y="5867400"/>
            <a:ext cx="137159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C759F1-FA85-4BDF-9D24-1F8FD48CCA68}"/>
              </a:ext>
            </a:extLst>
          </p:cNvPr>
          <p:cNvCxnSpPr>
            <a:cxnSpLocks/>
          </p:cNvCxnSpPr>
          <p:nvPr/>
        </p:nvCxnSpPr>
        <p:spPr>
          <a:xfrm>
            <a:off x="7239000" y="2819400"/>
            <a:ext cx="160019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280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Old Testament Devotions</a:t>
            </a:r>
          </a:p>
          <a:p>
            <a:pPr lvl="1"/>
            <a:r>
              <a:rPr lang="en-US" dirty="0"/>
              <a:t>Articles for Worship</a:t>
            </a:r>
          </a:p>
          <a:p>
            <a:pPr lvl="2"/>
            <a:r>
              <a:rPr lang="en-US" dirty="0"/>
              <a:t>Ex 28:1-4, Garments for the Priest</a:t>
            </a:r>
          </a:p>
          <a:p>
            <a:pPr lvl="2"/>
            <a:r>
              <a:rPr lang="en-US" dirty="0"/>
              <a:t>Ex 26:33-34, Holy &amp; Most Holy place in Tabernacle</a:t>
            </a:r>
          </a:p>
          <a:p>
            <a:pPr lvl="2"/>
            <a:r>
              <a:rPr lang="en-US" dirty="0"/>
              <a:t>Ex 30:22-38, Anointing Oils</a:t>
            </a:r>
          </a:p>
        </p:txBody>
      </p:sp>
    </p:spTree>
    <p:extLst>
      <p:ext uri="{BB962C8B-B14F-4D97-AF65-F5344CB8AC3E}">
        <p14:creationId xmlns:p14="http://schemas.microsoft.com/office/powerpoint/2010/main" val="3368548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Old Testament Devotions</a:t>
            </a:r>
          </a:p>
          <a:p>
            <a:pPr lvl="1"/>
            <a:r>
              <a:rPr lang="en-US" dirty="0"/>
              <a:t>Ex 30:22-38, Anointing Oils</a:t>
            </a:r>
          </a:p>
          <a:p>
            <a:pPr lvl="2"/>
            <a:r>
              <a:rPr lang="en-US" dirty="0"/>
              <a:t>Vs. </a:t>
            </a:r>
            <a:r>
              <a:rPr lang="en-US"/>
              <a:t>31-33</a:t>
            </a:r>
            <a:r>
              <a:rPr lang="en-US" dirty="0"/>
              <a:t>, 37-38; dedicated for God’s purpose</a:t>
            </a:r>
          </a:p>
          <a:p>
            <a:pPr lvl="1"/>
            <a:r>
              <a:rPr lang="en-US" dirty="0"/>
              <a:t>Lev 10:1-3, Nadab &amp; Abihu</a:t>
            </a:r>
          </a:p>
          <a:p>
            <a:pPr lvl="2"/>
            <a:r>
              <a:rPr lang="en-US" dirty="0"/>
              <a:t>They took something that was Holy (dedicated to God) and used it for their own purpose</a:t>
            </a:r>
          </a:p>
        </p:txBody>
      </p:sp>
    </p:spTree>
    <p:extLst>
      <p:ext uri="{BB962C8B-B14F-4D97-AF65-F5344CB8AC3E}">
        <p14:creationId xmlns:p14="http://schemas.microsoft.com/office/powerpoint/2010/main" val="865793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Old Testament Devotions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Herods</a:t>
            </a:r>
            <a:r>
              <a:rPr lang="en-US" dirty="0"/>
              <a:t>” Temple</a:t>
            </a:r>
          </a:p>
          <a:p>
            <a:pPr lvl="2"/>
            <a:r>
              <a:rPr lang="en-US" dirty="0"/>
              <a:t>Jn 2:13-17, House of merchandise</a:t>
            </a:r>
          </a:p>
          <a:p>
            <a:pPr lvl="2"/>
            <a:r>
              <a:rPr lang="en-US" dirty="0"/>
              <a:t>Lk 19:45-48, Den of Thieves</a:t>
            </a:r>
          </a:p>
          <a:p>
            <a:pPr lvl="2"/>
            <a:r>
              <a:rPr lang="en-US" dirty="0"/>
              <a:t>Jews had taken what was supposed to be Holy (Pure and Consecrated to God) and used for a different purpose</a:t>
            </a:r>
          </a:p>
        </p:txBody>
      </p:sp>
    </p:spTree>
    <p:extLst>
      <p:ext uri="{BB962C8B-B14F-4D97-AF65-F5344CB8AC3E}">
        <p14:creationId xmlns:p14="http://schemas.microsoft.com/office/powerpoint/2010/main" val="4172728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981</Words>
  <Application>Microsoft Office PowerPoint</Application>
  <PresentationFormat>On-screen Show (4:3)</PresentationFormat>
  <Paragraphs>159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Footlight MT Light</vt:lpstr>
      <vt:lpstr>Pythagoras</vt:lpstr>
      <vt:lpstr>Wingdings</vt:lpstr>
      <vt:lpstr>Default Design</vt:lpstr>
      <vt:lpstr>PowerPoint Presentation</vt:lpstr>
      <vt:lpstr>Review – Worship</vt:lpstr>
      <vt:lpstr>Review – Worship</vt:lpstr>
      <vt:lpstr>Worship</vt:lpstr>
      <vt:lpstr>Worship &amp; What is Holy</vt:lpstr>
      <vt:lpstr>Worship &amp; What is Holy</vt:lpstr>
      <vt:lpstr>Worship &amp; What is Holy</vt:lpstr>
      <vt:lpstr>Worship &amp; What is Holy</vt:lpstr>
      <vt:lpstr>Worship &amp; What is Holy</vt:lpstr>
      <vt:lpstr>Worship &amp; What is Holy</vt:lpstr>
      <vt:lpstr>Worship &amp; What is Holy</vt:lpstr>
      <vt:lpstr>What is Holy  – The Christian</vt:lpstr>
      <vt:lpstr>What is Holy  – The Christian</vt:lpstr>
      <vt:lpstr>What is Holy  – The Christian</vt:lpstr>
      <vt:lpstr>What is Holy  – The Christian</vt:lpstr>
      <vt:lpstr>What is Holy?</vt:lpstr>
      <vt:lpstr>What is Holy?</vt:lpstr>
      <vt:lpstr>What is Holy?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CountryBoy</dc:creator>
  <cp:lastModifiedBy>Ross Ward</cp:lastModifiedBy>
  <cp:revision>231</cp:revision>
  <dcterms:created xsi:type="dcterms:W3CDTF">2007-08-12T19:12:51Z</dcterms:created>
  <dcterms:modified xsi:type="dcterms:W3CDTF">2020-04-12T18:20:55Z</dcterms:modified>
</cp:coreProperties>
</file>