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89" r:id="rId3"/>
    <p:sldId id="290" r:id="rId4"/>
    <p:sldId id="280" r:id="rId5"/>
    <p:sldId id="295" r:id="rId6"/>
    <p:sldId id="288" r:id="rId7"/>
    <p:sldId id="265" r:id="rId8"/>
    <p:sldId id="296" r:id="rId9"/>
    <p:sldId id="302" r:id="rId10"/>
    <p:sldId id="298" r:id="rId11"/>
    <p:sldId id="297" r:id="rId12"/>
    <p:sldId id="299" r:id="rId13"/>
    <p:sldId id="303" r:id="rId14"/>
    <p:sldId id="300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solidFill>
                <a:srgbClr val="7695B6"/>
              </a:solidFill>
              <a:prstDash val="solid"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BD8CD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EEBE2">
              <a:alpha val="85000"/>
            </a:srgbClr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A8A49D"/>
              </a:solidFill>
              <a:prstDash val="solid"/>
              <a:miter lim="400000"/>
            </a:ln>
          </a:left>
          <a:right>
            <a:ln w="12700" cap="flat">
              <a:solidFill>
                <a:srgbClr val="A8A49D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A8A49D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1BA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solidFill>
            <a:srgbClr val="8C8982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D6D3CB"/>
              </a:solidFill>
              <a:prstDash val="solid"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D6D3CB"/>
              </a:solidFill>
              <a:prstDash val="solid"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43" autoAdjust="0"/>
  </p:normalViewPr>
  <p:slideViewPr>
    <p:cSldViewPr snapToGrid="0">
      <p:cViewPr varScale="1">
        <p:scale>
          <a:sx n="56" d="100"/>
          <a:sy n="56" d="100"/>
        </p:scale>
        <p:origin x="16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905692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19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40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39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216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2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87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23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commonly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71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G1577 – Ekklesia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30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was still used in a general since as an assembly</a:t>
            </a:r>
          </a:p>
          <a:p>
            <a:r>
              <a:rPr lang="en-US" dirty="0"/>
              <a:t>Technically, the called out a…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03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Christian and Church</a:t>
            </a:r>
          </a:p>
          <a:p>
            <a:r>
              <a:rPr lang="en-US" dirty="0"/>
              <a:t>Both terms have meaning and weight when used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09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Christian and Church</a:t>
            </a:r>
          </a:p>
          <a:p>
            <a:r>
              <a:rPr lang="en-US" dirty="0"/>
              <a:t>Both terms have meaning and weight when used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697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Ruin a bad reputation</a:t>
            </a:r>
          </a:p>
        </p:txBody>
      </p:sp>
    </p:spTree>
    <p:extLst>
      <p:ext uri="{BB962C8B-B14F-4D97-AF65-F5344CB8AC3E}">
        <p14:creationId xmlns:p14="http://schemas.microsoft.com/office/powerpoint/2010/main" val="7726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4DA150-9DC4-43C6-907A-ABACDA9A81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7" r="1544"/>
          <a:stretch/>
        </p:blipFill>
        <p:spPr>
          <a:xfrm>
            <a:off x="-1" y="5"/>
            <a:ext cx="13004801" cy="9783097"/>
          </a:xfrm>
          <a:prstGeom prst="rect">
            <a:avLst/>
          </a:prstGeom>
        </p:spPr>
      </p:pic>
      <p:sp>
        <p:nvSpPr>
          <p:cNvPr id="13" name="Line"/>
          <p:cNvSpPr/>
          <p:nvPr/>
        </p:nvSpPr>
        <p:spPr>
          <a:xfrm>
            <a:off x="406400" y="86233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" name="Line"/>
          <p:cNvSpPr/>
          <p:nvPr/>
        </p:nvSpPr>
        <p:spPr>
          <a:xfrm>
            <a:off x="406400" y="86741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331019" y="1140005"/>
            <a:ext cx="12293600" cy="2108200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510638" y="6829366"/>
            <a:ext cx="7750175" cy="841256"/>
          </a:xfrm>
        </p:spPr>
        <p:txBody>
          <a:bodyPr>
            <a:spAutoFit/>
          </a:bodyPr>
          <a:lstStyle>
            <a:lvl1pPr marL="0" indent="0" algn="ctr">
              <a:buNone/>
              <a:defRPr sz="4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 flipV="1">
            <a:off x="855787" y="1333491"/>
            <a:ext cx="10969147" cy="26115"/>
          </a:xfrm>
          <a:prstGeom prst="line">
            <a:avLst/>
          </a:prstGeom>
          <a:ln w="63500" cmpd="dbl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99193" y="298821"/>
            <a:ext cx="12369800" cy="1028817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270766" y="2884187"/>
            <a:ext cx="7612896" cy="6599782"/>
          </a:xfrm>
          <a:prstGeom prst="rect">
            <a:avLst/>
          </a:prstGeom>
        </p:spPr>
        <p:txBody>
          <a:bodyPr anchor="t"/>
          <a:lstStyle>
            <a:lvl1pPr marL="463550" indent="-463550">
              <a:spcBef>
                <a:spcPts val="1000"/>
              </a:spcBef>
              <a:buClrTx/>
              <a:buSzPct val="85000"/>
              <a:buFont typeface="Wingdings" panose="05000000000000000000" pitchFamily="2" charset="2"/>
              <a:buChar char="v"/>
              <a:defRPr sz="3600" b="1">
                <a:solidFill>
                  <a:schemeClr val="tx2"/>
                </a:solidFill>
              </a:defRPr>
            </a:lvl1pPr>
            <a:lvl2pPr marL="914400" indent="-45085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Ø"/>
              <a:defRPr sz="3200">
                <a:solidFill>
                  <a:schemeClr val="tx2"/>
                </a:solidFill>
              </a:defRPr>
            </a:lvl2pPr>
            <a:lvl3pPr marL="1254125" indent="-342900">
              <a:spcBef>
                <a:spcPts val="1000"/>
              </a:spcBef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chemeClr val="tx2"/>
                </a:solidFill>
              </a:defRPr>
            </a:lvl3pPr>
            <a:lvl4pPr marL="182880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chemeClr val="tx2"/>
                </a:solidFill>
              </a:defRPr>
            </a:lvl4pPr>
            <a:lvl5pPr marL="229235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chemeClr val="tx2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8" name="Paul’s Letter To Timothy In Troublesome Times" descr="Paul’s Letter To Timothy In Troublesome Times"/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77629"/>
            <a:ext cx="13004800" cy="1524001"/>
          </a:xfrm>
          <a:prstGeom prst="rect">
            <a:avLst/>
          </a:prstGeom>
          <a:effectLst>
            <a:outerShdw blurRad="152400" dist="101600" dir="5400000" rotWithShape="0">
              <a:srgbClr val="000000">
                <a:alpha val="38526"/>
              </a:srgbClr>
            </a:outerShdw>
          </a:effectLst>
        </p:spPr>
      </p:pic>
      <p:pic>
        <p:nvPicPr>
          <p:cNvPr id="9" name="pasted-image.tiff" descr="pasted-image.tiff"/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9193" y="2488806"/>
            <a:ext cx="5011928" cy="7228687"/>
          </a:xfrm>
          <a:prstGeom prst="rect">
            <a:avLst/>
          </a:prstGeom>
          <a:effectLst>
            <a:outerShdw blurRad="152400" dist="101600" dir="2212193" rotWithShape="0">
              <a:srgbClr val="000000"/>
            </a:outerShdw>
          </a:effectLst>
        </p:spPr>
      </p:pic>
      <p:sp>
        <p:nvSpPr>
          <p:cNvPr id="4" name="Rounded Rectangle 3"/>
          <p:cNvSpPr/>
          <p:nvPr userDrawn="1"/>
        </p:nvSpPr>
        <p:spPr>
          <a:xfrm>
            <a:off x="360680" y="1605873"/>
            <a:ext cx="12308313" cy="7830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99292" y="1522470"/>
            <a:ext cx="12578862" cy="987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99193" y="298821"/>
            <a:ext cx="12369800" cy="1028817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14189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4200"/>
              </a:spcBef>
            </a:lvl1pPr>
            <a:lvl2pPr>
              <a:spcBef>
                <a:spcPts val="4200"/>
              </a:spcBef>
            </a:lvl2pPr>
            <a:lvl3pPr>
              <a:spcBef>
                <a:spcPts val="4200"/>
              </a:spcBef>
            </a:lvl3pPr>
            <a:lvl4pPr>
              <a:spcBef>
                <a:spcPts val="4200"/>
              </a:spcBef>
            </a:lvl4pPr>
            <a:lvl5pPr>
              <a:spcBef>
                <a:spcPts val="4200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355600" y="116254"/>
            <a:ext cx="12293600" cy="10560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355600" y="1520789"/>
            <a:ext cx="12293600" cy="7788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331700" y="9220199"/>
            <a:ext cx="317500" cy="355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5" r:id="rId4"/>
    <p:sldLayoutId id="2147483654" r:id="rId5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9pPr>
    </p:titleStyle>
    <p:bodyStyle>
      <a:lvl1pPr marL="508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1pPr>
      <a:lvl2pPr marL="1016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2pPr>
      <a:lvl3pPr marL="1524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3pPr>
      <a:lvl4pPr marL="2032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4pPr>
      <a:lvl5pPr marL="2540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5pPr>
      <a:lvl6pPr marL="3048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6pPr>
      <a:lvl7pPr marL="3556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7pPr>
      <a:lvl8pPr marL="4064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8pPr>
      <a:lvl9pPr marL="4572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Church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B72EB-832D-45ED-8297-E7DF5081EE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10638" y="6216378"/>
            <a:ext cx="7750175" cy="2067233"/>
          </a:xfrm>
        </p:spPr>
        <p:txBody>
          <a:bodyPr/>
          <a:lstStyle/>
          <a:p>
            <a:r>
              <a:rPr lang="en-US" dirty="0"/>
              <a:t>What’s in a Name?</a:t>
            </a:r>
          </a:p>
          <a:p>
            <a:r>
              <a:rPr lang="en-US" dirty="0"/>
              <a:t>1 Pet 2:9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Putt Off</a:t>
            </a:r>
          </a:p>
          <a:p>
            <a:pPr lvl="1"/>
            <a:r>
              <a:rPr lang="en-US" dirty="0"/>
              <a:t>Col 3:5-9, </a:t>
            </a:r>
            <a:r>
              <a:rPr lang="en-US" b="1" dirty="0"/>
              <a:t>Mortify therefore your members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Kill the old man of the world </a:t>
            </a:r>
          </a:p>
          <a:p>
            <a:pPr lvl="2"/>
            <a:r>
              <a:rPr lang="en-US" dirty="0"/>
              <a:t>Vs. 5, sexual immorality, impurity, passion, evil desire, and covetousness,</a:t>
            </a:r>
          </a:p>
          <a:p>
            <a:pPr lvl="2"/>
            <a:r>
              <a:rPr lang="en-US" dirty="0"/>
              <a:t>Vs. 8-9a, anger, wrath, malice, slander, and obscene talk from your mouth. Do not lie…</a:t>
            </a:r>
          </a:p>
          <a:p>
            <a:pPr lvl="1"/>
            <a:r>
              <a:rPr lang="en-US"/>
              <a:t>Col 3:7, 1 </a:t>
            </a:r>
            <a:r>
              <a:rPr lang="en-US" dirty="0"/>
              <a:t>Pet 4:3-4, many lived in before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Christian as a Part of the Church</a:t>
            </a:r>
          </a:p>
        </p:txBody>
      </p:sp>
    </p:spTree>
    <p:extLst>
      <p:ext uri="{BB962C8B-B14F-4D97-AF65-F5344CB8AC3E}">
        <p14:creationId xmlns:p14="http://schemas.microsoft.com/office/powerpoint/2010/main" val="322297138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Called Into</a:t>
            </a:r>
          </a:p>
          <a:p>
            <a:pPr lvl="1"/>
            <a:r>
              <a:rPr lang="en-US" dirty="0"/>
              <a:t>1 Pet 2:9, Light</a:t>
            </a:r>
          </a:p>
          <a:p>
            <a:pPr lvl="2"/>
            <a:r>
              <a:rPr lang="en-US" dirty="0"/>
              <a:t>Symbol of all that is good; wisdom, righteousness… </a:t>
            </a:r>
          </a:p>
          <a:p>
            <a:pPr lvl="1"/>
            <a:r>
              <a:rPr lang="en-US" dirty="0"/>
              <a:t>Col 3:10-11, put on the new man</a:t>
            </a:r>
          </a:p>
          <a:p>
            <a:pPr lvl="2"/>
            <a:r>
              <a:rPr lang="en-US" dirty="0"/>
              <a:t>The image of him that created him </a:t>
            </a:r>
          </a:p>
          <a:p>
            <a:pPr lvl="1"/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Christian as a Part of the Church</a:t>
            </a:r>
          </a:p>
        </p:txBody>
      </p:sp>
    </p:spTree>
    <p:extLst>
      <p:ext uri="{BB962C8B-B14F-4D97-AF65-F5344CB8AC3E}">
        <p14:creationId xmlns:p14="http://schemas.microsoft.com/office/powerpoint/2010/main" val="61076119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Put On</a:t>
            </a:r>
          </a:p>
          <a:p>
            <a:pPr lvl="1"/>
            <a:r>
              <a:rPr lang="en-US" dirty="0"/>
              <a:t>Col 3:12-15, As Holy and Beloved of God</a:t>
            </a:r>
          </a:p>
          <a:p>
            <a:pPr lvl="2"/>
            <a:r>
              <a:rPr lang="en-US" dirty="0"/>
              <a:t>compassionate hearts, kindness, humility, meekness, and patience, bearing with one another and … forgiving each other</a:t>
            </a:r>
          </a:p>
          <a:p>
            <a:pPr lvl="2"/>
            <a:r>
              <a:rPr lang="en-US" dirty="0"/>
              <a:t>And above all these put on love… let the peace of Christ rule in your hearts, … be thankful… Let the word of Christ dwell in you abundantly </a:t>
            </a:r>
          </a:p>
          <a:p>
            <a:pPr lvl="1"/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Christian as a Part of the Church</a:t>
            </a:r>
          </a:p>
        </p:txBody>
      </p:sp>
    </p:spTree>
    <p:extLst>
      <p:ext uri="{BB962C8B-B14F-4D97-AF65-F5344CB8AC3E}">
        <p14:creationId xmlns:p14="http://schemas.microsoft.com/office/powerpoint/2010/main" val="239657591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Church</a:t>
            </a:r>
          </a:p>
          <a:p>
            <a:pPr lvl="1"/>
            <a:r>
              <a:rPr lang="en-US" dirty="0"/>
              <a:t>The called out</a:t>
            </a:r>
          </a:p>
          <a:p>
            <a:pPr lvl="2"/>
            <a:r>
              <a:rPr lang="en-US" dirty="0"/>
              <a:t>Called out of Darkness</a:t>
            </a:r>
          </a:p>
          <a:p>
            <a:pPr lvl="2"/>
            <a:r>
              <a:rPr lang="en-US" dirty="0"/>
              <a:t>Called into Light</a:t>
            </a:r>
          </a:p>
          <a:p>
            <a:r>
              <a:rPr lang="en-US" dirty="0"/>
              <a:t>Christian</a:t>
            </a:r>
          </a:p>
          <a:p>
            <a:pPr lvl="1"/>
            <a:r>
              <a:rPr lang="en-US" dirty="0"/>
              <a:t>Honoring our Name</a:t>
            </a:r>
          </a:p>
          <a:p>
            <a:pPr lvl="2"/>
            <a:r>
              <a:rPr lang="en-US" dirty="0"/>
              <a:t>Follower of Jesus</a:t>
            </a:r>
          </a:p>
          <a:p>
            <a:pPr lvl="2"/>
            <a:r>
              <a:rPr lang="en-US" dirty="0"/>
              <a:t>Put Off</a:t>
            </a:r>
          </a:p>
          <a:p>
            <a:pPr lvl="2"/>
            <a:r>
              <a:rPr lang="en-US" dirty="0"/>
              <a:t>Put On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</p:spTree>
    <p:extLst>
      <p:ext uri="{BB962C8B-B14F-4D97-AF65-F5344CB8AC3E}">
        <p14:creationId xmlns:p14="http://schemas.microsoft.com/office/powerpoint/2010/main" val="425521851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were some of You</a:t>
            </a:r>
          </a:p>
          <a:p>
            <a:pPr lvl="1"/>
            <a:r>
              <a:rPr lang="en-US" dirty="0"/>
              <a:t>Col 3:7, walked and lived in…</a:t>
            </a:r>
          </a:p>
          <a:p>
            <a:pPr lvl="1"/>
            <a:r>
              <a:rPr lang="en-US" dirty="0"/>
              <a:t>1 Pet 4:3-4, In times Past…</a:t>
            </a:r>
          </a:p>
          <a:p>
            <a:r>
              <a:rPr lang="en-US" dirty="0"/>
              <a:t>Wear Names Proudly</a:t>
            </a:r>
          </a:p>
          <a:p>
            <a:pPr lvl="1"/>
            <a:r>
              <a:rPr lang="en-US" dirty="0"/>
              <a:t>1 Pet 4:3-4, they are surprised when you do not join them in the same debauchery, and they malign you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</p:spTree>
    <p:extLst>
      <p:ext uri="{BB962C8B-B14F-4D97-AF65-F5344CB8AC3E}">
        <p14:creationId xmlns:p14="http://schemas.microsoft.com/office/powerpoint/2010/main" val="222547088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 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Historically Names had Meaning</a:t>
            </a:r>
          </a:p>
          <a:p>
            <a:pPr lvl="1"/>
            <a:r>
              <a:rPr lang="en-US" dirty="0"/>
              <a:t>Occupational/Job</a:t>
            </a:r>
          </a:p>
          <a:p>
            <a:pPr lvl="2"/>
            <a:r>
              <a:rPr lang="en-US" dirty="0"/>
              <a:t>Porter</a:t>
            </a:r>
          </a:p>
          <a:p>
            <a:pPr lvl="2"/>
            <a:r>
              <a:rPr lang="en-US" dirty="0"/>
              <a:t>Ward</a:t>
            </a:r>
          </a:p>
          <a:p>
            <a:pPr lvl="2"/>
            <a:r>
              <a:rPr lang="en-US" dirty="0"/>
              <a:t>Palmer</a:t>
            </a:r>
          </a:p>
          <a:p>
            <a:pPr lvl="2"/>
            <a:r>
              <a:rPr lang="en-US" dirty="0"/>
              <a:t>Wheeler</a:t>
            </a:r>
          </a:p>
          <a:p>
            <a:pPr lvl="1"/>
            <a:r>
              <a:rPr lang="en-US" dirty="0"/>
              <a:t>Locative </a:t>
            </a:r>
          </a:p>
          <a:p>
            <a:pPr lvl="2"/>
            <a:r>
              <a:rPr lang="en-US" dirty="0"/>
              <a:t>Coates</a:t>
            </a:r>
          </a:p>
          <a:p>
            <a:pPr lvl="2"/>
            <a:r>
              <a:rPr lang="en-US" dirty="0"/>
              <a:t>Empey</a:t>
            </a:r>
          </a:p>
          <a:p>
            <a:pPr lvl="2"/>
            <a:r>
              <a:rPr lang="en-US" dirty="0"/>
              <a:t>Ross </a:t>
            </a:r>
          </a:p>
          <a:p>
            <a:pPr lvl="2"/>
            <a:r>
              <a:rPr lang="en-US" dirty="0"/>
              <a:t>Upton</a:t>
            </a:r>
          </a:p>
          <a:p>
            <a:pPr lvl="2"/>
            <a:r>
              <a:rPr lang="en-US" dirty="0"/>
              <a:t>Woods</a:t>
            </a:r>
          </a:p>
          <a:p>
            <a:pPr lvl="2"/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Historical Background</a:t>
            </a:r>
          </a:p>
        </p:txBody>
      </p:sp>
    </p:spTree>
    <p:extLst>
      <p:ext uri="{BB962C8B-B14F-4D97-AF65-F5344CB8AC3E}">
        <p14:creationId xmlns:p14="http://schemas.microsoft.com/office/powerpoint/2010/main" val="168934561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 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Names That we Do not Use </a:t>
            </a:r>
          </a:p>
          <a:p>
            <a:pPr lvl="1"/>
            <a:r>
              <a:rPr lang="en-US" dirty="0"/>
              <a:t>Hitler</a:t>
            </a:r>
          </a:p>
          <a:p>
            <a:pPr lvl="1"/>
            <a:r>
              <a:rPr lang="en-US" dirty="0"/>
              <a:t>Jezebel</a:t>
            </a:r>
          </a:p>
          <a:p>
            <a:pPr lvl="1"/>
            <a:r>
              <a:rPr lang="en-US" dirty="0"/>
              <a:t>Judas</a:t>
            </a:r>
          </a:p>
          <a:p>
            <a:pPr lvl="1"/>
            <a:r>
              <a:rPr lang="en-US" dirty="0"/>
              <a:t>Delilah</a:t>
            </a:r>
          </a:p>
          <a:p>
            <a:pPr lvl="1"/>
            <a:r>
              <a:rPr lang="en-US" dirty="0"/>
              <a:t>Rahab</a:t>
            </a:r>
          </a:p>
          <a:p>
            <a:pPr lvl="1"/>
            <a:r>
              <a:rPr lang="en-US" dirty="0"/>
              <a:t>Sue (Song by Johnny Cash)</a:t>
            </a:r>
          </a:p>
          <a:p>
            <a:pPr lvl="2"/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Historical Background</a:t>
            </a:r>
          </a:p>
        </p:txBody>
      </p:sp>
    </p:spTree>
    <p:extLst>
      <p:ext uri="{BB962C8B-B14F-4D97-AF65-F5344CB8AC3E}">
        <p14:creationId xmlns:p14="http://schemas.microsoft.com/office/powerpoint/2010/main" val="249398948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 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Jesus’ Names</a:t>
            </a:r>
          </a:p>
          <a:p>
            <a:pPr lvl="1"/>
            <a:r>
              <a:rPr lang="en-US" dirty="0"/>
              <a:t>Jesus</a:t>
            </a:r>
          </a:p>
          <a:p>
            <a:pPr lvl="1"/>
            <a:r>
              <a:rPr lang="en-US" dirty="0"/>
              <a:t>Christ</a:t>
            </a:r>
          </a:p>
          <a:p>
            <a:pPr lvl="1"/>
            <a:r>
              <a:rPr lang="en-US" dirty="0"/>
              <a:t>Immanuel</a:t>
            </a:r>
          </a:p>
          <a:p>
            <a:pPr lvl="1"/>
            <a:r>
              <a:rPr lang="en-US" dirty="0"/>
              <a:t>Son of God</a:t>
            </a:r>
          </a:p>
          <a:p>
            <a:pPr lvl="1"/>
            <a:r>
              <a:rPr lang="en-US" dirty="0"/>
              <a:t>Son of Man</a:t>
            </a:r>
          </a:p>
          <a:p>
            <a:pPr lvl="1"/>
            <a:r>
              <a:rPr lang="en-US" dirty="0"/>
              <a:t>Lamb of God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329094386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B7A9E-C83A-4EFC-B178-0528343C2FB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A follower of Christ</a:t>
            </a:r>
          </a:p>
          <a:p>
            <a:pPr lvl="1"/>
            <a:r>
              <a:rPr lang="en-US" dirty="0"/>
              <a:t>Acts 11:26, 1</a:t>
            </a:r>
            <a:r>
              <a:rPr lang="en-US" baseline="30000" dirty="0"/>
              <a:t>st</a:t>
            </a:r>
            <a:r>
              <a:rPr lang="en-US" dirty="0"/>
              <a:t> Used</a:t>
            </a:r>
          </a:p>
          <a:p>
            <a:pPr lvl="1"/>
            <a:r>
              <a:rPr lang="en-US" dirty="0"/>
              <a:t>Act 26:28, Agrippa almost persuaded to be a Christian </a:t>
            </a:r>
          </a:p>
          <a:p>
            <a:pPr lvl="1"/>
            <a:r>
              <a:rPr lang="en-US" dirty="0"/>
              <a:t>1 Pet 4:16, suffering as a Christian 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Christian – </a:t>
            </a:r>
            <a:r>
              <a:rPr lang="en-US" dirty="0" err="1"/>
              <a:t>Christianos</a:t>
            </a:r>
            <a:r>
              <a:rPr lang="en-US" dirty="0"/>
              <a:t> (Greek) </a:t>
            </a:r>
          </a:p>
        </p:txBody>
      </p:sp>
    </p:spTree>
    <p:extLst>
      <p:ext uri="{BB962C8B-B14F-4D97-AF65-F5344CB8AC3E}">
        <p14:creationId xmlns:p14="http://schemas.microsoft.com/office/powerpoint/2010/main" val="383351978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Strong’s, a calling out</a:t>
            </a:r>
          </a:p>
          <a:p>
            <a:r>
              <a:rPr lang="en-US" dirty="0"/>
              <a:t>Thayer, a gathering of citizens called out from their homes into some public place, an assembly</a:t>
            </a:r>
          </a:p>
          <a:p>
            <a:r>
              <a:rPr lang="en-US" dirty="0"/>
              <a:t>A Called Out People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Church – Ekklesia (Greek)</a:t>
            </a:r>
          </a:p>
        </p:txBody>
      </p:sp>
    </p:spTree>
    <p:extLst>
      <p:ext uri="{BB962C8B-B14F-4D97-AF65-F5344CB8AC3E}">
        <p14:creationId xmlns:p14="http://schemas.microsoft.com/office/powerpoint/2010/main" val="54760097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An Assembly of Christians</a:t>
            </a:r>
          </a:p>
          <a:p>
            <a:pPr lvl="1"/>
            <a:r>
              <a:rPr lang="en-US" dirty="0"/>
              <a:t>1 Cor 1:2, to the church of God which is at Corinth…</a:t>
            </a:r>
          </a:p>
          <a:p>
            <a:pPr lvl="1"/>
            <a:r>
              <a:rPr lang="en-US" dirty="0"/>
              <a:t>1 Thes 1:1, Paul and Silvanus and Timothy to the church of the Thessalonians…</a:t>
            </a:r>
          </a:p>
          <a:p>
            <a:pPr lvl="1"/>
            <a:r>
              <a:rPr lang="en-US" dirty="0"/>
              <a:t>1 Tim 3:15  But if I tarry long, that thou may know how thou ought to behave thyself in the house of God, which is the church of the living God…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Church – Ekklesia (Greek)</a:t>
            </a:r>
          </a:p>
        </p:txBody>
      </p:sp>
    </p:spTree>
    <p:extLst>
      <p:ext uri="{BB962C8B-B14F-4D97-AF65-F5344CB8AC3E}">
        <p14:creationId xmlns:p14="http://schemas.microsoft.com/office/powerpoint/2010/main" val="285189920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Terms have meaning</a:t>
            </a:r>
          </a:p>
          <a:p>
            <a:pPr lvl="1"/>
            <a:r>
              <a:rPr lang="en-US" dirty="0"/>
              <a:t>Express an idea</a:t>
            </a:r>
          </a:p>
          <a:p>
            <a:pPr lvl="1"/>
            <a:r>
              <a:rPr lang="en-US" dirty="0"/>
              <a:t>Not merely titles</a:t>
            </a:r>
          </a:p>
          <a:p>
            <a:r>
              <a:rPr lang="en-US" dirty="0"/>
              <a:t>These Associated Words</a:t>
            </a:r>
          </a:p>
          <a:p>
            <a:pPr lvl="1"/>
            <a:r>
              <a:rPr lang="en-US" dirty="0"/>
              <a:t>Called out of/ Called into</a:t>
            </a:r>
          </a:p>
          <a:p>
            <a:pPr lvl="1"/>
            <a:r>
              <a:rPr lang="en-US" dirty="0"/>
              <a:t>Put off/Put on</a:t>
            </a:r>
          </a:p>
          <a:p>
            <a:pPr lvl="1"/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Christian and Church</a:t>
            </a:r>
          </a:p>
        </p:txBody>
      </p:sp>
    </p:spTree>
    <p:extLst>
      <p:ext uri="{BB962C8B-B14F-4D97-AF65-F5344CB8AC3E}">
        <p14:creationId xmlns:p14="http://schemas.microsoft.com/office/powerpoint/2010/main" val="68333095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in a Name?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Called Out </a:t>
            </a:r>
          </a:p>
          <a:p>
            <a:pPr lvl="1"/>
            <a:r>
              <a:rPr lang="en-US" dirty="0"/>
              <a:t>1 Pet 2:9, Of Darkness</a:t>
            </a:r>
          </a:p>
          <a:p>
            <a:pPr lvl="2"/>
            <a:r>
              <a:rPr lang="en-US" dirty="0"/>
              <a:t>symbol of all that is evil; malic, crime, wrongdoing, distrust</a:t>
            </a:r>
          </a:p>
          <a:p>
            <a:pPr lvl="1"/>
            <a:r>
              <a:rPr lang="en-US" dirty="0"/>
              <a:t>Col 3:1-4, Seek things above; have affection for things above</a:t>
            </a:r>
          </a:p>
          <a:p>
            <a:pPr lvl="2"/>
            <a:r>
              <a:rPr lang="en-US" dirty="0"/>
              <a:t>Physical to Heavenly</a:t>
            </a:r>
          </a:p>
          <a:p>
            <a:pPr lvl="1"/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Christian as a Part of the Church</a:t>
            </a:r>
          </a:p>
        </p:txBody>
      </p:sp>
    </p:spTree>
    <p:extLst>
      <p:ext uri="{BB962C8B-B14F-4D97-AF65-F5344CB8AC3E}">
        <p14:creationId xmlns:p14="http://schemas.microsoft.com/office/powerpoint/2010/main" val="102175177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Editorial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Editorial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Edito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>
              <a:hueOff val="109193"/>
              <a:satOff val="-4874"/>
              <a:lumOff val="12971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24863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Editorial">
  <a:themeElements>
    <a:clrScheme name="Editorial">
      <a:dk1>
        <a:srgbClr val="000000"/>
      </a:dk1>
      <a:lt1>
        <a:srgbClr val="FFFFFF"/>
      </a:lt1>
      <a:dk2>
        <a:srgbClr val="615F5C"/>
      </a:dk2>
      <a:lt2>
        <a:srgbClr val="D6D3CB"/>
      </a:lt2>
      <a:accent1>
        <a:srgbClr val="4D76A4"/>
      </a:accent1>
      <a:accent2>
        <a:srgbClr val="729460"/>
      </a:accent2>
      <a:accent3>
        <a:srgbClr val="D6AD40"/>
      </a:accent3>
      <a:accent4>
        <a:srgbClr val="DC7D39"/>
      </a:accent4>
      <a:accent5>
        <a:srgbClr val="C36061"/>
      </a:accent5>
      <a:accent6>
        <a:srgbClr val="7E649B"/>
      </a:accent6>
      <a:hlink>
        <a:srgbClr val="0000FF"/>
      </a:hlink>
      <a:folHlink>
        <a:srgbClr val="FF00FF"/>
      </a:folHlink>
    </a:clrScheme>
    <a:fontScheme name="Editorial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Edito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>
              <a:hueOff val="109193"/>
              <a:satOff val="-4874"/>
              <a:lumOff val="12971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24863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660</Words>
  <Application>Microsoft Office PowerPoint</Application>
  <PresentationFormat>Custom</PresentationFormat>
  <Paragraphs>115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Didot</vt:lpstr>
      <vt:lpstr>Helvetica</vt:lpstr>
      <vt:lpstr>Helvetica Neue</vt:lpstr>
      <vt:lpstr>Palatino</vt:lpstr>
      <vt:lpstr>Wingdings</vt:lpstr>
      <vt:lpstr>Zapf Dingbats</vt:lpstr>
      <vt:lpstr>Editorial</vt:lpstr>
      <vt:lpstr>Church</vt:lpstr>
      <vt:lpstr>What is in a Name? </vt:lpstr>
      <vt:lpstr>What is in a Name? </vt:lpstr>
      <vt:lpstr>What is in a Name? </vt:lpstr>
      <vt:lpstr>What is in a Name?</vt:lpstr>
      <vt:lpstr>What is in a Name?</vt:lpstr>
      <vt:lpstr>What is in a Name?</vt:lpstr>
      <vt:lpstr>What is in a Name?</vt:lpstr>
      <vt:lpstr>What is in a Name?</vt:lpstr>
      <vt:lpstr>What is in a Name?</vt:lpstr>
      <vt:lpstr>What is in a Name?</vt:lpstr>
      <vt:lpstr>What is in a Name?</vt:lpstr>
      <vt:lpstr>What is in a Name?</vt:lpstr>
      <vt:lpstr>What is in a Name?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244</cp:revision>
  <dcterms:modified xsi:type="dcterms:W3CDTF">2020-05-24T13:15:27Z</dcterms:modified>
</cp:coreProperties>
</file>