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3"/>
  </p:notesMasterIdLst>
  <p:handoutMasterIdLst>
    <p:handoutMasterId r:id="rId14"/>
  </p:handoutMasterIdLst>
  <p:sldIdLst>
    <p:sldId id="283" r:id="rId2"/>
    <p:sldId id="324" r:id="rId3"/>
    <p:sldId id="323" r:id="rId4"/>
    <p:sldId id="331" r:id="rId5"/>
    <p:sldId id="336" r:id="rId6"/>
    <p:sldId id="335" r:id="rId7"/>
    <p:sldId id="337" r:id="rId8"/>
    <p:sldId id="338" r:id="rId9"/>
    <p:sldId id="343" r:id="rId10"/>
    <p:sldId id="340" r:id="rId11"/>
    <p:sldId id="341" r:id="rId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2535" autoAdjust="0"/>
  </p:normalViewPr>
  <p:slideViewPr>
    <p:cSldViewPr>
      <p:cViewPr varScale="1">
        <p:scale>
          <a:sx n="84" d="100"/>
          <a:sy n="84" d="100"/>
        </p:scale>
        <p:origin x="150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there a difference in preaching and teaching?</a:t>
            </a:r>
          </a:p>
          <a:p>
            <a:r>
              <a:rPr lang="en-US" dirty="0"/>
              <a:t>Like a sales job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Reprove and rebuke Greek is not much difference</a:t>
            </a:r>
          </a:p>
          <a:p>
            <a:r>
              <a:rPr lang="en-US" dirty="0"/>
              <a:t>Real point is that rebuke is approved; the most severe method.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788454"/>
            <a:ext cx="7133886" cy="2098226"/>
          </a:xfrm>
        </p:spPr>
        <p:txBody>
          <a:bodyPr anchor="ctr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4628763"/>
            <a:ext cx="5123755" cy="108623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914400"/>
          </a:xfrm>
        </p:spPr>
        <p:txBody>
          <a:bodyPr>
            <a:noAutofit/>
          </a:bodyPr>
          <a:lstStyle>
            <a:lvl1pPr>
              <a:defRPr sz="4800" b="1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1371600"/>
            <a:ext cx="8534400" cy="5486401"/>
          </a:xfrm>
          <a:prstGeom prst="round2DiagRect">
            <a:avLst>
              <a:gd name="adj1" fmla="val 20689"/>
              <a:gd name="adj2" fmla="val 0"/>
            </a:avLst>
          </a:prstGeom>
          <a:solidFill>
            <a:schemeClr val="bg1">
              <a:lumMod val="75000"/>
              <a:alpha val="92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524000"/>
            <a:ext cx="7962900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461963" indent="-461963">
              <a:buSzPct val="80000"/>
              <a:buFont typeface="Wingdings" panose="05000000000000000000" pitchFamily="2" charset="2"/>
              <a:buChar char="v"/>
              <a:defRPr sz="4000" b="1"/>
            </a:lvl1pPr>
            <a:lvl2pPr marL="914400" indent="-452438">
              <a:buSzPct val="85000"/>
              <a:buFont typeface="Wingdings" panose="05000000000000000000" pitchFamily="2" charset="2"/>
              <a:buChar char="Ø"/>
              <a:defRPr sz="3600"/>
            </a:lvl2pPr>
            <a:lvl3pPr marL="1371600" indent="-457200">
              <a:buSzPct val="65000"/>
              <a:buFont typeface="Wingdings" panose="05000000000000000000" pitchFamily="2" charset="2"/>
              <a:buChar char="q"/>
              <a:defRPr sz="3200"/>
            </a:lvl3pPr>
            <a:lvl4pPr marL="1828800" indent="-452438">
              <a:buFont typeface="Courier New" panose="02070309020205020404" pitchFamily="49" charset="0"/>
              <a:buChar char="o"/>
              <a:defRPr sz="28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8039100" cy="7993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1451994"/>
            <a:ext cx="4038600" cy="5253607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88201"/>
            <a:ext cx="3886200" cy="4712600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1447800"/>
            <a:ext cx="4038600" cy="5253607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86379"/>
            <a:ext cx="3810000" cy="461442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013883"/>
            <a:ext cx="4038600" cy="4772111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009689"/>
            <a:ext cx="4038600" cy="4772111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305800" cy="76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7568"/>
            <a:ext cx="3886200" cy="600076"/>
          </a:xfrm>
          <a:prstGeom prst="rect">
            <a:avLst/>
          </a:prstGeom>
          <a:solidFill>
            <a:schemeClr val="bg2"/>
          </a:solidFill>
        </p:spPr>
        <p:txBody>
          <a:bodyPr wrap="none" anchor="ctr">
            <a:noAutofit/>
          </a:bodyPr>
          <a:lstStyle>
            <a:lvl1pPr marL="0" indent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600" b="0" baseline="0">
                <a:solidFill>
                  <a:schemeClr val="tx2"/>
                </a:solidFill>
                <a:latin typeface="Arial Black" panose="020B0A040201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209800"/>
            <a:ext cx="3716839" cy="4388467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4417" y="1347568"/>
            <a:ext cx="3726380" cy="600076"/>
          </a:xfrm>
          <a:prstGeom prst="rect">
            <a:avLst/>
          </a:pr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600" b="0" baseline="0">
                <a:solidFill>
                  <a:schemeClr val="tx2"/>
                </a:solidFill>
                <a:latin typeface="Arial Black" panose="020B0A040201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46160" y="2209800"/>
            <a:ext cx="3716840" cy="4388467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9144000" cy="6857624"/>
          </a:xfrm>
          <a:prstGeom prst="rect">
            <a:avLst/>
          </a:prstGeom>
          <a:solidFill>
            <a:schemeClr val="bg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" y="457200"/>
            <a:ext cx="3196590" cy="2386484"/>
          </a:xfrm>
        </p:spPr>
        <p:txBody>
          <a:bodyPr anchor="t">
            <a:noAutofit/>
          </a:bodyPr>
          <a:lstStyle>
            <a:lvl1pPr algn="ctr">
              <a:lnSpc>
                <a:spcPct val="84000"/>
              </a:lnSpc>
              <a:defRPr sz="44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" y="3237344"/>
            <a:ext cx="304038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 b="1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6650" y="381000"/>
            <a:ext cx="5467350" cy="6324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anose="05000000000000000000" pitchFamily="2" charset="2"/>
              <a:buNone/>
              <a:defRPr sz="3600" b="1">
                <a:solidFill>
                  <a:schemeClr val="tx1"/>
                </a:solidFill>
                <a:latin typeface="+mn-lt"/>
              </a:defRPr>
            </a:lvl1pPr>
            <a:lvl2pPr marL="461963" indent="-452438">
              <a:buSzPct val="80000"/>
              <a:buFont typeface="Wingdings" panose="05000000000000000000" pitchFamily="2" charset="2"/>
              <a:buChar char="q"/>
              <a:defRPr sz="3600" i="0">
                <a:solidFill>
                  <a:schemeClr val="tx1"/>
                </a:solidFill>
              </a:defRPr>
            </a:lvl2pPr>
            <a:lvl3pPr marL="914400" indent="-461963">
              <a:defRPr sz="3200" b="0">
                <a:solidFill>
                  <a:schemeClr val="tx1"/>
                </a:solidFill>
              </a:defRPr>
            </a:lvl3pPr>
            <a:lvl4pPr marL="1376363" indent="-461963">
              <a:defRPr sz="2800">
                <a:solidFill>
                  <a:schemeClr val="tx1"/>
                </a:solidFill>
              </a:defRPr>
            </a:lvl4pPr>
            <a:lvl5pPr>
              <a:defRPr sz="3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6B39403-E8B7-4D5C-85CD-BF6C4679C82F}"/>
              </a:ext>
            </a:extLst>
          </p:cNvPr>
          <p:cNvCxnSpPr>
            <a:cxnSpLocks/>
          </p:cNvCxnSpPr>
          <p:nvPr userDrawn="1"/>
        </p:nvCxnSpPr>
        <p:spPr>
          <a:xfrm>
            <a:off x="0" y="2971800"/>
            <a:ext cx="342900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1066800"/>
            <a:ext cx="9724178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5438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anose="05000000000000000000" pitchFamily="2" charset="2"/>
              <a:buNone/>
              <a:defRPr sz="3200"/>
            </a:lvl1pPr>
            <a:lvl2pPr marL="461963" indent="-452438">
              <a:buSzPct val="80000"/>
              <a:buFont typeface="Wingdings" panose="05000000000000000000" pitchFamily="2" charset="2"/>
              <a:buChar char="q"/>
              <a:defRPr sz="3200"/>
            </a:lvl2pPr>
            <a:lvl3pPr marL="914400" indent="-461963">
              <a:defRPr sz="2800"/>
            </a:lvl3pPr>
            <a:lvl4pPr marL="1376363" indent="-461963">
              <a:defRPr sz="28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152400"/>
            <a:ext cx="8077200" cy="838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1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62183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9165382" cy="6841222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219200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7993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4" r:id="rId8"/>
    <p:sldLayoutId id="2147483733" r:id="rId9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800" b="1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Preach and Teach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 4:3-6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Preach/ Teach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6133-0169-48F1-B777-A09D3EDB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Lessons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783AAFA-56BA-4158-9381-CF8617F4E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(God) Allows for a wide range of tools in teaching</a:t>
            </a:r>
          </a:p>
          <a:p>
            <a:pPr lvl="1"/>
            <a:r>
              <a:rPr lang="en-US" dirty="0"/>
              <a:t>This is truth</a:t>
            </a:r>
          </a:p>
          <a:p>
            <a:pPr lvl="1"/>
            <a:r>
              <a:rPr lang="en-US" dirty="0"/>
              <a:t>You are doing great</a:t>
            </a:r>
          </a:p>
          <a:p>
            <a:pPr lvl="1"/>
            <a:r>
              <a:rPr lang="en-US" dirty="0"/>
              <a:t>You need to do better</a:t>
            </a:r>
          </a:p>
          <a:p>
            <a:pPr lvl="1"/>
            <a:r>
              <a:rPr lang="en-US" dirty="0"/>
              <a:t>Woe you hypocrite</a:t>
            </a:r>
          </a:p>
          <a:p>
            <a:pPr lvl="1"/>
            <a:r>
              <a:rPr lang="en-US" dirty="0"/>
              <a:t>Col 4:3-6, Walk in wisdom… know how to answer</a:t>
            </a:r>
          </a:p>
        </p:txBody>
      </p:sp>
    </p:spTree>
    <p:extLst>
      <p:ext uri="{BB962C8B-B14F-4D97-AF65-F5344CB8AC3E}">
        <p14:creationId xmlns:p14="http://schemas.microsoft.com/office/powerpoint/2010/main" val="57370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Preach/ Teach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6133-0169-48F1-B777-A09D3EDB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Lessons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783AAFA-56BA-4158-9381-CF8617F4E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Ultimate Goal</a:t>
            </a:r>
          </a:p>
          <a:p>
            <a:pPr lvl="1"/>
            <a:r>
              <a:rPr lang="en-US" dirty="0"/>
              <a:t>Effecting Change in People’s Lives</a:t>
            </a:r>
          </a:p>
          <a:p>
            <a:pPr lvl="2"/>
            <a:r>
              <a:rPr lang="en-US" dirty="0"/>
              <a:t>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7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Preach/Teach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Lessons</a:t>
            </a:r>
          </a:p>
          <a:p>
            <a:pPr lvl="1"/>
            <a:r>
              <a:rPr lang="en-US" dirty="0"/>
              <a:t>Parables of the Lost, Lk 15</a:t>
            </a:r>
          </a:p>
          <a:p>
            <a:pPr lvl="1"/>
            <a:r>
              <a:rPr lang="en-US" dirty="0"/>
              <a:t>Perspective of Self, Gal 6:1-5</a:t>
            </a:r>
          </a:p>
          <a:p>
            <a:pPr lvl="1"/>
            <a:r>
              <a:rPr lang="en-US" dirty="0"/>
              <a:t>Learning to Teach, 1 Cor 3:6</a:t>
            </a:r>
          </a:p>
          <a:p>
            <a:pPr lvl="1"/>
            <a:r>
              <a:rPr lang="en-US" dirty="0"/>
              <a:t>Inspiring Others, 2 Cor 5:11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55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Preach/Teach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Paul’s Instructions, 2 Tim 4:2</a:t>
            </a:r>
          </a:p>
          <a:p>
            <a:pPr lvl="1"/>
            <a:r>
              <a:rPr lang="en-US" dirty="0"/>
              <a:t>Descending Order</a:t>
            </a:r>
          </a:p>
          <a:p>
            <a:pPr lvl="2"/>
            <a:r>
              <a:rPr lang="en-US" dirty="0"/>
              <a:t>Patiently Teach</a:t>
            </a:r>
          </a:p>
          <a:p>
            <a:pPr lvl="2"/>
            <a:r>
              <a:rPr lang="en-US" dirty="0"/>
              <a:t>Exhort</a:t>
            </a:r>
          </a:p>
          <a:p>
            <a:pPr lvl="2"/>
            <a:r>
              <a:rPr lang="en-US" dirty="0"/>
              <a:t>Reprove </a:t>
            </a:r>
          </a:p>
          <a:p>
            <a:pPr lvl="2"/>
            <a:r>
              <a:rPr lang="en-US" dirty="0"/>
              <a:t>Rebuke</a:t>
            </a:r>
          </a:p>
          <a:p>
            <a:pPr lvl="1"/>
            <a:r>
              <a:rPr lang="en-US" dirty="0"/>
              <a:t>Methods</a:t>
            </a:r>
          </a:p>
          <a:p>
            <a:pPr lvl="2"/>
            <a:r>
              <a:rPr lang="en-US" dirty="0"/>
              <a:t>Paul (God) allows for a wide range of Methods in teaching</a:t>
            </a:r>
          </a:p>
        </p:txBody>
      </p:sp>
    </p:spTree>
    <p:extLst>
      <p:ext uri="{BB962C8B-B14F-4D97-AF65-F5344CB8AC3E}">
        <p14:creationId xmlns:p14="http://schemas.microsoft.com/office/powerpoint/2010/main" val="191050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 - Teach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6133-0169-48F1-B777-A09D3EDB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Patiently Teach</a:t>
            </a:r>
          </a:p>
          <a:p>
            <a:pPr lvl="1"/>
            <a:r>
              <a:rPr lang="en-US" dirty="0"/>
              <a:t>Defining: Patient</a:t>
            </a:r>
          </a:p>
          <a:p>
            <a:pPr lvl="2"/>
            <a:r>
              <a:rPr lang="en-US" dirty="0"/>
              <a:t>Thayer</a:t>
            </a:r>
          </a:p>
          <a:p>
            <a:pPr lvl="3"/>
            <a:r>
              <a:rPr lang="en-US" dirty="0"/>
              <a:t>1) endurance, constancy, steadfastness, perseverance</a:t>
            </a:r>
          </a:p>
          <a:p>
            <a:pPr lvl="3"/>
            <a:r>
              <a:rPr lang="en-US" dirty="0"/>
              <a:t>2) forbearance, longsuffering, slowness in avenging wrongs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 - Teach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6133-0169-48F1-B777-A09D3EDB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Patiently Teach</a:t>
            </a:r>
          </a:p>
          <a:p>
            <a:pPr lvl="1"/>
            <a:r>
              <a:rPr lang="en-US" dirty="0"/>
              <a:t>Defining: Doctrine</a:t>
            </a:r>
          </a:p>
          <a:p>
            <a:pPr lvl="2"/>
            <a:r>
              <a:rPr lang="en-US" dirty="0"/>
              <a:t>Thayer</a:t>
            </a:r>
          </a:p>
          <a:p>
            <a:pPr lvl="3"/>
            <a:r>
              <a:rPr lang="en-US" dirty="0"/>
              <a:t>1) teaching</a:t>
            </a:r>
          </a:p>
          <a:p>
            <a:pPr lvl="3"/>
            <a:r>
              <a:rPr lang="en-US" dirty="0"/>
              <a:t>2) the act of teaching</a:t>
            </a:r>
          </a:p>
          <a:p>
            <a:pPr lvl="1"/>
            <a:r>
              <a:rPr lang="en-US" dirty="0"/>
              <a:t>Other Terms</a:t>
            </a:r>
          </a:p>
          <a:p>
            <a:pPr lvl="2"/>
            <a:r>
              <a:rPr lang="en-US" dirty="0" err="1"/>
              <a:t>Doctrinizing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596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Preach/ Teach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6133-0169-48F1-B777-A09D3EDB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Patiently Teach</a:t>
            </a:r>
          </a:p>
          <a:p>
            <a:pPr lvl="1"/>
            <a:r>
              <a:rPr lang="en-US" dirty="0"/>
              <a:t>Patiently (re)present</a:t>
            </a:r>
          </a:p>
          <a:p>
            <a:pPr lvl="2"/>
            <a:r>
              <a:rPr lang="en-US" dirty="0"/>
              <a:t>2 Pet 1:12-15, Peter reminded them</a:t>
            </a:r>
          </a:p>
          <a:p>
            <a:pPr lvl="1"/>
            <a:r>
              <a:rPr lang="en-US" dirty="0"/>
              <a:t>Patient for proper moment</a:t>
            </a:r>
          </a:p>
          <a:p>
            <a:pPr lvl="2"/>
            <a:r>
              <a:rPr lang="en-US" dirty="0"/>
              <a:t>Jn 16:12, They were not ready to bear</a:t>
            </a:r>
          </a:p>
          <a:p>
            <a:pPr lvl="1"/>
            <a:r>
              <a:rPr lang="en-US" dirty="0"/>
              <a:t>Patient for maturity</a:t>
            </a:r>
          </a:p>
          <a:p>
            <a:pPr lvl="2"/>
            <a:r>
              <a:rPr lang="en-US" dirty="0"/>
              <a:t>Heb 5:11-14, of milk not strong meat</a:t>
            </a:r>
          </a:p>
          <a:p>
            <a:pPr lvl="1"/>
            <a:r>
              <a:rPr lang="en-US" dirty="0"/>
              <a:t>Forbearance</a:t>
            </a:r>
          </a:p>
          <a:p>
            <a:pPr lvl="2"/>
            <a:r>
              <a:rPr lang="en-US" dirty="0"/>
              <a:t>1 Cor 9, Paul gave up liberties for the Corinthians </a:t>
            </a:r>
          </a:p>
        </p:txBody>
      </p:sp>
    </p:spTree>
    <p:extLst>
      <p:ext uri="{BB962C8B-B14F-4D97-AF65-F5344CB8AC3E}">
        <p14:creationId xmlns:p14="http://schemas.microsoft.com/office/powerpoint/2010/main" val="299158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Preach/ Teach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6133-0169-48F1-B777-A09D3EDB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Exhort</a:t>
            </a:r>
          </a:p>
          <a:p>
            <a:pPr lvl="1"/>
            <a:r>
              <a:rPr lang="en-US" dirty="0"/>
              <a:t>Thayer</a:t>
            </a:r>
          </a:p>
          <a:p>
            <a:pPr lvl="2"/>
            <a:r>
              <a:rPr lang="en-US" dirty="0"/>
              <a:t>1) to call to one’s side, call for, summon</a:t>
            </a:r>
          </a:p>
          <a:p>
            <a:pPr lvl="2"/>
            <a:r>
              <a:rPr lang="en-US" dirty="0"/>
              <a:t>2) to address, speak to; done in the way of exhortation, entreaty, comfort, instruction, etc.</a:t>
            </a:r>
          </a:p>
          <a:p>
            <a:pPr lvl="1"/>
            <a:r>
              <a:rPr lang="en-US" dirty="0"/>
              <a:t>Other Terms:</a:t>
            </a:r>
          </a:p>
          <a:p>
            <a:pPr lvl="2"/>
            <a:r>
              <a:rPr lang="en-US" dirty="0"/>
              <a:t>Implore </a:t>
            </a:r>
          </a:p>
          <a:p>
            <a:pPr lvl="2"/>
            <a:r>
              <a:rPr lang="en-US" dirty="0"/>
              <a:t>Appeal</a:t>
            </a:r>
          </a:p>
          <a:p>
            <a:pPr lvl="2"/>
            <a:r>
              <a:rPr lang="en-US" dirty="0"/>
              <a:t>Inspire</a:t>
            </a:r>
          </a:p>
          <a:p>
            <a:pPr lvl="2"/>
            <a:r>
              <a:rPr lang="en-US" dirty="0"/>
              <a:t>2 Cor 10:1, I beseech you…</a:t>
            </a:r>
          </a:p>
          <a:p>
            <a:pPr lvl="2"/>
            <a:r>
              <a:rPr lang="en-US" dirty="0"/>
              <a:t>2 Thes 2:11, encouraged, consoled, testified</a:t>
            </a:r>
          </a:p>
        </p:txBody>
      </p:sp>
    </p:spTree>
    <p:extLst>
      <p:ext uri="{BB962C8B-B14F-4D97-AF65-F5344CB8AC3E}">
        <p14:creationId xmlns:p14="http://schemas.microsoft.com/office/powerpoint/2010/main" val="121741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Preach/ Teach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6133-0169-48F1-B777-A09D3EDB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Methods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783AAFA-56BA-4158-9381-CF8617F4E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Reprove</a:t>
            </a:r>
          </a:p>
          <a:p>
            <a:pPr lvl="1"/>
            <a:r>
              <a:rPr lang="en-US" dirty="0"/>
              <a:t>Robertson’s, to give blame</a:t>
            </a:r>
          </a:p>
          <a:p>
            <a:pPr lvl="1"/>
            <a:r>
              <a:rPr lang="en-US" dirty="0"/>
              <a:t>Albert Barns, express a judgment of what is wrong or contrary</a:t>
            </a:r>
          </a:p>
          <a:p>
            <a:pPr lvl="1"/>
            <a:r>
              <a:rPr lang="en-US" dirty="0"/>
              <a:t>Example</a:t>
            </a:r>
          </a:p>
          <a:p>
            <a:pPr lvl="2"/>
            <a:r>
              <a:rPr lang="en-US" dirty="0"/>
              <a:t>You know what you did was wrong…</a:t>
            </a:r>
          </a:p>
          <a:p>
            <a:pPr lvl="2"/>
            <a:r>
              <a:rPr lang="en-US" dirty="0"/>
              <a:t>Mt 5:20, righteousness must exceed that of the Pharisees </a:t>
            </a:r>
          </a:p>
        </p:txBody>
      </p:sp>
    </p:spTree>
    <p:extLst>
      <p:ext uri="{BB962C8B-B14F-4D97-AF65-F5344CB8AC3E}">
        <p14:creationId xmlns:p14="http://schemas.microsoft.com/office/powerpoint/2010/main" val="375336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Preach/ Teach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96133-0169-48F1-B777-A09D3EDB4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Methods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783AAFA-56BA-4158-9381-CF8617F4E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Rebuke</a:t>
            </a:r>
          </a:p>
          <a:p>
            <a:pPr lvl="1"/>
            <a:r>
              <a:rPr lang="en-US" dirty="0"/>
              <a:t>Robertson’s, Bring to proof</a:t>
            </a:r>
          </a:p>
          <a:p>
            <a:pPr lvl="1"/>
            <a:r>
              <a:rPr lang="en-US" dirty="0"/>
              <a:t>Albert Barns, use such arguments as would convince men of the truth of religion</a:t>
            </a:r>
          </a:p>
          <a:p>
            <a:pPr lvl="1"/>
            <a:r>
              <a:rPr lang="en-US" dirty="0"/>
              <a:t>Seems to be Sterner, more direct, increased severity </a:t>
            </a:r>
          </a:p>
          <a:p>
            <a:pPr lvl="1"/>
            <a:r>
              <a:rPr lang="en-US" dirty="0"/>
              <a:t>Example</a:t>
            </a:r>
          </a:p>
          <a:p>
            <a:pPr lvl="2"/>
            <a:r>
              <a:rPr lang="en-US" dirty="0"/>
              <a:t>God punishes those who…</a:t>
            </a:r>
          </a:p>
          <a:p>
            <a:pPr lvl="2"/>
            <a:r>
              <a:rPr lang="en-US" dirty="0"/>
              <a:t>Mt 23, woe’s to the Scribes and Pharisees </a:t>
            </a:r>
          </a:p>
        </p:txBody>
      </p:sp>
    </p:spTree>
    <p:extLst>
      <p:ext uri="{BB962C8B-B14F-4D97-AF65-F5344CB8AC3E}">
        <p14:creationId xmlns:p14="http://schemas.microsoft.com/office/powerpoint/2010/main" val="336341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2990</TotalTime>
  <Words>448</Words>
  <Application>Microsoft Office PowerPoint</Application>
  <PresentationFormat>On-screen Show (4:3)</PresentationFormat>
  <Paragraphs>105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Black</vt:lpstr>
      <vt:lpstr>Century Gothic</vt:lpstr>
      <vt:lpstr>Courier New</vt:lpstr>
      <vt:lpstr>Franklin Gothic Book</vt:lpstr>
      <vt:lpstr>Times New Roman</vt:lpstr>
      <vt:lpstr>Wingdings</vt:lpstr>
      <vt:lpstr>Crop</vt:lpstr>
      <vt:lpstr>How to Preach and Teach </vt:lpstr>
      <vt:lpstr>How to Preach/Teach</vt:lpstr>
      <vt:lpstr>How to Preach/Teach</vt:lpstr>
      <vt:lpstr>How to Preach - Teach</vt:lpstr>
      <vt:lpstr>How to Preach - Teach</vt:lpstr>
      <vt:lpstr>How to Preach/ Teach</vt:lpstr>
      <vt:lpstr>How to Preach/ Teach</vt:lpstr>
      <vt:lpstr>How to Preach/ Teach</vt:lpstr>
      <vt:lpstr>How to Preach/ Teach</vt:lpstr>
      <vt:lpstr>How to Preach/ Teach</vt:lpstr>
      <vt:lpstr>How to Preach/ Teach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310</cp:revision>
  <dcterms:created xsi:type="dcterms:W3CDTF">1998-07-07T15:18:40Z</dcterms:created>
  <dcterms:modified xsi:type="dcterms:W3CDTF">2020-07-12T20:05:00Z</dcterms:modified>
</cp:coreProperties>
</file>