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48" r:id="rId2"/>
    <p:sldId id="257" r:id="rId3"/>
    <p:sldId id="323" r:id="rId4"/>
    <p:sldId id="362" r:id="rId5"/>
    <p:sldId id="360" r:id="rId6"/>
    <p:sldId id="361" r:id="rId7"/>
    <p:sldId id="350" r:id="rId8"/>
    <p:sldId id="352" r:id="rId9"/>
    <p:sldId id="353" r:id="rId10"/>
    <p:sldId id="358" r:id="rId11"/>
    <p:sldId id="335" r:id="rId12"/>
    <p:sldId id="332" r:id="rId13"/>
    <p:sldId id="349" r:id="rId14"/>
    <p:sldId id="333" r:id="rId15"/>
    <p:sldId id="329" r:id="rId16"/>
    <p:sldId id="364" r:id="rId17"/>
    <p:sldId id="330" r:id="rId18"/>
    <p:sldId id="357" r:id="rId19"/>
    <p:sldId id="359" r:id="rId20"/>
    <p:sldId id="355" r:id="rId21"/>
    <p:sldId id="363" r:id="rId22"/>
    <p:sldId id="336" r:id="rId23"/>
    <p:sldId id="337" r:id="rId24"/>
    <p:sldId id="339" r:id="rId25"/>
    <p:sldId id="338" r:id="rId26"/>
    <p:sldId id="340" r:id="rId27"/>
    <p:sldId id="346" r:id="rId28"/>
    <p:sldId id="347" r:id="rId29"/>
    <p:sldId id="341" r:id="rId30"/>
    <p:sldId id="342" r:id="rId31"/>
    <p:sldId id="343" r:id="rId32"/>
    <p:sldId id="344" r:id="rId33"/>
    <p:sldId id="345" r:id="rId34"/>
  </p:sldIdLst>
  <p:sldSz cx="9144000" cy="6858000" type="screen4x3"/>
  <p:notesSz cx="7102475" cy="9388475"/>
  <p:defaultTextStyle>
    <a:lvl1pPr algn="ctr" defTabSz="410751">
      <a:defRPr sz="2531">
        <a:solidFill>
          <a:srgbClr val="3E231A"/>
        </a:solidFill>
        <a:latin typeface="+mn-lt"/>
        <a:ea typeface="+mn-ea"/>
        <a:cs typeface="+mn-cs"/>
        <a:sym typeface="Papyrus"/>
      </a:defRPr>
    </a:lvl1pPr>
    <a:lvl2pPr indent="160729" algn="ctr" defTabSz="410751">
      <a:defRPr sz="2531">
        <a:solidFill>
          <a:srgbClr val="3E231A"/>
        </a:solidFill>
        <a:latin typeface="+mn-lt"/>
        <a:ea typeface="+mn-ea"/>
        <a:cs typeface="+mn-cs"/>
        <a:sym typeface="Papyrus"/>
      </a:defRPr>
    </a:lvl2pPr>
    <a:lvl3pPr indent="321457" algn="ctr" defTabSz="410751">
      <a:defRPr sz="2531">
        <a:solidFill>
          <a:srgbClr val="3E231A"/>
        </a:solidFill>
        <a:latin typeface="+mn-lt"/>
        <a:ea typeface="+mn-ea"/>
        <a:cs typeface="+mn-cs"/>
        <a:sym typeface="Papyrus"/>
      </a:defRPr>
    </a:lvl3pPr>
    <a:lvl4pPr indent="482186" algn="ctr" defTabSz="410751">
      <a:defRPr sz="2531">
        <a:solidFill>
          <a:srgbClr val="3E231A"/>
        </a:solidFill>
        <a:latin typeface="+mn-lt"/>
        <a:ea typeface="+mn-ea"/>
        <a:cs typeface="+mn-cs"/>
        <a:sym typeface="Papyrus"/>
      </a:defRPr>
    </a:lvl4pPr>
    <a:lvl5pPr indent="642915" algn="ctr" defTabSz="410751">
      <a:defRPr sz="2531">
        <a:solidFill>
          <a:srgbClr val="3E231A"/>
        </a:solidFill>
        <a:latin typeface="+mn-lt"/>
        <a:ea typeface="+mn-ea"/>
        <a:cs typeface="+mn-cs"/>
        <a:sym typeface="Papyrus"/>
      </a:defRPr>
    </a:lvl5pPr>
    <a:lvl6pPr indent="803643" algn="ctr" defTabSz="410751">
      <a:defRPr sz="2531">
        <a:solidFill>
          <a:srgbClr val="3E231A"/>
        </a:solidFill>
        <a:latin typeface="+mn-lt"/>
        <a:ea typeface="+mn-ea"/>
        <a:cs typeface="+mn-cs"/>
        <a:sym typeface="Papyrus"/>
      </a:defRPr>
    </a:lvl6pPr>
    <a:lvl7pPr indent="964372" algn="ctr" defTabSz="410751">
      <a:defRPr sz="2531">
        <a:solidFill>
          <a:srgbClr val="3E231A"/>
        </a:solidFill>
        <a:latin typeface="+mn-lt"/>
        <a:ea typeface="+mn-ea"/>
        <a:cs typeface="+mn-cs"/>
        <a:sym typeface="Papyrus"/>
      </a:defRPr>
    </a:lvl7pPr>
    <a:lvl8pPr indent="1125101" algn="ctr" defTabSz="410751">
      <a:defRPr sz="2531">
        <a:solidFill>
          <a:srgbClr val="3E231A"/>
        </a:solidFill>
        <a:latin typeface="+mn-lt"/>
        <a:ea typeface="+mn-ea"/>
        <a:cs typeface="+mn-cs"/>
        <a:sym typeface="Papyrus"/>
      </a:defRPr>
    </a:lvl8pPr>
    <a:lvl9pPr indent="1285829" algn="ctr" defTabSz="410751">
      <a:defRPr sz="2531">
        <a:solidFill>
          <a:srgbClr val="3E231A"/>
        </a:solidFill>
        <a:latin typeface="+mn-lt"/>
        <a:ea typeface="+mn-ea"/>
        <a:cs typeface="+mn-cs"/>
        <a:sym typeface="Papyrus"/>
      </a:defRPr>
    </a:lvl9pPr>
  </p:defaultTextStyle>
  <p:extLst>
    <p:ext uri="{521415D9-36F7-43E2-AB2F-B90AF26B5E84}">
      <p14:sectionLst xmlns:p14="http://schemas.microsoft.com/office/powerpoint/2010/main">
        <p14:section name="Default Section" id="{1E778140-81B7-4F0F-B67E-987B710E772A}">
          <p14:sldIdLst>
            <p14:sldId id="348"/>
            <p14:sldId id="257"/>
          </p14:sldIdLst>
        </p14:section>
        <p14:section name="How To Study" id="{3354409C-908C-42DF-81BF-6BDFB384DDEC}">
          <p14:sldIdLst>
            <p14:sldId id="323"/>
            <p14:sldId id="362"/>
            <p14:sldId id="360"/>
            <p14:sldId id="361"/>
            <p14:sldId id="350"/>
            <p14:sldId id="352"/>
            <p14:sldId id="353"/>
            <p14:sldId id="358"/>
            <p14:sldId id="335"/>
            <p14:sldId id="332"/>
            <p14:sldId id="349"/>
            <p14:sldId id="333"/>
            <p14:sldId id="329"/>
            <p14:sldId id="364"/>
            <p14:sldId id="330"/>
            <p14:sldId id="357"/>
            <p14:sldId id="359"/>
            <p14:sldId id="355"/>
            <p14:sldId id="363"/>
          </p14:sldIdLst>
        </p14:section>
        <p14:section name="Language" id="{9723B1E3-188E-4109-AD1E-FD6A519DC175}">
          <p14:sldIdLst>
            <p14:sldId id="336"/>
            <p14:sldId id="337"/>
            <p14:sldId id="339"/>
            <p14:sldId id="338"/>
            <p14:sldId id="340"/>
            <p14:sldId id="346"/>
            <p14:sldId id="347"/>
            <p14:sldId id="341"/>
            <p14:sldId id="342"/>
            <p14:sldId id="343"/>
            <p14:sldId id="344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7746" autoAdjust="0"/>
  </p:normalViewPr>
  <p:slideViewPr>
    <p:cSldViewPr snapToGrid="0">
      <p:cViewPr varScale="1">
        <p:scale>
          <a:sx n="80" d="100"/>
          <a:sy n="80" d="100"/>
        </p:scale>
        <p:origin x="738" y="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5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61B5EB-4F54-4A3D-8665-F97CF25730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60" cy="4700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DBCCD3-4A77-46C5-8669-A945EA55EC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215" y="0"/>
            <a:ext cx="3078060" cy="4700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93D2B-427E-465F-ADF6-D88D7D2AD813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2E20E-72FC-4A80-B545-BD63A366F5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422"/>
            <a:ext cx="3078060" cy="4700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23340-8075-43F3-816C-4F77E48C3D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215" y="8918422"/>
            <a:ext cx="3078060" cy="4700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F96D7-23AB-49B8-9FAD-95558F52B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20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</p:spPr>
        <p:txBody>
          <a:bodyPr lIns="94229" tIns="47114" rIns="94229" bIns="47114"/>
          <a:lstStyle/>
          <a:p>
            <a:pPr lvl="0"/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946997" y="4459526"/>
            <a:ext cx="5208482" cy="4224814"/>
          </a:xfrm>
          <a:prstGeom prst="rect">
            <a:avLst/>
          </a:prstGeom>
        </p:spPr>
        <p:txBody>
          <a:bodyPr lIns="94229" tIns="47114" rIns="94229" bIns="47114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6189094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21457">
      <a:lnSpc>
        <a:spcPct val="125000"/>
      </a:lnSpc>
      <a:defRPr sz="1687">
        <a:latin typeface="Avenir Roman"/>
        <a:ea typeface="Avenir Roman"/>
        <a:cs typeface="Avenir Roman"/>
        <a:sym typeface="Avenir Roman"/>
      </a:defRPr>
    </a:lvl1pPr>
    <a:lvl2pPr indent="160729" defTabSz="321457">
      <a:lnSpc>
        <a:spcPct val="125000"/>
      </a:lnSpc>
      <a:defRPr sz="1687">
        <a:latin typeface="Avenir Roman"/>
        <a:ea typeface="Avenir Roman"/>
        <a:cs typeface="Avenir Roman"/>
        <a:sym typeface="Avenir Roman"/>
      </a:defRPr>
    </a:lvl2pPr>
    <a:lvl3pPr indent="321457" defTabSz="321457">
      <a:lnSpc>
        <a:spcPct val="125000"/>
      </a:lnSpc>
      <a:defRPr sz="1687">
        <a:latin typeface="Avenir Roman"/>
        <a:ea typeface="Avenir Roman"/>
        <a:cs typeface="Avenir Roman"/>
        <a:sym typeface="Avenir Roman"/>
      </a:defRPr>
    </a:lvl3pPr>
    <a:lvl4pPr indent="482186" defTabSz="321457">
      <a:lnSpc>
        <a:spcPct val="125000"/>
      </a:lnSpc>
      <a:defRPr sz="1687">
        <a:latin typeface="Avenir Roman"/>
        <a:ea typeface="Avenir Roman"/>
        <a:cs typeface="Avenir Roman"/>
        <a:sym typeface="Avenir Roman"/>
      </a:defRPr>
    </a:lvl4pPr>
    <a:lvl5pPr indent="642915" defTabSz="321457">
      <a:lnSpc>
        <a:spcPct val="125000"/>
      </a:lnSpc>
      <a:defRPr sz="1687">
        <a:latin typeface="Avenir Roman"/>
        <a:ea typeface="Avenir Roman"/>
        <a:cs typeface="Avenir Roman"/>
        <a:sym typeface="Avenir Roman"/>
      </a:defRPr>
    </a:lvl5pPr>
    <a:lvl6pPr indent="803643" defTabSz="321457">
      <a:lnSpc>
        <a:spcPct val="125000"/>
      </a:lnSpc>
      <a:defRPr sz="1687">
        <a:latin typeface="Avenir Roman"/>
        <a:ea typeface="Avenir Roman"/>
        <a:cs typeface="Avenir Roman"/>
        <a:sym typeface="Avenir Roman"/>
      </a:defRPr>
    </a:lvl6pPr>
    <a:lvl7pPr indent="964372" defTabSz="321457">
      <a:lnSpc>
        <a:spcPct val="125000"/>
      </a:lnSpc>
      <a:defRPr sz="1687">
        <a:latin typeface="Avenir Roman"/>
        <a:ea typeface="Avenir Roman"/>
        <a:cs typeface="Avenir Roman"/>
        <a:sym typeface="Avenir Roman"/>
      </a:defRPr>
    </a:lvl7pPr>
    <a:lvl8pPr indent="1125101" defTabSz="321457">
      <a:lnSpc>
        <a:spcPct val="125000"/>
      </a:lnSpc>
      <a:defRPr sz="1687">
        <a:latin typeface="Avenir Roman"/>
        <a:ea typeface="Avenir Roman"/>
        <a:cs typeface="Avenir Roman"/>
        <a:sym typeface="Avenir Roman"/>
      </a:defRPr>
    </a:lvl8pPr>
    <a:lvl9pPr indent="1285829" defTabSz="321457">
      <a:lnSpc>
        <a:spcPct val="125000"/>
      </a:lnSpc>
      <a:defRPr sz="1687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615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Gospels (</a:t>
            </a:r>
            <a:r>
              <a:rPr lang="en-US" dirty="0" err="1"/>
              <a:t>Esp</a:t>
            </a:r>
            <a:r>
              <a:rPr lang="en-US" dirty="0"/>
              <a:t> Mathew) and the Book of Romans &amp; James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98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Understanding the purpose helps to put the individual letters into proper context, makes since of the teaching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33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3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84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</a:t>
            </a:r>
          </a:p>
        </p:txBody>
      </p:sp>
    </p:spTree>
    <p:extLst>
      <p:ext uri="{BB962C8B-B14F-4D97-AF65-F5344CB8AC3E}">
        <p14:creationId xmlns:p14="http://schemas.microsoft.com/office/powerpoint/2010/main" val="79778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Center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E655E-2338-477B-880D-2672818B373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2926" y="1514447"/>
            <a:ext cx="7331562" cy="182500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6187">
                <a:solidFill>
                  <a:schemeClr val="accent3">
                    <a:lumMod val="50000"/>
                  </a:schemeClr>
                </a:solidFill>
              </a:defRPr>
            </a:lvl1pPr>
            <a:lvl2pPr marL="312528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9B6A616-25B0-46F4-97E6-3D5A6BB6873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648644" y="3726706"/>
            <a:ext cx="6160368" cy="182500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797" cap="small" baseline="0">
                <a:solidFill>
                  <a:schemeClr val="accent3">
                    <a:lumMod val="5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312528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0519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7AE95-85E1-435C-A5C1-0370D96D62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567" y="1756066"/>
            <a:ext cx="7966865" cy="4784433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SzPct val="100000"/>
              <a:buNone/>
              <a:defRPr sz="4400" b="1">
                <a:solidFill>
                  <a:schemeClr val="accent3">
                    <a:lumMod val="50000"/>
                  </a:schemeClr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457200" indent="-444500">
              <a:spcBef>
                <a:spcPts val="600"/>
              </a:spcBef>
              <a:buSzPct val="100000"/>
              <a:buFont typeface="Wingdings" panose="05000000000000000000" pitchFamily="2" charset="2"/>
              <a:buChar char="v"/>
              <a:defRPr sz="3600" b="1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defRPr>
            </a:lvl2pPr>
            <a:lvl3pPr marL="914400" indent="-45720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  <a:defRPr sz="3200" b="1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defRPr>
            </a:lvl3pPr>
            <a:lvl4pPr marL="1371600" indent="-4508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 sz="2800" b="1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defRPr>
            </a:lvl4pPr>
            <a:lvl5pPr marL="1714500" indent="-336550">
              <a:spcBef>
                <a:spcPts val="600"/>
              </a:spcBef>
              <a:buSzPct val="110000"/>
              <a:buFont typeface="Courier New" panose="02070309020205020404" pitchFamily="49" charset="0"/>
              <a:buChar char="o"/>
              <a:defRPr sz="2812" b="1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57744-4C7B-406D-BA8A-9A64872C9C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890" y="446484"/>
            <a:ext cx="7966865" cy="1039416"/>
          </a:xfrm>
        </p:spPr>
        <p:txBody>
          <a:bodyPr/>
          <a:lstStyle>
            <a:lvl1pPr marL="0" indent="0" algn="ctr">
              <a:buNone/>
              <a:defRPr sz="540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A273CC-D20F-4785-AC67-CDA67379EDB0}"/>
              </a:ext>
            </a:extLst>
          </p:cNvPr>
          <p:cNvCxnSpPr/>
          <p:nvPr userDrawn="1"/>
        </p:nvCxnSpPr>
        <p:spPr>
          <a:xfrm>
            <a:off x="558145" y="1485900"/>
            <a:ext cx="7990610" cy="0"/>
          </a:xfrm>
          <a:prstGeom prst="line">
            <a:avLst/>
          </a:prstGeom>
          <a:noFill/>
          <a:ln w="127000" cap="flat" cmpd="tri">
            <a:solidFill>
              <a:srgbClr val="3E231A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53641" y="178594"/>
            <a:ext cx="8036719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62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53641" y="1946672"/>
            <a:ext cx="8036719" cy="4018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53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53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53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53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531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  <p:pic>
        <p:nvPicPr>
          <p:cNvPr id="4" name="pasted-image.pdf">
            <a:extLst>
              <a:ext uri="{FF2B5EF4-FFF2-40B4-BE49-F238E27FC236}">
                <a16:creationId xmlns:a16="http://schemas.microsoft.com/office/drawing/2014/main" id="{256222EC-D925-4088-9562-197737B8DB60}"/>
              </a:ext>
            </a:extLst>
          </p:cNvPr>
          <p:cNvPicPr/>
          <p:nvPr userDrawn="1"/>
        </p:nvPicPr>
        <p:blipFill>
          <a:blip r:embed="rId7">
            <a:alphaModFix amt="2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640" y="178594"/>
            <a:ext cx="9158837" cy="6858000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4" r:id="rId3"/>
  </p:sldLayoutIdLst>
  <p:transition spd="med"/>
  <p:txStyles>
    <p:titleStyle>
      <a:lvl1pPr defTabSz="410751">
        <a:defRPr sz="5062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1pPr>
      <a:lvl2pPr indent="160729" defTabSz="410751">
        <a:defRPr sz="5062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2pPr>
      <a:lvl3pPr indent="321457" defTabSz="410751">
        <a:defRPr sz="5062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3pPr>
      <a:lvl4pPr indent="482186" defTabSz="410751">
        <a:defRPr sz="5062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4pPr>
      <a:lvl5pPr indent="642915" defTabSz="410751">
        <a:defRPr sz="5062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5pPr>
      <a:lvl6pPr indent="803643" defTabSz="410751">
        <a:defRPr sz="5062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6pPr>
      <a:lvl7pPr indent="964372" defTabSz="410751">
        <a:defRPr sz="5062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7pPr>
      <a:lvl8pPr indent="1125101" defTabSz="410751">
        <a:defRPr sz="5062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8pPr>
      <a:lvl9pPr indent="1285829" defTabSz="410751">
        <a:defRPr sz="5062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285740" indent="-285740" defTabSz="410751">
        <a:spcBef>
          <a:spcPts val="1687"/>
        </a:spcBef>
        <a:buSzPct val="30000"/>
        <a:buBlip>
          <a:blip r:embed="rId6"/>
        </a:buBlip>
        <a:defRPr sz="2531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1pPr>
      <a:lvl2pPr marL="598268" indent="-285740" defTabSz="410751">
        <a:spcBef>
          <a:spcPts val="1687"/>
        </a:spcBef>
        <a:buSzPct val="30000"/>
        <a:buBlip>
          <a:blip r:embed="rId6"/>
        </a:buBlip>
        <a:defRPr sz="2531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2pPr>
      <a:lvl3pPr marL="910796" indent="-285740" defTabSz="410751">
        <a:spcBef>
          <a:spcPts val="1687"/>
        </a:spcBef>
        <a:buSzPct val="30000"/>
        <a:buBlip>
          <a:blip r:embed="rId6"/>
        </a:buBlip>
        <a:defRPr sz="2531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3pPr>
      <a:lvl4pPr marL="1223324" indent="-285740" defTabSz="410751">
        <a:spcBef>
          <a:spcPts val="1687"/>
        </a:spcBef>
        <a:buSzPct val="30000"/>
        <a:buBlip>
          <a:blip r:embed="rId6"/>
        </a:buBlip>
        <a:defRPr sz="2531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4pPr>
      <a:lvl5pPr marL="1535852" indent="-285740" defTabSz="410751">
        <a:spcBef>
          <a:spcPts val="1687"/>
        </a:spcBef>
        <a:buSzPct val="30000"/>
        <a:buBlip>
          <a:blip r:embed="rId6"/>
        </a:buBlip>
        <a:defRPr sz="2531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5pPr>
      <a:lvl6pPr marL="1848380" indent="-285740" defTabSz="410751">
        <a:spcBef>
          <a:spcPts val="1687"/>
        </a:spcBef>
        <a:buSzPct val="30000"/>
        <a:buBlip>
          <a:blip r:embed="rId6"/>
        </a:buBlip>
        <a:defRPr sz="2531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6pPr>
      <a:lvl7pPr marL="2160908" indent="-285740" defTabSz="410751">
        <a:spcBef>
          <a:spcPts val="1687"/>
        </a:spcBef>
        <a:buSzPct val="30000"/>
        <a:buBlip>
          <a:blip r:embed="rId6"/>
        </a:buBlip>
        <a:defRPr sz="2531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7pPr>
      <a:lvl8pPr marL="2473435" indent="-285740" defTabSz="410751">
        <a:spcBef>
          <a:spcPts val="1687"/>
        </a:spcBef>
        <a:buSzPct val="30000"/>
        <a:buBlip>
          <a:blip r:embed="rId6"/>
        </a:buBlip>
        <a:defRPr sz="2531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8pPr>
      <a:lvl9pPr marL="2785963" indent="-285740" defTabSz="410751">
        <a:spcBef>
          <a:spcPts val="1687"/>
        </a:spcBef>
        <a:buSzPct val="30000"/>
        <a:buBlip>
          <a:blip r:embed="rId6"/>
        </a:buBlip>
        <a:defRPr sz="2531">
          <a:solidFill>
            <a:srgbClr val="FFFFFF"/>
          </a:solidFill>
          <a:effectLst>
            <a:outerShdw blurRad="50800" dist="38100" dir="5400000" rotWithShape="0">
              <a:srgbClr val="000000"/>
            </a:outerShdw>
          </a:effectLst>
          <a:latin typeface="Helvetica Neue Light"/>
          <a:ea typeface="Helvetica Neue Light"/>
          <a:cs typeface="Helvetica Neue Light"/>
          <a:sym typeface="Helvetica Neue Light"/>
        </a:defRPr>
      </a:lvl9pPr>
    </p:bodyStyle>
    <p:otherStyle>
      <a:lvl1pPr algn="r" defTabSz="410751">
        <a:defRPr sz="984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160729" algn="r" defTabSz="410751">
        <a:defRPr sz="984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321457" algn="r" defTabSz="410751">
        <a:defRPr sz="984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482186" algn="r" defTabSz="410751">
        <a:defRPr sz="984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642915" algn="r" defTabSz="410751">
        <a:defRPr sz="984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803643" algn="r" defTabSz="410751">
        <a:defRPr sz="984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964372" algn="r" defTabSz="410751">
        <a:defRPr sz="984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125101" algn="r" defTabSz="410751">
        <a:defRPr sz="984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285829" algn="r" defTabSz="410751">
        <a:defRPr sz="984" b="1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7BAB08-4008-4B4C-A60B-42B08078E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644"/>
            <a:ext cx="9144000" cy="479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7529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How We Communicate</a:t>
            </a:r>
          </a:p>
          <a:p>
            <a:pPr lvl="2"/>
            <a:r>
              <a:rPr lang="en-US" dirty="0"/>
              <a:t>Speech</a:t>
            </a:r>
          </a:p>
          <a:p>
            <a:pPr lvl="2"/>
            <a:r>
              <a:rPr lang="en-US" dirty="0"/>
              <a:t>Tone</a:t>
            </a:r>
          </a:p>
          <a:p>
            <a:pPr lvl="2"/>
            <a:r>
              <a:rPr lang="en-US" dirty="0"/>
              <a:t>Body Language</a:t>
            </a:r>
          </a:p>
          <a:p>
            <a:pPr lvl="2"/>
            <a:r>
              <a:rPr lang="en-US" dirty="0"/>
              <a:t>Examples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to Study the Bible </a:t>
            </a:r>
          </a:p>
        </p:txBody>
      </p:sp>
    </p:spTree>
    <p:extLst>
      <p:ext uri="{BB962C8B-B14F-4D97-AF65-F5344CB8AC3E}">
        <p14:creationId xmlns:p14="http://schemas.microsoft.com/office/powerpoint/2010/main" val="2592355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Books in the Bible were written to specific audience, at a specific time, for a specific purpose</a:t>
            </a:r>
          </a:p>
          <a:p>
            <a:pPr lvl="1"/>
            <a:r>
              <a:rPr lang="en-US" dirty="0"/>
              <a:t>Old Testament Vs. New Testament</a:t>
            </a:r>
          </a:p>
          <a:p>
            <a:pPr lvl="1"/>
            <a:r>
              <a:rPr lang="en-US" dirty="0"/>
              <a:t>Understanding the</a:t>
            </a:r>
          </a:p>
          <a:p>
            <a:pPr lvl="2"/>
            <a:r>
              <a:rPr lang="en-US" dirty="0"/>
              <a:t>Audience</a:t>
            </a:r>
          </a:p>
          <a:p>
            <a:pPr lvl="2"/>
            <a:r>
              <a:rPr lang="en-US" dirty="0"/>
              <a:t>Purpose (Theme)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to Study the Bible</a:t>
            </a:r>
          </a:p>
        </p:txBody>
      </p:sp>
    </p:spTree>
    <p:extLst>
      <p:ext uri="{BB962C8B-B14F-4D97-AF65-F5344CB8AC3E}">
        <p14:creationId xmlns:p14="http://schemas.microsoft.com/office/powerpoint/2010/main" val="1057065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Audience – Jew Sects</a:t>
            </a:r>
          </a:p>
          <a:p>
            <a:pPr lvl="2"/>
            <a:r>
              <a:rPr lang="en-US" dirty="0"/>
              <a:t>Samaritan</a:t>
            </a:r>
          </a:p>
          <a:p>
            <a:pPr lvl="2"/>
            <a:r>
              <a:rPr lang="en-US" dirty="0"/>
              <a:t>Pharisee</a:t>
            </a:r>
          </a:p>
          <a:p>
            <a:pPr lvl="2"/>
            <a:r>
              <a:rPr lang="en-US" dirty="0"/>
              <a:t>Sadducee</a:t>
            </a:r>
          </a:p>
          <a:p>
            <a:pPr lvl="2"/>
            <a:r>
              <a:rPr lang="en-US" dirty="0"/>
              <a:t>Zealot</a:t>
            </a:r>
          </a:p>
          <a:p>
            <a:pPr lvl="2"/>
            <a:r>
              <a:rPr lang="en-US" dirty="0"/>
              <a:t>Libertines, </a:t>
            </a:r>
            <a:r>
              <a:rPr lang="en-US" dirty="0" err="1"/>
              <a:t>Cyrenians</a:t>
            </a:r>
            <a:r>
              <a:rPr lang="en-US" dirty="0"/>
              <a:t>, and Alexandrians</a:t>
            </a:r>
          </a:p>
          <a:p>
            <a:pPr lvl="2"/>
            <a:r>
              <a:rPr lang="en-US" dirty="0"/>
              <a:t>Nazarenes/Christian (Judaizers) </a:t>
            </a:r>
          </a:p>
          <a:p>
            <a:pPr lvl="4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to Study the Bible</a:t>
            </a:r>
          </a:p>
        </p:txBody>
      </p:sp>
    </p:spTree>
    <p:extLst>
      <p:ext uri="{BB962C8B-B14F-4D97-AF65-F5344CB8AC3E}">
        <p14:creationId xmlns:p14="http://schemas.microsoft.com/office/powerpoint/2010/main" val="4078405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Audience – Jew Traits</a:t>
            </a:r>
          </a:p>
          <a:p>
            <a:pPr lvl="2"/>
            <a:r>
              <a:rPr lang="en-US" dirty="0"/>
              <a:t>Religion - rituals (physical acts)</a:t>
            </a:r>
          </a:p>
          <a:p>
            <a:pPr lvl="2"/>
            <a:r>
              <a:rPr lang="en-US" dirty="0"/>
              <a:t>Self-righteous</a:t>
            </a:r>
          </a:p>
          <a:p>
            <a:pPr lvl="2"/>
            <a:r>
              <a:rPr lang="en-US" dirty="0"/>
              <a:t>View of Publicans, sinners, sick, poor</a:t>
            </a:r>
          </a:p>
          <a:p>
            <a:pPr lvl="2"/>
            <a:r>
              <a:rPr lang="en-US" dirty="0"/>
              <a:t>Hard of Hearing</a:t>
            </a:r>
          </a:p>
          <a:p>
            <a:pPr lvl="2"/>
            <a:r>
              <a:rPr lang="en-US" dirty="0"/>
              <a:t>Militant </a:t>
            </a:r>
          </a:p>
          <a:p>
            <a:pPr lvl="2"/>
            <a:r>
              <a:rPr lang="en-US" dirty="0"/>
              <a:t>Loved Preeminence 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to Study the Bible</a:t>
            </a:r>
          </a:p>
        </p:txBody>
      </p:sp>
    </p:spTree>
    <p:extLst>
      <p:ext uri="{BB962C8B-B14F-4D97-AF65-F5344CB8AC3E}">
        <p14:creationId xmlns:p14="http://schemas.microsoft.com/office/powerpoint/2010/main" val="3936572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Audience – Gentile</a:t>
            </a:r>
          </a:p>
          <a:p>
            <a:pPr lvl="2"/>
            <a:r>
              <a:rPr lang="en-US" dirty="0"/>
              <a:t>Roman</a:t>
            </a:r>
          </a:p>
          <a:p>
            <a:pPr lvl="2"/>
            <a:r>
              <a:rPr lang="en-US" dirty="0"/>
              <a:t>Galatia </a:t>
            </a:r>
          </a:p>
          <a:p>
            <a:pPr lvl="2"/>
            <a:r>
              <a:rPr lang="en-US" dirty="0"/>
              <a:t>Ephesians (Asia)</a:t>
            </a:r>
          </a:p>
          <a:p>
            <a:pPr lvl="2"/>
            <a:r>
              <a:rPr lang="en-US" dirty="0"/>
              <a:t>Athens/Corinth (Greek)</a:t>
            </a:r>
          </a:p>
          <a:p>
            <a:pPr lvl="2"/>
            <a:r>
              <a:rPr lang="en-US" dirty="0"/>
              <a:t>Unique Cultural and Religious Norms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to Study the Bible</a:t>
            </a:r>
          </a:p>
        </p:txBody>
      </p:sp>
    </p:spTree>
    <p:extLst>
      <p:ext uri="{BB962C8B-B14F-4D97-AF65-F5344CB8AC3E}">
        <p14:creationId xmlns:p14="http://schemas.microsoft.com/office/powerpoint/2010/main" val="906878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Purpose (Theme)</a:t>
            </a:r>
          </a:p>
          <a:p>
            <a:pPr lvl="2"/>
            <a:r>
              <a:rPr lang="en-US" dirty="0"/>
              <a:t>John’s Gospel</a:t>
            </a:r>
          </a:p>
          <a:p>
            <a:pPr lvl="2"/>
            <a:r>
              <a:rPr lang="en-US" dirty="0"/>
              <a:t>Acts</a:t>
            </a:r>
          </a:p>
          <a:p>
            <a:pPr lvl="2"/>
            <a:r>
              <a:rPr lang="en-US" dirty="0"/>
              <a:t>1 Corinthians </a:t>
            </a:r>
          </a:p>
          <a:p>
            <a:pPr lvl="2"/>
            <a:r>
              <a:rPr lang="en-US" dirty="0"/>
              <a:t>Galatians</a:t>
            </a:r>
          </a:p>
          <a:p>
            <a:pPr lvl="2"/>
            <a:r>
              <a:rPr lang="en-US" dirty="0"/>
              <a:t>1&amp;2 Timothy</a:t>
            </a:r>
          </a:p>
          <a:p>
            <a:pPr lvl="2"/>
            <a:r>
              <a:rPr lang="en-US" dirty="0"/>
              <a:t>Old Testament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to Study the Bible</a:t>
            </a:r>
          </a:p>
        </p:txBody>
      </p:sp>
    </p:spTree>
    <p:extLst>
      <p:ext uri="{BB962C8B-B14F-4D97-AF65-F5344CB8AC3E}">
        <p14:creationId xmlns:p14="http://schemas.microsoft.com/office/powerpoint/2010/main" val="389598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Common Purpose (Theme)</a:t>
            </a:r>
          </a:p>
          <a:p>
            <a:pPr lvl="2"/>
            <a:r>
              <a:rPr lang="en-US" dirty="0"/>
              <a:t>Elders (1 Tim &amp; Titus)</a:t>
            </a:r>
          </a:p>
          <a:p>
            <a:pPr lvl="2"/>
            <a:r>
              <a:rPr lang="en-US" dirty="0"/>
              <a:t>Desire for preeminence </a:t>
            </a:r>
          </a:p>
          <a:p>
            <a:pPr lvl="2"/>
            <a:r>
              <a:rPr lang="en-US" dirty="0"/>
              <a:t>Fruit of the spirit and works of the flesh</a:t>
            </a:r>
          </a:p>
          <a:p>
            <a:pPr lvl="2"/>
            <a:r>
              <a:rPr lang="en-US" dirty="0"/>
              <a:t>Work of Redemption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to Study the Bible</a:t>
            </a:r>
          </a:p>
        </p:txBody>
      </p:sp>
    </p:spTree>
    <p:extLst>
      <p:ext uri="{BB962C8B-B14F-4D97-AF65-F5344CB8AC3E}">
        <p14:creationId xmlns:p14="http://schemas.microsoft.com/office/powerpoint/2010/main" val="144466692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Context vs. Topical</a:t>
            </a:r>
          </a:p>
          <a:p>
            <a:pPr lvl="1"/>
            <a:r>
              <a:rPr lang="en-US" dirty="0"/>
              <a:t>We do this in REVERSE!</a:t>
            </a:r>
          </a:p>
          <a:p>
            <a:pPr lvl="2"/>
            <a:r>
              <a:rPr lang="en-US" dirty="0"/>
              <a:t>Refuting Baptism</a:t>
            </a:r>
          </a:p>
          <a:p>
            <a:pPr lvl="2"/>
            <a:r>
              <a:rPr lang="en-US" dirty="0"/>
              <a:t>Refuting Instrumental Music</a:t>
            </a:r>
          </a:p>
          <a:p>
            <a:pPr lvl="2"/>
            <a:r>
              <a:rPr lang="en-US" dirty="0"/>
              <a:t>Refuting… </a:t>
            </a:r>
          </a:p>
          <a:p>
            <a:pPr lvl="2"/>
            <a:r>
              <a:rPr lang="en-US" dirty="0"/>
              <a:t>Study of Books </a:t>
            </a:r>
          </a:p>
          <a:p>
            <a:pPr lvl="1"/>
            <a:r>
              <a:rPr lang="en-US" dirty="0"/>
              <a:t>Why are we worried about refuting when we have yet to learn…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to Study the Bible</a:t>
            </a:r>
          </a:p>
        </p:txBody>
      </p:sp>
    </p:spTree>
    <p:extLst>
      <p:ext uri="{BB962C8B-B14F-4D97-AF65-F5344CB8AC3E}">
        <p14:creationId xmlns:p14="http://schemas.microsoft.com/office/powerpoint/2010/main" val="1883093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Learn what is being taught in the Book</a:t>
            </a:r>
          </a:p>
          <a:p>
            <a:pPr lvl="2"/>
            <a:r>
              <a:rPr lang="en-US" dirty="0"/>
              <a:t>We must first understand what is being taught lest we misuse what was said</a:t>
            </a:r>
          </a:p>
          <a:p>
            <a:pPr lvl="2"/>
            <a:r>
              <a:rPr lang="en-US" dirty="0"/>
              <a:t>Error of Proof Texting </a:t>
            </a:r>
          </a:p>
          <a:p>
            <a:pPr lvl="2"/>
            <a:r>
              <a:rPr lang="en-US" dirty="0"/>
              <a:t>How we come to knowledge matters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to Study the Bible</a:t>
            </a:r>
          </a:p>
        </p:txBody>
      </p:sp>
    </p:spTree>
    <p:extLst>
      <p:ext uri="{BB962C8B-B14F-4D97-AF65-F5344CB8AC3E}">
        <p14:creationId xmlns:p14="http://schemas.microsoft.com/office/powerpoint/2010/main" val="2074019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Contextual</a:t>
            </a:r>
          </a:p>
          <a:p>
            <a:pPr lvl="1"/>
            <a:r>
              <a:rPr lang="en-US" dirty="0"/>
              <a:t>Common Errors</a:t>
            </a:r>
          </a:p>
          <a:p>
            <a:pPr lvl="2"/>
            <a:r>
              <a:rPr lang="en-US" dirty="0"/>
              <a:t>Doctrine of Baptism in Romans-Revelation</a:t>
            </a:r>
          </a:p>
          <a:p>
            <a:pPr lvl="2"/>
            <a:r>
              <a:rPr lang="en-US" dirty="0"/>
              <a:t>Gal 4:1-5:1, Liberty in Jesus</a:t>
            </a:r>
          </a:p>
          <a:p>
            <a:pPr lvl="2"/>
            <a:r>
              <a:rPr lang="en-US" dirty="0"/>
              <a:t>1 Cor 1:21, Foolish Preaching</a:t>
            </a:r>
          </a:p>
          <a:p>
            <a:pPr lvl="2"/>
            <a:r>
              <a:rPr lang="en-US" dirty="0"/>
              <a:t>Mt 25:14-30, Using our talents</a:t>
            </a:r>
          </a:p>
          <a:p>
            <a:pPr lvl="2"/>
            <a:r>
              <a:rPr lang="en-US" dirty="0"/>
              <a:t>Lk 15:11-32, Lost Son/Gracious Father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to Study the Bible</a:t>
            </a:r>
          </a:p>
        </p:txBody>
      </p:sp>
    </p:spTree>
    <p:extLst>
      <p:ext uri="{BB962C8B-B14F-4D97-AF65-F5344CB8AC3E}">
        <p14:creationId xmlns:p14="http://schemas.microsoft.com/office/powerpoint/2010/main" val="931279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317794" y="4086820"/>
            <a:ext cx="8508412" cy="714042"/>
          </a:xfrm>
          <a:prstGeom prst="rect">
            <a:avLst/>
          </a:prstGeom>
          <a:ln w="12700">
            <a:miter lim="400000"/>
          </a:ln>
          <a:effectLst>
            <a:outerShdw blurRad="152400" dist="76200" dir="27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57799" marR="57799" defTabSz="1295400">
              <a:lnSpc>
                <a:spcPct val="50000"/>
              </a:lnSpc>
              <a:spcBef>
                <a:spcPts val="1700"/>
              </a:spcBef>
              <a:buClr>
                <a:srgbClr val="FF2600"/>
              </a:buClr>
              <a:buFont typeface="Monotype Sorts"/>
              <a:defRPr sz="6600">
                <a:solidFill>
                  <a:srgbClr val="D3BF6E"/>
                </a:solidFill>
                <a:effectLst>
                  <a:outerShdw blurRad="152400" dist="76200" dir="2700000" rotWithShape="0">
                    <a:srgbClr val="000000">
                      <a:alpha val="35000"/>
                    </a:srgbClr>
                  </a:outerShdw>
                </a:effectLst>
                <a:uFill>
                  <a:solidFill/>
                </a:uFill>
                <a:latin typeface="Abject Failure"/>
                <a:ea typeface="Abject Failure"/>
                <a:cs typeface="Abject Failure"/>
                <a:sym typeface="Abject Failure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  <a:effectLst/>
                <a:uFillTx/>
              </a:defRPr>
            </a:pPr>
            <a:endParaRPr sz="4640" dirty="0"/>
          </a:p>
        </p:txBody>
      </p:sp>
      <p:sp>
        <p:nvSpPr>
          <p:cNvPr id="65" name="Shape 65"/>
          <p:cNvSpPr/>
          <p:nvPr/>
        </p:nvSpPr>
        <p:spPr>
          <a:xfrm>
            <a:off x="59531" y="1732434"/>
            <a:ext cx="8876203" cy="1038746"/>
          </a:xfrm>
          <a:prstGeom prst="rect">
            <a:avLst/>
          </a:prstGeom>
          <a:ln w="12700">
            <a:miter lim="400000"/>
          </a:ln>
          <a:effectLst>
            <a:outerShdw blurRad="165100" dist="127000" dir="2700000" rotWithShape="0">
              <a:srgbClr val="000000">
                <a:alpha val="81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  <a:effectLst/>
                <a:uFillTx/>
              </a:defRPr>
            </a:pPr>
            <a:endParaRPr lang="en-US" sz="6750" dirty="0">
              <a:solidFill>
                <a:srgbClr val="D3BF6E"/>
              </a:solidFill>
              <a:effectLst>
                <a:outerShdw blurRad="152400" dist="76200" dir="2700000" rotWithShape="0">
                  <a:srgbClr val="000000">
                    <a:alpha val="35000"/>
                  </a:srgbClr>
                </a:outerShdw>
              </a:effectLst>
              <a:uFill>
                <a:solidFill/>
              </a:uFill>
              <a:latin typeface="Bernard MT Condensed" panose="020508060609050204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BC7121-82CD-4EE3-9254-2CDB71D1372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How to Study the Bible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49BF03-0D5F-4560-BF62-6DB0E09A06B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2 Tim 2:15, Rightly Dividing</a:t>
            </a:r>
          </a:p>
        </p:txBody>
      </p:sp>
    </p:spTree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Topical</a:t>
            </a:r>
          </a:p>
          <a:p>
            <a:pPr lvl="1"/>
            <a:r>
              <a:rPr lang="en-US" dirty="0"/>
              <a:t>Necessarily proof texting</a:t>
            </a:r>
          </a:p>
          <a:p>
            <a:pPr lvl="1"/>
            <a:r>
              <a:rPr lang="en-US" dirty="0"/>
              <a:t>Necessary to exhaust all aspects of a topic</a:t>
            </a:r>
          </a:p>
          <a:p>
            <a:pPr lvl="2"/>
            <a:r>
              <a:rPr lang="en-US" dirty="0"/>
              <a:t>After understanding the 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to Study the Bible</a:t>
            </a:r>
          </a:p>
        </p:txBody>
      </p:sp>
    </p:spTree>
    <p:extLst>
      <p:ext uri="{BB962C8B-B14F-4D97-AF65-F5344CB8AC3E}">
        <p14:creationId xmlns:p14="http://schemas.microsoft.com/office/powerpoint/2010/main" val="4554943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Topical</a:t>
            </a:r>
          </a:p>
          <a:p>
            <a:pPr lvl="1"/>
            <a:r>
              <a:rPr lang="en-US" dirty="0"/>
              <a:t>Doctrine of the Holy Spirit</a:t>
            </a:r>
          </a:p>
          <a:p>
            <a:pPr lvl="2"/>
            <a:r>
              <a:rPr lang="en-US" dirty="0"/>
              <a:t>Jn 14-16, prophecy of Holy Spirit</a:t>
            </a:r>
          </a:p>
          <a:p>
            <a:pPr lvl="2"/>
            <a:r>
              <a:rPr lang="en-US" dirty="0"/>
              <a:t>Acts 2:1-22, realization and demonstration of Holy Spirit</a:t>
            </a:r>
          </a:p>
          <a:p>
            <a:pPr lvl="2"/>
            <a:r>
              <a:rPr lang="en-US" dirty="0"/>
              <a:t>Acts 8:18, Apostles received this</a:t>
            </a:r>
          </a:p>
          <a:p>
            <a:pPr lvl="2"/>
            <a:r>
              <a:rPr lang="en-US" dirty="0"/>
              <a:t>I Cor 2:9-13, how the Holy Spirit worked in the Apostles</a:t>
            </a:r>
          </a:p>
          <a:p>
            <a:pPr lvl="3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to Study the Bible</a:t>
            </a:r>
          </a:p>
        </p:txBody>
      </p:sp>
    </p:spTree>
    <p:extLst>
      <p:ext uri="{BB962C8B-B14F-4D97-AF65-F5344CB8AC3E}">
        <p14:creationId xmlns:p14="http://schemas.microsoft.com/office/powerpoint/2010/main" val="1536514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Figurative Language</a:t>
            </a:r>
          </a:p>
          <a:p>
            <a:pPr lvl="1"/>
            <a:r>
              <a:rPr lang="en-US" dirty="0"/>
              <a:t>Bottom of the hour</a:t>
            </a:r>
          </a:p>
          <a:p>
            <a:pPr lvl="1"/>
            <a:r>
              <a:rPr lang="en-US" dirty="0"/>
              <a:t>Rock around the clock, happy day’s theme song</a:t>
            </a:r>
          </a:p>
          <a:p>
            <a:pPr lvl="1"/>
            <a:r>
              <a:rPr lang="en-US" dirty="0"/>
              <a:t>Knock </a:t>
            </a:r>
            <a:r>
              <a:rPr lang="en-US" dirty="0" err="1"/>
              <a:t>knock</a:t>
            </a:r>
            <a:r>
              <a:rPr lang="en-US" dirty="0"/>
              <a:t> jokes</a:t>
            </a:r>
          </a:p>
          <a:p>
            <a:pPr lvl="1"/>
            <a:r>
              <a:rPr lang="en-US" dirty="0"/>
              <a:t>Phone References</a:t>
            </a:r>
          </a:p>
          <a:p>
            <a:pPr lvl="2"/>
            <a:r>
              <a:rPr lang="en-US" dirty="0"/>
              <a:t>Dial tone</a:t>
            </a:r>
          </a:p>
          <a:p>
            <a:pPr lvl="2"/>
            <a:r>
              <a:rPr lang="en-US" dirty="0"/>
              <a:t>Dial a phone number</a:t>
            </a:r>
          </a:p>
          <a:p>
            <a:pPr lvl="1"/>
            <a:endParaRPr lang="en-US" dirty="0"/>
          </a:p>
          <a:p>
            <a:pPr lvl="3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to Study the Bible</a:t>
            </a:r>
          </a:p>
        </p:txBody>
      </p:sp>
    </p:spTree>
    <p:extLst>
      <p:ext uri="{BB962C8B-B14F-4D97-AF65-F5344CB8AC3E}">
        <p14:creationId xmlns:p14="http://schemas.microsoft.com/office/powerpoint/2010/main" val="281121588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Figurative Language</a:t>
            </a:r>
          </a:p>
          <a:p>
            <a:pPr lvl="1"/>
            <a:r>
              <a:rPr lang="en-US" dirty="0"/>
              <a:t>We can’t speak without using figures of speech </a:t>
            </a:r>
          </a:p>
          <a:p>
            <a:pPr lvl="1"/>
            <a:r>
              <a:rPr lang="en-US" dirty="0"/>
              <a:t>Jew’s Had Difficulty with</a:t>
            </a:r>
          </a:p>
          <a:p>
            <a:pPr lvl="2"/>
            <a:r>
              <a:rPr lang="en-US" dirty="0"/>
              <a:t>Jn 3, Nicodemus</a:t>
            </a:r>
          </a:p>
          <a:p>
            <a:pPr lvl="2"/>
            <a:r>
              <a:rPr lang="en-US" dirty="0"/>
              <a:t>Jn 6, Jesus the Bread of Life</a:t>
            </a:r>
          </a:p>
          <a:p>
            <a:pPr lvl="2"/>
            <a:r>
              <a:rPr lang="en-US" dirty="0"/>
              <a:t>Literalist </a:t>
            </a:r>
          </a:p>
          <a:p>
            <a:pPr lvl="3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Bible</a:t>
            </a:r>
          </a:p>
        </p:txBody>
      </p:sp>
    </p:spTree>
    <p:extLst>
      <p:ext uri="{BB962C8B-B14F-4D97-AF65-F5344CB8AC3E}">
        <p14:creationId xmlns:p14="http://schemas.microsoft.com/office/powerpoint/2010/main" val="251218626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Figurative Language</a:t>
            </a:r>
          </a:p>
          <a:p>
            <a:pPr lvl="1"/>
            <a:r>
              <a:rPr lang="en-US" dirty="0"/>
              <a:t>Jesus Used </a:t>
            </a:r>
          </a:p>
          <a:p>
            <a:pPr lvl="2"/>
            <a:r>
              <a:rPr lang="en-US" dirty="0"/>
              <a:t>Mt 13:10-17, some would not see nor hear</a:t>
            </a:r>
          </a:p>
          <a:p>
            <a:pPr lvl="1"/>
            <a:r>
              <a:rPr lang="en-US" dirty="0"/>
              <a:t>Paul Used</a:t>
            </a:r>
          </a:p>
          <a:p>
            <a:pPr lvl="2"/>
            <a:r>
              <a:rPr lang="en-US" dirty="0"/>
              <a:t>Gal 4, Allegory </a:t>
            </a:r>
          </a:p>
          <a:p>
            <a:pPr lvl="1"/>
            <a:r>
              <a:rPr lang="en-US" dirty="0"/>
              <a:t>Bible is FULL of Figurative Language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Bible</a:t>
            </a:r>
          </a:p>
        </p:txBody>
      </p:sp>
    </p:spTree>
    <p:extLst>
      <p:ext uri="{BB962C8B-B14F-4D97-AF65-F5344CB8AC3E}">
        <p14:creationId xmlns:p14="http://schemas.microsoft.com/office/powerpoint/2010/main" val="64941187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Figurative Language</a:t>
            </a:r>
          </a:p>
          <a:p>
            <a:pPr lvl="1"/>
            <a:r>
              <a:rPr lang="en-US" dirty="0"/>
              <a:t>Repeated Word</a:t>
            </a:r>
          </a:p>
          <a:p>
            <a:pPr lvl="2"/>
            <a:r>
              <a:rPr lang="en-US" dirty="0"/>
              <a:t>Emphasizes </a:t>
            </a:r>
          </a:p>
          <a:p>
            <a:pPr lvl="2"/>
            <a:r>
              <a:rPr lang="en-US" dirty="0"/>
              <a:t>“Verily </a:t>
            </a:r>
            <a:r>
              <a:rPr lang="en-US" dirty="0" err="1"/>
              <a:t>Verily</a:t>
            </a:r>
            <a:r>
              <a:rPr lang="en-US" dirty="0"/>
              <a:t>” – John 25x</a:t>
            </a:r>
          </a:p>
          <a:p>
            <a:pPr lvl="2"/>
            <a:r>
              <a:rPr lang="en-US" dirty="0"/>
              <a:t>Rejoice – Phil 4:4, 10</a:t>
            </a:r>
          </a:p>
          <a:p>
            <a:pPr lvl="3"/>
            <a:r>
              <a:rPr lang="en-US" dirty="0"/>
              <a:t>Phil 1:9, Super abound more and more</a:t>
            </a:r>
          </a:p>
          <a:p>
            <a:pPr lvl="3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Bible</a:t>
            </a:r>
          </a:p>
        </p:txBody>
      </p:sp>
    </p:spTree>
    <p:extLst>
      <p:ext uri="{BB962C8B-B14F-4D97-AF65-F5344CB8AC3E}">
        <p14:creationId xmlns:p14="http://schemas.microsoft.com/office/powerpoint/2010/main" val="128088975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Figurative Language</a:t>
            </a:r>
          </a:p>
          <a:p>
            <a:pPr lvl="1"/>
            <a:r>
              <a:rPr lang="en-US" dirty="0"/>
              <a:t>Transliterated Words</a:t>
            </a:r>
          </a:p>
          <a:p>
            <a:pPr lvl="2"/>
            <a:r>
              <a:rPr lang="en-US" dirty="0"/>
              <a:t>We Speak Greek</a:t>
            </a:r>
          </a:p>
          <a:p>
            <a:pPr lvl="2"/>
            <a:r>
              <a:rPr lang="en-US" dirty="0"/>
              <a:t>Amen</a:t>
            </a:r>
          </a:p>
          <a:p>
            <a:pPr lvl="2"/>
            <a:r>
              <a:rPr lang="en-US" dirty="0"/>
              <a:t>Christ</a:t>
            </a:r>
          </a:p>
          <a:p>
            <a:pPr lvl="2"/>
            <a:r>
              <a:rPr lang="en-US" dirty="0"/>
              <a:t>Baptism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Bible</a:t>
            </a:r>
          </a:p>
        </p:txBody>
      </p:sp>
    </p:spTree>
    <p:extLst>
      <p:ext uri="{BB962C8B-B14F-4D97-AF65-F5344CB8AC3E}">
        <p14:creationId xmlns:p14="http://schemas.microsoft.com/office/powerpoint/2010/main" val="44472630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Figurative Language</a:t>
            </a:r>
          </a:p>
          <a:p>
            <a:pPr lvl="1"/>
            <a:r>
              <a:rPr lang="en-US" dirty="0"/>
              <a:t>Hyperbole</a:t>
            </a:r>
          </a:p>
          <a:p>
            <a:pPr lvl="2"/>
            <a:r>
              <a:rPr lang="en-US" dirty="0"/>
              <a:t>Exaggeration </a:t>
            </a:r>
          </a:p>
          <a:p>
            <a:pPr lvl="2"/>
            <a:r>
              <a:rPr lang="en-US" dirty="0"/>
              <a:t>Mt 10:34-35, Jesus brought a sword</a:t>
            </a:r>
          </a:p>
          <a:p>
            <a:pPr lvl="3"/>
            <a:r>
              <a:rPr lang="en-US" dirty="0"/>
              <a:t>Lk 12:51, parallel</a:t>
            </a:r>
          </a:p>
          <a:p>
            <a:pPr lvl="2"/>
            <a:r>
              <a:rPr lang="en-US" dirty="0"/>
              <a:t>Lk 14:26, Disciples must hate…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Bible</a:t>
            </a:r>
          </a:p>
        </p:txBody>
      </p:sp>
    </p:spTree>
    <p:extLst>
      <p:ext uri="{BB962C8B-B14F-4D97-AF65-F5344CB8AC3E}">
        <p14:creationId xmlns:p14="http://schemas.microsoft.com/office/powerpoint/2010/main" val="85730199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Figurative Language</a:t>
            </a:r>
          </a:p>
          <a:p>
            <a:pPr lvl="1"/>
            <a:r>
              <a:rPr lang="en-US" dirty="0"/>
              <a:t>Ellipsis </a:t>
            </a:r>
          </a:p>
          <a:p>
            <a:pPr lvl="2"/>
            <a:r>
              <a:rPr lang="en-US" dirty="0"/>
              <a:t>Added missing word</a:t>
            </a:r>
          </a:p>
          <a:p>
            <a:pPr lvl="2"/>
            <a:r>
              <a:rPr lang="en-US" dirty="0"/>
              <a:t>Implied by context </a:t>
            </a:r>
          </a:p>
          <a:p>
            <a:pPr lvl="2"/>
            <a:r>
              <a:rPr lang="en-US" dirty="0"/>
              <a:t>Mt 11:18-19, John did not eat or drink</a:t>
            </a:r>
          </a:p>
          <a:p>
            <a:pPr lvl="2"/>
            <a:r>
              <a:rPr lang="en-US" dirty="0"/>
              <a:t>1 Cor 15:53, what is corruptible and immortal?</a:t>
            </a:r>
          </a:p>
          <a:p>
            <a:pPr lvl="3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Bible</a:t>
            </a:r>
          </a:p>
        </p:txBody>
      </p:sp>
    </p:spTree>
    <p:extLst>
      <p:ext uri="{BB962C8B-B14F-4D97-AF65-F5344CB8AC3E}">
        <p14:creationId xmlns:p14="http://schemas.microsoft.com/office/powerpoint/2010/main" val="27704936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Figurative Language</a:t>
            </a:r>
          </a:p>
          <a:p>
            <a:pPr lvl="1"/>
            <a:r>
              <a:rPr lang="en-US" dirty="0"/>
              <a:t>Book Ends</a:t>
            </a:r>
          </a:p>
          <a:p>
            <a:pPr lvl="2"/>
            <a:r>
              <a:rPr lang="en-US" dirty="0"/>
              <a:t>Important to recognize change of topic</a:t>
            </a:r>
          </a:p>
          <a:p>
            <a:pPr lvl="2"/>
            <a:r>
              <a:rPr lang="en-US" dirty="0"/>
              <a:t>Jn 1:1-18, Jesus is God</a:t>
            </a:r>
          </a:p>
          <a:p>
            <a:pPr lvl="2"/>
            <a:r>
              <a:rPr lang="en-US" dirty="0"/>
              <a:t>Jn 1:19-51, Witnesses of Jesus</a:t>
            </a:r>
          </a:p>
          <a:p>
            <a:pPr lvl="2"/>
            <a:r>
              <a:rPr lang="en-US" dirty="0"/>
              <a:t>Jn 3, Jesus teaching Nicodemus  </a:t>
            </a:r>
          </a:p>
          <a:p>
            <a:pPr lvl="2"/>
            <a:r>
              <a:rPr lang="en-US" dirty="0"/>
              <a:t>Acts 8-11, Gospel Spread</a:t>
            </a:r>
          </a:p>
          <a:p>
            <a:pPr lvl="2"/>
            <a:r>
              <a:rPr lang="en-US" dirty="0"/>
              <a:t>1 Cor 1-4, Preeminence among Christians</a:t>
            </a:r>
          </a:p>
          <a:p>
            <a:pPr lvl="2"/>
            <a:r>
              <a:rPr lang="en-US" dirty="0"/>
              <a:t>We are not studying words but the entire context of a writing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Bible</a:t>
            </a:r>
          </a:p>
        </p:txBody>
      </p:sp>
    </p:spTree>
    <p:extLst>
      <p:ext uri="{BB962C8B-B14F-4D97-AF65-F5344CB8AC3E}">
        <p14:creationId xmlns:p14="http://schemas.microsoft.com/office/powerpoint/2010/main" val="76022153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US" dirty="0"/>
              <a:t>Confusion about how it fits together</a:t>
            </a:r>
          </a:p>
          <a:p>
            <a:pPr lvl="1"/>
            <a:r>
              <a:rPr lang="en-US" dirty="0"/>
              <a:t>Shot Gun Approach </a:t>
            </a:r>
          </a:p>
          <a:p>
            <a:pPr lvl="2"/>
            <a:r>
              <a:rPr lang="en-US" dirty="0"/>
              <a:t>Bible Class and Sermons</a:t>
            </a:r>
          </a:p>
          <a:p>
            <a:pPr lvl="2"/>
            <a:r>
              <a:rPr lang="en-US" dirty="0"/>
              <a:t>Memorize …</a:t>
            </a:r>
          </a:p>
          <a:p>
            <a:pPr lvl="1"/>
            <a:r>
              <a:rPr lang="en-US" dirty="0"/>
              <a:t>Reliance on others</a:t>
            </a:r>
          </a:p>
          <a:p>
            <a:pPr lvl="2"/>
            <a:r>
              <a:rPr lang="en-US" dirty="0"/>
              <a:t>Word Scholars</a:t>
            </a:r>
          </a:p>
          <a:p>
            <a:pPr lvl="2"/>
            <a:r>
              <a:rPr lang="en-US" dirty="0"/>
              <a:t>Commentators</a:t>
            </a:r>
          </a:p>
          <a:p>
            <a:pPr lvl="2"/>
            <a:r>
              <a:rPr lang="en-US" dirty="0"/>
              <a:t>Other Preachers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to Study the Bible</a:t>
            </a:r>
          </a:p>
        </p:txBody>
      </p:sp>
    </p:spTree>
    <p:extLst>
      <p:ext uri="{BB962C8B-B14F-4D97-AF65-F5344CB8AC3E}">
        <p14:creationId xmlns:p14="http://schemas.microsoft.com/office/powerpoint/2010/main" val="3296191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Figurative Language</a:t>
            </a:r>
          </a:p>
          <a:p>
            <a:pPr lvl="1"/>
            <a:r>
              <a:rPr lang="en-US" dirty="0"/>
              <a:t>Prophetical Teachings</a:t>
            </a:r>
          </a:p>
          <a:p>
            <a:pPr lvl="2"/>
            <a:r>
              <a:rPr lang="en-US" dirty="0"/>
              <a:t>Revelation</a:t>
            </a:r>
          </a:p>
          <a:p>
            <a:pPr lvl="2"/>
            <a:r>
              <a:rPr lang="en-US" dirty="0"/>
              <a:t>2 Thes 2:1-12, man of sin, son of perdition…</a:t>
            </a:r>
          </a:p>
          <a:p>
            <a:pPr lvl="2"/>
            <a:r>
              <a:rPr lang="en-US" dirty="0"/>
              <a:t>God Reveals</a:t>
            </a:r>
          </a:p>
          <a:p>
            <a:pPr lvl="3"/>
            <a:r>
              <a:rPr lang="en-US" dirty="0"/>
              <a:t>Hindsight – 20/20</a:t>
            </a:r>
          </a:p>
          <a:p>
            <a:pPr lvl="3"/>
            <a:r>
              <a:rPr lang="en-US" dirty="0"/>
              <a:t>Foresight – Blind/Veiled </a:t>
            </a:r>
          </a:p>
          <a:p>
            <a:pPr lvl="3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Bible</a:t>
            </a:r>
          </a:p>
        </p:txBody>
      </p:sp>
    </p:spTree>
    <p:extLst>
      <p:ext uri="{BB962C8B-B14F-4D97-AF65-F5344CB8AC3E}">
        <p14:creationId xmlns:p14="http://schemas.microsoft.com/office/powerpoint/2010/main" val="272521608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Personal Study Notes</a:t>
            </a:r>
          </a:p>
          <a:p>
            <a:pPr lvl="1"/>
            <a:r>
              <a:rPr lang="en-US" dirty="0"/>
              <a:t>Figurative Language</a:t>
            </a:r>
          </a:p>
          <a:p>
            <a:pPr lvl="3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Bible</a:t>
            </a:r>
          </a:p>
        </p:txBody>
      </p:sp>
    </p:spTree>
    <p:extLst>
      <p:ext uri="{BB962C8B-B14F-4D97-AF65-F5344CB8AC3E}">
        <p14:creationId xmlns:p14="http://schemas.microsoft.com/office/powerpoint/2010/main" val="225968380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Personal Study Notes</a:t>
            </a:r>
          </a:p>
          <a:p>
            <a:pPr lvl="1"/>
            <a:r>
              <a:rPr lang="en-US" dirty="0"/>
              <a:t>Figurative Language</a:t>
            </a:r>
          </a:p>
          <a:p>
            <a:pPr lvl="3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Bible</a:t>
            </a:r>
          </a:p>
        </p:txBody>
      </p:sp>
    </p:spTree>
    <p:extLst>
      <p:ext uri="{BB962C8B-B14F-4D97-AF65-F5344CB8AC3E}">
        <p14:creationId xmlns:p14="http://schemas.microsoft.com/office/powerpoint/2010/main" val="169863993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Personal Study Notes</a:t>
            </a:r>
          </a:p>
          <a:p>
            <a:pPr lvl="1"/>
            <a:r>
              <a:rPr lang="en-US" dirty="0"/>
              <a:t>Figurative Language</a:t>
            </a:r>
          </a:p>
          <a:p>
            <a:pPr lvl="3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Bible</a:t>
            </a:r>
          </a:p>
        </p:txBody>
      </p:sp>
    </p:spTree>
    <p:extLst>
      <p:ext uri="{BB962C8B-B14F-4D97-AF65-F5344CB8AC3E}">
        <p14:creationId xmlns:p14="http://schemas.microsoft.com/office/powerpoint/2010/main" val="273433011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Need for Personal Study</a:t>
            </a:r>
          </a:p>
          <a:p>
            <a:pPr lvl="1"/>
            <a:r>
              <a:rPr lang="en-US" dirty="0"/>
              <a:t>Making sense of the bible</a:t>
            </a:r>
          </a:p>
          <a:p>
            <a:pPr lvl="2"/>
            <a:r>
              <a:rPr lang="en-US" dirty="0"/>
              <a:t>Proof texting does not make sense of the bible</a:t>
            </a:r>
          </a:p>
          <a:p>
            <a:pPr lvl="2"/>
            <a:r>
              <a:rPr lang="en-US" dirty="0"/>
              <a:t>Memorize what we study</a:t>
            </a:r>
          </a:p>
          <a:p>
            <a:pPr lvl="3"/>
            <a:r>
              <a:rPr lang="en-US" dirty="0"/>
              <a:t>i.e. Study entire books</a:t>
            </a:r>
          </a:p>
          <a:p>
            <a:pPr lvl="2"/>
            <a:r>
              <a:rPr lang="en-US" dirty="0"/>
              <a:t>Never study what we memorize</a:t>
            </a:r>
          </a:p>
          <a:p>
            <a:pPr lvl="3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to Study the Bible</a:t>
            </a:r>
          </a:p>
        </p:txBody>
      </p:sp>
    </p:spTree>
    <p:extLst>
      <p:ext uri="{BB962C8B-B14F-4D97-AF65-F5344CB8AC3E}">
        <p14:creationId xmlns:p14="http://schemas.microsoft.com/office/powerpoint/2010/main" val="1921538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Need for Personal Study</a:t>
            </a:r>
          </a:p>
          <a:p>
            <a:pPr lvl="1"/>
            <a:r>
              <a:rPr lang="en-US" dirty="0"/>
              <a:t>Example</a:t>
            </a:r>
          </a:p>
          <a:p>
            <a:pPr lvl="2"/>
            <a:r>
              <a:rPr lang="en-US" dirty="0"/>
              <a:t>Acts 2:38, defining for vs. because of</a:t>
            </a:r>
          </a:p>
          <a:p>
            <a:pPr lvl="2"/>
            <a:r>
              <a:rPr lang="en-US" dirty="0"/>
              <a:t>Gal 5, define the Works of Flesh &amp; Fruit of Spirit</a:t>
            </a:r>
          </a:p>
          <a:p>
            <a:pPr lvl="2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to Study the Bible</a:t>
            </a:r>
          </a:p>
        </p:txBody>
      </p:sp>
    </p:spTree>
    <p:extLst>
      <p:ext uri="{BB962C8B-B14F-4D97-AF65-F5344CB8AC3E}">
        <p14:creationId xmlns:p14="http://schemas.microsoft.com/office/powerpoint/2010/main" val="1089435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Need for Personal Study</a:t>
            </a:r>
          </a:p>
          <a:p>
            <a:pPr lvl="1"/>
            <a:r>
              <a:rPr lang="en-US" dirty="0"/>
              <a:t>Lest we just take man’s word for it</a:t>
            </a:r>
          </a:p>
          <a:p>
            <a:pPr lvl="2"/>
            <a:r>
              <a:rPr lang="en-US" dirty="0"/>
              <a:t>But, We do not speak Greek</a:t>
            </a:r>
          </a:p>
          <a:p>
            <a:pPr lvl="2"/>
            <a:r>
              <a:rPr lang="en-US" dirty="0"/>
              <a:t>But, We do not speak old English </a:t>
            </a:r>
          </a:p>
          <a:p>
            <a:pPr lvl="2"/>
            <a:r>
              <a:rPr lang="en-US" dirty="0"/>
              <a:t>We may not be good at English</a:t>
            </a:r>
          </a:p>
          <a:p>
            <a:pPr lvl="2"/>
            <a:r>
              <a:rPr lang="en-US" dirty="0"/>
              <a:t>… </a:t>
            </a:r>
          </a:p>
          <a:p>
            <a:pPr lvl="1"/>
            <a:r>
              <a:rPr lang="en-US" dirty="0"/>
              <a:t>Goal: Wet the Appetite for Personal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to Study the Bible</a:t>
            </a:r>
          </a:p>
        </p:txBody>
      </p:sp>
    </p:spTree>
    <p:extLst>
      <p:ext uri="{BB962C8B-B14F-4D97-AF65-F5344CB8AC3E}">
        <p14:creationId xmlns:p14="http://schemas.microsoft.com/office/powerpoint/2010/main" val="1026831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Bible – Written Word </a:t>
            </a:r>
          </a:p>
          <a:p>
            <a:pPr lvl="2"/>
            <a:r>
              <a:rPr lang="en-US" dirty="0"/>
              <a:t>Words</a:t>
            </a:r>
          </a:p>
          <a:p>
            <a:pPr lvl="2"/>
            <a:r>
              <a:rPr lang="en-US" dirty="0"/>
              <a:t>Phrases</a:t>
            </a:r>
          </a:p>
          <a:p>
            <a:pPr lvl="2"/>
            <a:r>
              <a:rPr lang="en-US" dirty="0"/>
              <a:t>Paragraphs</a:t>
            </a:r>
          </a:p>
          <a:p>
            <a:pPr lvl="2"/>
            <a:r>
              <a:rPr lang="en-US" dirty="0"/>
              <a:t>Books</a:t>
            </a:r>
          </a:p>
          <a:p>
            <a:pPr lvl="2"/>
            <a:r>
              <a:rPr lang="en-US" dirty="0"/>
              <a:t>Beginning and ending of a topic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to Study the Bible</a:t>
            </a:r>
          </a:p>
        </p:txBody>
      </p:sp>
    </p:spTree>
    <p:extLst>
      <p:ext uri="{BB962C8B-B14F-4D97-AF65-F5344CB8AC3E}">
        <p14:creationId xmlns:p14="http://schemas.microsoft.com/office/powerpoint/2010/main" val="1629802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Language Barriers</a:t>
            </a:r>
          </a:p>
          <a:p>
            <a:pPr lvl="1"/>
            <a:r>
              <a:rPr lang="en-US" dirty="0"/>
              <a:t>New Testament </a:t>
            </a:r>
          </a:p>
          <a:p>
            <a:pPr lvl="2"/>
            <a:r>
              <a:rPr lang="en-US" dirty="0"/>
              <a:t>Greek</a:t>
            </a:r>
          </a:p>
          <a:p>
            <a:pPr lvl="2"/>
            <a:r>
              <a:rPr lang="en-US" dirty="0"/>
              <a:t>KJV – 1611 &amp; 1800 English</a:t>
            </a:r>
          </a:p>
          <a:p>
            <a:pPr lvl="2"/>
            <a:r>
              <a:rPr lang="en-US" dirty="0"/>
              <a:t>Learning Spanish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to Study the Bible</a:t>
            </a:r>
          </a:p>
        </p:txBody>
      </p:sp>
    </p:spTree>
    <p:extLst>
      <p:ext uri="{BB962C8B-B14F-4D97-AF65-F5344CB8AC3E}">
        <p14:creationId xmlns:p14="http://schemas.microsoft.com/office/powerpoint/2010/main" val="426509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8D2906-A021-4558-8CA5-F4F29E7F23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Language Barriers</a:t>
            </a:r>
          </a:p>
          <a:p>
            <a:pPr lvl="1"/>
            <a:r>
              <a:rPr lang="en-US" dirty="0"/>
              <a:t>Finish</a:t>
            </a:r>
          </a:p>
          <a:p>
            <a:pPr lvl="1"/>
            <a:r>
              <a:rPr lang="en-US" dirty="0"/>
              <a:t>Complete</a:t>
            </a:r>
          </a:p>
          <a:p>
            <a:pPr lvl="1"/>
            <a:r>
              <a:rPr lang="en-US" dirty="0"/>
              <a:t>Terminate</a:t>
            </a:r>
          </a:p>
          <a:p>
            <a:pPr lvl="1"/>
            <a:r>
              <a:rPr lang="en-US" dirty="0"/>
              <a:t>End</a:t>
            </a:r>
          </a:p>
          <a:p>
            <a:pPr lvl="1"/>
            <a:r>
              <a:rPr lang="en-US" dirty="0"/>
              <a:t>Achieve</a:t>
            </a:r>
          </a:p>
          <a:p>
            <a:pPr lvl="1"/>
            <a:r>
              <a:rPr lang="en-US" dirty="0"/>
              <a:t>Accomplish</a:t>
            </a:r>
          </a:p>
          <a:p>
            <a:pPr lvl="1"/>
            <a:r>
              <a:rPr lang="en-US" dirty="0"/>
              <a:t>Expire </a:t>
            </a:r>
          </a:p>
          <a:p>
            <a:pPr lvl="1"/>
            <a:r>
              <a:rPr lang="en-US" dirty="0"/>
              <a:t>Attain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EDD4-6520-410A-8167-95086C3CE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to Study the Bible</a:t>
            </a:r>
          </a:p>
        </p:txBody>
      </p:sp>
    </p:spTree>
    <p:extLst>
      <p:ext uri="{BB962C8B-B14F-4D97-AF65-F5344CB8AC3E}">
        <p14:creationId xmlns:p14="http://schemas.microsoft.com/office/powerpoint/2010/main" val="1827354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886</Words>
  <Application>Microsoft Office PowerPoint</Application>
  <PresentationFormat>On-screen Show (4:3)</PresentationFormat>
  <Paragraphs>225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Abject Failure</vt:lpstr>
      <vt:lpstr>Aharoni</vt:lpstr>
      <vt:lpstr>Arial</vt:lpstr>
      <vt:lpstr>Avenir Roman</vt:lpstr>
      <vt:lpstr>Bernard MT Condensed</vt:lpstr>
      <vt:lpstr>Calibri</vt:lpstr>
      <vt:lpstr>Courier New</vt:lpstr>
      <vt:lpstr>Helvetica Neue Light</vt:lpstr>
      <vt:lpstr>Monotype Sorts</vt:lpstr>
      <vt:lpstr>Papyrus</vt:lpstr>
      <vt:lpstr>Wingdings</vt:lpstr>
      <vt:lpstr>Parchment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rdward</dc:creator>
  <cp:lastModifiedBy>Ross Ward</cp:lastModifiedBy>
  <cp:revision>265</cp:revision>
  <cp:lastPrinted>2019-11-13T22:08:13Z</cp:lastPrinted>
  <dcterms:modified xsi:type="dcterms:W3CDTF">2020-07-19T13:52:31Z</dcterms:modified>
</cp:coreProperties>
</file>